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cs-C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cs-CZ"/>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cs-C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cs-CZ"/>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cs-CZ" dirty="0">
                <a:latin typeface="Georgia" panose="02040502050405020303" pitchFamily="18" charset="0"/>
              </a:rPr>
              <a:t>Fiery FS300 Pro – co je nového</a:t>
            </a:r>
            <a:endParaRPr lang="cs-CZ"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cs-CZ" sz="1650" dirty="0">
                <a:latin typeface="Georgia" panose="02040502050405020303" pitchFamily="18" charset="0"/>
              </a:rPr>
              <a:t>Jméno přednášejícího</a:t>
            </a:r>
          </a:p>
          <a:p>
            <a:pPr fontAlgn="auto">
              <a:spcAft>
                <a:spcPts val="0"/>
              </a:spcAft>
            </a:pPr>
            <a:r>
              <a:rPr lang="cs-CZ" sz="1400" dirty="0">
                <a:latin typeface="Georgia" panose="02040502050405020303" pitchFamily="18" charset="0"/>
              </a:rPr>
              <a:t>Pracovní pozice</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Automatické odebrání rastrů</a:t>
            </a:r>
            <a:endParaRPr lang="cs-CZ" dirty="0"/>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cs-CZ"/>
          </a:p>
        </p:txBody>
      </p:sp>
      <p:sp>
        <p:nvSpPr>
          <p:cNvPr id="4" name="Content Placeholder 3"/>
          <p:cNvSpPr>
            <a:spLocks noGrp="1"/>
          </p:cNvSpPr>
          <p:nvPr>
            <p:ph sz="quarter" idx="12"/>
          </p:nvPr>
        </p:nvSpPr>
        <p:spPr>
          <a:xfrm>
            <a:off x="457200" y="1433513"/>
            <a:ext cx="5421086" cy="3180160"/>
          </a:xfrm>
        </p:spPr>
        <p:txBody>
          <a:bodyPr/>
          <a:lstStyle/>
          <a:p>
            <a:r>
              <a:rPr lang="cs-CZ"/>
              <a:t>Přístup k nastavení pro tvorbu finálních výtisků jedním kliknutím</a:t>
            </a:r>
          </a:p>
          <a:p>
            <a:r>
              <a:rPr lang="cs-CZ"/>
              <a:t>Zpracované úlohy mají stejné akce úloh jako zařazené úlohy</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cs-CZ"/>
              <a:t>Rychlý opakovaný tisk</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cs-CZ"/>
          </a:p>
        </p:txBody>
      </p:sp>
      <p:sp>
        <p:nvSpPr>
          <p:cNvPr id="4" name="Content Placeholder 3"/>
          <p:cNvSpPr>
            <a:spLocks noGrp="1"/>
          </p:cNvSpPr>
          <p:nvPr>
            <p:ph sz="quarter" idx="12"/>
          </p:nvPr>
        </p:nvSpPr>
        <p:spPr>
          <a:xfrm>
            <a:off x="457199" y="1433513"/>
            <a:ext cx="4549878" cy="3180160"/>
          </a:xfrm>
        </p:spPr>
        <p:txBody>
          <a:bodyPr>
            <a:normAutofit/>
          </a:bodyPr>
          <a:lstStyle/>
          <a:p>
            <a:r>
              <a:rPr lang="cs-CZ" sz="2000" dirty="0"/>
              <a:t>Opakovaný tisk úloh bez opakovaného použití funkce RIP</a:t>
            </a:r>
          </a:p>
          <a:p>
            <a:r>
              <a:rPr lang="cs-CZ" sz="2000" dirty="0"/>
              <a:t>Pomocí nové možnosti v nástroji Configure můžete ukládat rastrové soubory s úlohami do fronty VYTIŠTĚNÝCH úloh</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029200"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018019"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321278" y="3374827"/>
            <a:ext cx="4769080" cy="230832"/>
          </a:xfrm>
          <a:prstGeom prst="rect">
            <a:avLst/>
          </a:prstGeom>
        </p:spPr>
        <p:txBody>
          <a:bodyPr wrap="square">
            <a:spAutoFit/>
          </a:bodyPr>
          <a:lstStyle/>
          <a:p>
            <a:r>
              <a:rPr lang="cs-CZ" sz="900" i="1" dirty="0">
                <a:latin typeface="Georgia" panose="02040502050405020303" pitchFamily="18" charset="0"/>
              </a:rPr>
              <a:t>V nástroji Configure povolte možnost „Uložit rastry s úlohami do fronty vytištěných úloh“</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cs-CZ"/>
              <a:t>Platformy Fiery NX a XB</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cs-CZ"/>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a:t>Nový Fiery NX Premium a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cs-CZ" dirty="0"/>
          </a:p>
        </p:txBody>
      </p:sp>
      <p:sp>
        <p:nvSpPr>
          <p:cNvPr id="4" name="Content Placeholder 3"/>
          <p:cNvSpPr>
            <a:spLocks noGrp="1"/>
          </p:cNvSpPr>
          <p:nvPr>
            <p:ph sz="quarter" idx="12"/>
          </p:nvPr>
        </p:nvSpPr>
        <p:spPr>
          <a:xfrm>
            <a:off x="457200" y="1433513"/>
            <a:ext cx="6572992" cy="3021346"/>
          </a:xfrm>
        </p:spPr>
        <p:txBody>
          <a:bodyPr>
            <a:normAutofit/>
          </a:bodyPr>
          <a:lstStyle/>
          <a:p>
            <a:r>
              <a:rPr lang="cs-CZ" sz="2400" dirty="0"/>
              <a:t>Nový průmyslový design serveru NX</a:t>
            </a:r>
          </a:p>
          <a:p>
            <a:r>
              <a:rPr lang="cs-CZ" sz="2400" dirty="0"/>
              <a:t>Nová dotyková obrazovka se softwarem Fiery QuickTouch</a:t>
            </a:r>
          </a:p>
          <a:p>
            <a:r>
              <a:rPr lang="cs-CZ" sz="2400" dirty="0">
                <a:latin typeface="Georgia" panose="02040502050405020303" pitchFamily="18" charset="0"/>
              </a:rPr>
              <a:t>Efektivní práce s novou stanicí NX</a:t>
            </a:r>
            <a:endParaRPr lang="cs-CZ"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cs-CZ" sz="1600" dirty="0">
                <a:latin typeface="Georgia" panose="02040502050405020303" pitchFamily="18" charset="0"/>
              </a:rPr>
              <a:t>Otočný dotykový panel</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197217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cs-CZ" sz="1600" dirty="0">
                <a:latin typeface="Georgia"/>
                <a:hlinkClick r:id="rId5"/>
              </a:rPr>
              <a:t>Přístup na web Řešení Fiery pro tiskovou produkci</a:t>
            </a:r>
            <a:endParaRPr lang="cs-CZ"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a:latin typeface="Georgia" panose="02040502050405020303" pitchFamily="18" charset="0"/>
              </a:rPr>
              <a:t>Fiery XB</a:t>
            </a:r>
            <a:endParaRPr lang="cs-CZ"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cs-CZ" dirty="0"/>
          </a:p>
        </p:txBody>
      </p:sp>
      <p:sp>
        <p:nvSpPr>
          <p:cNvPr id="4" name="Content Placeholder 3"/>
          <p:cNvSpPr>
            <a:spLocks noGrp="1"/>
          </p:cNvSpPr>
          <p:nvPr>
            <p:ph sz="quarter" idx="12"/>
          </p:nvPr>
        </p:nvSpPr>
        <p:spPr>
          <a:xfrm>
            <a:off x="457200" y="1433513"/>
            <a:ext cx="6040582" cy="3180160"/>
          </a:xfrm>
        </p:spPr>
        <p:txBody>
          <a:bodyPr>
            <a:normAutofit fontScale="92500"/>
          </a:bodyPr>
          <a:lstStyle/>
          <a:p>
            <a:r>
              <a:rPr lang="cs-CZ" sz="2400" dirty="0"/>
              <a:t>Navrženo pro různé trhy</a:t>
            </a:r>
          </a:p>
          <a:p>
            <a:pPr lvl="1"/>
            <a:r>
              <a:rPr lang="cs-CZ" sz="2000" dirty="0"/>
              <a:t>Balení</a:t>
            </a:r>
            <a:br/>
            <a:r>
              <a:rPr lang="cs-CZ" sz="1600" dirty="0"/>
              <a:t>Skládací karton, vlnité a flexibilní balení</a:t>
            </a:r>
          </a:p>
          <a:p>
            <a:pPr lvl="1"/>
            <a:r>
              <a:rPr lang="cs-CZ" sz="2000" dirty="0"/>
              <a:t>Komerční tisk</a:t>
            </a:r>
          </a:p>
          <a:p>
            <a:pPr lvl="1"/>
            <a:r>
              <a:rPr lang="cs-CZ" sz="2000" dirty="0"/>
              <a:t>Transakce/IPDS, přímá pošta</a:t>
            </a:r>
          </a:p>
          <a:p>
            <a:r>
              <a:rPr lang="cs-CZ" sz="2400" dirty="0"/>
              <a:t>Vysoký výkon, blade architektura</a:t>
            </a:r>
          </a:p>
          <a:p>
            <a:pPr lvl="1"/>
            <a:r>
              <a:rPr lang="cs-CZ" sz="2000" dirty="0"/>
              <a:t>Listy až 1,8 x 3 m nebo 1 m široký pás</a:t>
            </a:r>
          </a:p>
          <a:p>
            <a:pPr lvl="1"/>
            <a:r>
              <a:rPr lang="cs-CZ" sz="2000" dirty="0"/>
              <a:t>Až 15 000 listů/hodinu (B1, 1200 x 1200 dpi)</a:t>
            </a:r>
          </a:p>
          <a:p>
            <a:pPr lvl="1"/>
            <a:r>
              <a:rPr lang="cs-CZ" sz="2000" dirty="0"/>
              <a:t>Až 200 m/min v rolích (1 m, 1200 x 1200 dpi)</a:t>
            </a:r>
            <a:endParaRPr lang="cs-CZ" sz="2400" dirty="0"/>
          </a:p>
          <a:p>
            <a:endParaRPr lang="cs-CZ"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cs-CZ" sz="2000" dirty="0"/>
              <a:t>Tiskárny si mohou udržet konkurenceschopnost díky výjimečné produktivitě, kvalitě barev a integraci</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cs-CZ" dirty="0"/>
          </a:p>
        </p:txBody>
      </p:sp>
      <p:sp>
        <p:nvSpPr>
          <p:cNvPr id="2" name="Title 1"/>
          <p:cNvSpPr>
            <a:spLocks noGrp="1"/>
          </p:cNvSpPr>
          <p:nvPr>
            <p:ph type="title"/>
          </p:nvPr>
        </p:nvSpPr>
        <p:spPr>
          <a:xfrm>
            <a:off x="559185" y="2084052"/>
            <a:ext cx="8196888" cy="585868"/>
          </a:xfrm>
        </p:spPr>
        <p:txBody>
          <a:bodyPr vert="horz" lIns="91440" tIns="45720" rIns="91440" bIns="45720" rtlCol="0" anchor="t">
            <a:noAutofit/>
          </a:bodyPr>
          <a:lstStyle/>
          <a:p>
            <a:r>
              <a:rPr lang="cs-CZ" sz="3800" dirty="0"/>
              <a:t>Systémový software Fiery FS300 Pro</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a:t>FS300 Pro – hlavní oblasti</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cs-CZ"/>
          </a:p>
        </p:txBody>
      </p:sp>
      <p:sp>
        <p:nvSpPr>
          <p:cNvPr id="6" name="Content Placeholder 5"/>
          <p:cNvSpPr>
            <a:spLocks noGrp="1"/>
          </p:cNvSpPr>
          <p:nvPr>
            <p:ph sz="quarter" idx="12"/>
          </p:nvPr>
        </p:nvSpPr>
        <p:spPr>
          <a:xfrm>
            <a:off x="729464" y="1433513"/>
            <a:ext cx="7957335" cy="3180160"/>
          </a:xfrm>
        </p:spPr>
        <p:txBody>
          <a:bodyPr>
            <a:normAutofit/>
          </a:bodyPr>
          <a:lstStyle/>
          <a:p>
            <a:r>
              <a:rPr lang="cs-CZ" dirty="0"/>
              <a:t>Výstupní kontrola kvality</a:t>
            </a:r>
          </a:p>
          <a:p>
            <a:r>
              <a:rPr lang="cs-CZ" dirty="0"/>
              <a:t>Výkon</a:t>
            </a:r>
          </a:p>
          <a:p>
            <a:r>
              <a:rPr lang="cs-CZ" dirty="0"/>
              <a:t>Zabezpečení</a:t>
            </a:r>
          </a:p>
          <a:p>
            <a:r>
              <a:rPr lang="cs-CZ" dirty="0"/>
              <a:t>Možnosti služeb</a:t>
            </a:r>
          </a:p>
          <a:p>
            <a:r>
              <a:rPr lang="cs-CZ" dirty="0"/>
              <a:t>Integrace</a:t>
            </a:r>
          </a:p>
          <a:p>
            <a:endParaRPr lang="cs-CZ" dirty="0"/>
          </a:p>
          <a:p>
            <a:endParaRPr lang="cs-CZ" dirty="0"/>
          </a:p>
        </p:txBody>
      </p:sp>
      <p:grpSp>
        <p:nvGrpSpPr>
          <p:cNvPr id="2" name="Group 1">
            <a:extLst>
              <a:ext uri="{FF2B5EF4-FFF2-40B4-BE49-F238E27FC236}">
                <a16:creationId xmlns:a16="http://schemas.microsoft.com/office/drawing/2014/main" id="{E0735272-B699-4238-8ED3-A63932E240C8}"/>
              </a:ext>
            </a:extLst>
          </p:cNvPr>
          <p:cNvGrpSpPr/>
          <p:nvPr/>
        </p:nvGrpSpPr>
        <p:grpSpPr>
          <a:xfrm>
            <a:off x="5770179" y="1530028"/>
            <a:ext cx="2838648" cy="2816134"/>
            <a:chOff x="5770179" y="1530028"/>
            <a:chExt cx="2838648" cy="2816134"/>
          </a:xfrm>
        </p:grpSpPr>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452DE8F6-E9E7-4303-A647-07B222D66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a:extLst>
              <a:ext uri="{FF2B5EF4-FFF2-40B4-BE49-F238E27FC236}">
                <a16:creationId xmlns:a16="http://schemas.microsoft.com/office/drawing/2014/main" id="{0DD32B54-ED92-4900-A9E8-8DE68706F42C}"/>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0" name="Picture 9">
            <a:extLst>
              <a:ext uri="{FF2B5EF4-FFF2-40B4-BE49-F238E27FC236}">
                <a16:creationId xmlns:a16="http://schemas.microsoft.com/office/drawing/2014/main" id="{4C0F63DB-A942-49AC-B322-D7ED2E6B8BA2}"/>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1" name="Picture 10">
            <a:extLst>
              <a:ext uri="{FF2B5EF4-FFF2-40B4-BE49-F238E27FC236}">
                <a16:creationId xmlns:a16="http://schemas.microsoft.com/office/drawing/2014/main" id="{76351DF5-824E-452B-8017-A8F0C333B9E5}"/>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2" name="Picture 11">
            <a:extLst>
              <a:ext uri="{FF2B5EF4-FFF2-40B4-BE49-F238E27FC236}">
                <a16:creationId xmlns:a16="http://schemas.microsoft.com/office/drawing/2014/main" id="{DB404CE4-EF5C-49E2-877B-94CB1C5373AE}"/>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cs-CZ"/>
              <a:t>Výstupní kontrola kvality</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cs-CZ"/>
          </a:p>
        </p:txBody>
      </p:sp>
      <p:sp>
        <p:nvSpPr>
          <p:cNvPr id="4" name="Content Placeholder 3"/>
          <p:cNvSpPr>
            <a:spLocks noGrp="1"/>
          </p:cNvSpPr>
          <p:nvPr>
            <p:ph sz="quarter" idx="12"/>
          </p:nvPr>
        </p:nvSpPr>
        <p:spPr>
          <a:xfrm>
            <a:off x="457200" y="1433513"/>
            <a:ext cx="4474396" cy="3180160"/>
          </a:xfrm>
        </p:spPr>
        <p:txBody>
          <a:bodyPr>
            <a:normAutofit fontScale="92500"/>
          </a:bodyPr>
          <a:lstStyle/>
          <a:p>
            <a:r>
              <a:rPr lang="cs-CZ"/>
              <a:t>Fiery Spot-On™</a:t>
            </a:r>
          </a:p>
          <a:p>
            <a:pPr lvl="1"/>
            <a:r>
              <a:rPr lang="cs-CZ"/>
              <a:t>Priorita skupiny přímých barev</a:t>
            </a:r>
          </a:p>
          <a:p>
            <a:r>
              <a:rPr lang="cs-CZ"/>
              <a:t>Fiery ImageViewer</a:t>
            </a:r>
            <a:endParaRPr lang="cs-CZ" dirty="0"/>
          </a:p>
          <a:p>
            <a:pPr lvl="1"/>
            <a:r>
              <a:rPr lang="cs-CZ"/>
              <a:t>Inspektor objektů</a:t>
            </a:r>
          </a:p>
          <a:p>
            <a:pPr lvl="1"/>
            <a:r>
              <a:rPr lang="cs-CZ"/>
              <a:t>Celkové pokrytí oblasti</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Priorita skupiny přímých barev</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cs-CZ"/>
          </a:p>
        </p:txBody>
      </p:sp>
      <p:sp>
        <p:nvSpPr>
          <p:cNvPr id="4" name="Content Placeholder 3"/>
          <p:cNvSpPr>
            <a:spLocks noGrp="1"/>
          </p:cNvSpPr>
          <p:nvPr>
            <p:ph sz="quarter" idx="12"/>
          </p:nvPr>
        </p:nvSpPr>
        <p:spPr>
          <a:xfrm>
            <a:off x="457199" y="1433513"/>
            <a:ext cx="4644170" cy="3180160"/>
          </a:xfrm>
        </p:spPr>
        <p:txBody>
          <a:bodyPr>
            <a:normAutofit fontScale="85000" lnSpcReduction="10000"/>
          </a:bodyPr>
          <a:lstStyle/>
          <a:p>
            <a:r>
              <a:rPr lang="cs-CZ" dirty="0"/>
              <a:t>Snadné nastavení vlastních předvoleb barev</a:t>
            </a:r>
          </a:p>
          <a:p>
            <a:r>
              <a:rPr lang="cs-CZ" dirty="0"/>
              <a:t>Upřednostnění knihovny barev pro jednotlivé úlohy</a:t>
            </a:r>
          </a:p>
          <a:p>
            <a:r>
              <a:rPr lang="cs-CZ" dirty="0"/>
              <a:t>Šetří čas při změně pořadí skupin barev ve Středisku</a:t>
            </a:r>
            <a:r>
              <a:rPr lang="en-US" dirty="0"/>
              <a:t> </a:t>
            </a:r>
            <a:r>
              <a:rPr lang="cs-CZ" dirty="0"/>
              <a:t>zařízení</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cs-CZ" sz="900" i="1" dirty="0">
                <a:latin typeface="Georgia" panose="02040502050405020303" pitchFamily="18" charset="0"/>
              </a:rPr>
              <a:t>Vyžaduje Fiery Spot-On</a:t>
            </a:r>
          </a:p>
        </p:txBody>
      </p:sp>
      <p:pic>
        <p:nvPicPr>
          <p:cNvPr id="36" name="Picture 35">
            <a:extLst>
              <a:ext uri="{FF2B5EF4-FFF2-40B4-BE49-F238E27FC236}">
                <a16:creationId xmlns:a16="http://schemas.microsoft.com/office/drawing/2014/main" id="{1688196F-4541-44C3-9784-A5ECDE5FA257}"/>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a:t>Inspektor objektů</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cs-CZ"/>
          </a:p>
        </p:txBody>
      </p:sp>
      <p:sp>
        <p:nvSpPr>
          <p:cNvPr id="6" name="Content Placeholder 5"/>
          <p:cNvSpPr>
            <a:spLocks noGrp="1"/>
          </p:cNvSpPr>
          <p:nvPr>
            <p:ph sz="quarter" idx="12"/>
          </p:nvPr>
        </p:nvSpPr>
        <p:spPr>
          <a:xfrm>
            <a:off x="689525" y="1251556"/>
            <a:ext cx="5127139" cy="3891944"/>
          </a:xfrm>
        </p:spPr>
        <p:txBody>
          <a:bodyPr>
            <a:normAutofit/>
          </a:bodyPr>
          <a:lstStyle/>
          <a:p>
            <a:r>
              <a:rPr lang="cs-CZ" sz="2000" dirty="0"/>
              <a:t>Zobrazuje typ objektu pro pixely rastru</a:t>
            </a:r>
          </a:p>
          <a:p>
            <a:pPr lvl="1">
              <a:spcBef>
                <a:spcPts val="0"/>
              </a:spcBef>
            </a:pPr>
            <a:r>
              <a:rPr lang="cs-CZ" sz="1800" dirty="0"/>
              <a:t>Text, grafika, obrázek, plynulý odstín a</a:t>
            </a:r>
            <a:r>
              <a:rPr lang="en-US" sz="1800" dirty="0"/>
              <a:t> </a:t>
            </a:r>
            <a:r>
              <a:rPr lang="cs-CZ" sz="1800" dirty="0"/>
              <a:t>okraj</a:t>
            </a:r>
          </a:p>
          <a:p>
            <a:r>
              <a:rPr lang="cs-CZ" sz="2000" dirty="0"/>
              <a:t>Pomáhá identifikovat problémy s objektovým nastavením:</a:t>
            </a:r>
          </a:p>
          <a:p>
            <a:pPr lvl="1">
              <a:spcBef>
                <a:spcPts val="0"/>
              </a:spcBef>
            </a:pPr>
            <a:r>
              <a:rPr lang="cs-CZ" sz="1800" dirty="0"/>
              <a:t>Tisk šedé pouze pomocí černé</a:t>
            </a:r>
          </a:p>
          <a:p>
            <a:pPr lvl="1"/>
            <a:r>
              <a:rPr lang="cs-CZ" sz="1800" dirty="0"/>
              <a:t>Efekty vylepšení okrajů </a:t>
            </a:r>
          </a:p>
          <a:p>
            <a:pPr lvl="2"/>
            <a:r>
              <a:rPr lang="cs-CZ" sz="1600" dirty="0"/>
              <a:t>Například Dynamic</a:t>
            </a:r>
            <a:br>
              <a:rPr lang="en-US" sz="1600" dirty="0"/>
            </a:br>
            <a:r>
              <a:rPr lang="cs-CZ" sz="1600" dirty="0"/>
              <a:t>HD Text and Graphics</a:t>
            </a:r>
          </a:p>
          <a:p>
            <a:pPr lvl="1"/>
            <a:r>
              <a:rPr lang="cs-CZ" sz="1800" dirty="0"/>
              <a:t>Objektový rastr</a:t>
            </a:r>
          </a:p>
          <a:p>
            <a:r>
              <a:rPr lang="cs-CZ" sz="2000" dirty="0"/>
              <a:t>Zkracuje dobu odstraňování problémů</a:t>
            </a:r>
          </a:p>
          <a:p>
            <a:endParaRPr lang="cs-CZ" sz="2400" dirty="0"/>
          </a:p>
          <a:p>
            <a:endParaRPr lang="cs-CZ" sz="2400" dirty="0"/>
          </a:p>
          <a:p>
            <a:pPr lvl="1"/>
            <a:endParaRPr lang="cs-CZ"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cs-CZ" sz="900" i="1" dirty="0">
                <a:latin typeface="Georgia" panose="02040502050405020303" pitchFamily="18" charset="0"/>
              </a:rPr>
              <a:t>Vyžaduje Fiery Graphic Arts Package, Premium Edition nebo Fiery Productivity Package</a:t>
            </a:r>
          </a:p>
        </p:txBody>
      </p:sp>
      <p:pic>
        <p:nvPicPr>
          <p:cNvPr id="10" name="Picture 9">
            <a:extLst>
              <a:ext uri="{FF2B5EF4-FFF2-40B4-BE49-F238E27FC236}">
                <a16:creationId xmlns:a16="http://schemas.microsoft.com/office/drawing/2014/main" id="{B552FD51-07EF-417E-8C27-206F49086CF1}"/>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cs-CZ"/>
              <a:t>Co je platforma Fiery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cs-CZ"/>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cs-CZ" sz="2400" i="1" dirty="0"/>
              <a:t>„Platforma pro příští desetiletí“</a:t>
            </a:r>
          </a:p>
          <a:p>
            <a:pPr lvl="1"/>
            <a:r>
              <a:rPr lang="cs-CZ" sz="2000" dirty="0"/>
              <a:t>Důraz na uživatele</a:t>
            </a:r>
            <a:r>
              <a:rPr lang="en-US" sz="2400" dirty="0"/>
              <a:t>		</a:t>
            </a:r>
          </a:p>
          <a:p>
            <a:pPr lvl="2">
              <a:spcBef>
                <a:spcPts val="0"/>
              </a:spcBef>
            </a:pPr>
            <a:r>
              <a:rPr lang="cs-CZ" sz="1400" dirty="0"/>
              <a:t>Inovace téměř v každém kontaktním bodě s Fiery</a:t>
            </a:r>
            <a:r>
              <a:rPr lang="cs-CZ" sz="1400" baseline="30000" dirty="0"/>
              <a:t>®</a:t>
            </a:r>
          </a:p>
          <a:p>
            <a:pPr lvl="2"/>
            <a:r>
              <a:rPr lang="cs-CZ" sz="1400" dirty="0"/>
              <a:t>Nové funkce v hlavních oblastech, které jsou pro uživatele důležité: barva, produktivita, použitelnost a integrace</a:t>
            </a:r>
          </a:p>
          <a:p>
            <a:pPr lvl="1">
              <a:spcBef>
                <a:spcPts val="1200"/>
              </a:spcBef>
            </a:pPr>
            <a:r>
              <a:rPr lang="cs-CZ" sz="2000" dirty="0"/>
              <a:t>Podpora tiskových zařízení Fiery</a:t>
            </a:r>
            <a:r>
              <a:rPr lang="en-US" sz="2000" dirty="0"/>
              <a:t> </a:t>
            </a:r>
            <a:r>
              <a:rPr lang="cs-CZ" sz="2000" dirty="0"/>
              <a:t>Driven™ </a:t>
            </a:r>
          </a:p>
          <a:p>
            <a:pPr lvl="2"/>
            <a:r>
              <a:rPr lang="cs-CZ" sz="1400" dirty="0"/>
              <a:t>Volné listy, rychlé nepřetržité podávání, skládání</a:t>
            </a:r>
            <a:r>
              <a:rPr lang="en-US" sz="1400" dirty="0"/>
              <a:t> </a:t>
            </a:r>
            <a:r>
              <a:rPr lang="cs-CZ" sz="1400" dirty="0"/>
              <a:t>kartonů B1 a vlnité materiály</a:t>
            </a:r>
            <a:endParaRPr lang="cs-CZ" sz="2000"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cs-CZ"/>
              <a:t>Celkové pokrytí oblasti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cs-CZ"/>
          </a:p>
        </p:txBody>
      </p:sp>
      <p:sp>
        <p:nvSpPr>
          <p:cNvPr id="4" name="Content Placeholder 3"/>
          <p:cNvSpPr>
            <a:spLocks noGrp="1"/>
          </p:cNvSpPr>
          <p:nvPr>
            <p:ph sz="quarter" idx="12"/>
          </p:nvPr>
        </p:nvSpPr>
        <p:spPr>
          <a:xfrm>
            <a:off x="457198" y="1433513"/>
            <a:ext cx="8216281" cy="3180160"/>
          </a:xfrm>
        </p:spPr>
        <p:txBody>
          <a:bodyPr>
            <a:normAutofit/>
          </a:bodyPr>
          <a:lstStyle/>
          <a:p>
            <a:r>
              <a:rPr lang="cs-CZ" sz="1800" dirty="0"/>
              <a:t>Zobrazuje součet oddělovacích hodnot</a:t>
            </a:r>
          </a:p>
          <a:p>
            <a:r>
              <a:rPr lang="cs-CZ" sz="1800" dirty="0"/>
              <a:t>Pomáhá identifikovat oblasti, u kterých byl dosažen limit celkového pokrytí</a:t>
            </a:r>
          </a:p>
          <a:p>
            <a:r>
              <a:rPr lang="cs-CZ" sz="1800" dirty="0"/>
              <a:t>Lze použít k odstraňování problémů se snímky, jako je například nedostatek detailů stínů</a:t>
            </a:r>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cs-CZ" sz="900" i="1" dirty="0">
                <a:latin typeface="Georgia" panose="02040502050405020303" pitchFamily="18" charset="0"/>
              </a:rPr>
              <a:t>Vyžaduje Fiery Graphic Arts Package, Premium Edition nebo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86764E-98B6-470D-84B7-498EF425376B}"/>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Vstupní profil stupňů šedé</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cs-CZ"/>
          </a:p>
        </p:txBody>
      </p:sp>
      <p:sp>
        <p:nvSpPr>
          <p:cNvPr id="4" name="Content Placeholder 3"/>
          <p:cNvSpPr>
            <a:spLocks noGrp="1"/>
          </p:cNvSpPr>
          <p:nvPr>
            <p:ph sz="quarter" idx="12"/>
          </p:nvPr>
        </p:nvSpPr>
        <p:spPr>
          <a:xfrm>
            <a:off x="457200" y="1433513"/>
            <a:ext cx="5123793" cy="3180160"/>
          </a:xfrm>
        </p:spPr>
        <p:txBody>
          <a:bodyPr>
            <a:normAutofit fontScale="92500" lnSpcReduction="20000"/>
          </a:bodyPr>
          <a:lstStyle/>
          <a:p>
            <a:r>
              <a:rPr lang="cs-CZ" dirty="0"/>
              <a:t>Shoda s očekávaným vzhledem tisku pro obrázky ve stupních šedé, vektory či grafické objekty</a:t>
            </a:r>
          </a:p>
          <a:p>
            <a:r>
              <a:rPr lang="cs-CZ" dirty="0"/>
              <a:t>Určení ovládacích prvků pro vykreslení barev stejným způsobem jako u</a:t>
            </a:r>
            <a:r>
              <a:rPr lang="en-US" dirty="0"/>
              <a:t> </a:t>
            </a:r>
            <a:r>
              <a:rPr lang="cs-CZ" dirty="0"/>
              <a:t>RGB a CMYK</a:t>
            </a:r>
          </a:p>
          <a:p>
            <a:endParaRPr lang="cs-CZ"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cs-CZ" sz="900" i="1" dirty="0">
                <a:latin typeface="Georgia" panose="02040502050405020303" pitchFamily="18" charset="0"/>
              </a:rPr>
              <a:t>Nastavení stupňů šedé na kartě Barva v okně Vlastnosti úlohy a v ovladači</a:t>
            </a:r>
          </a:p>
        </p:txBody>
      </p:sp>
      <p:pic>
        <p:nvPicPr>
          <p:cNvPr id="8" name="Picture 7">
            <a:extLst>
              <a:ext uri="{FF2B5EF4-FFF2-40B4-BE49-F238E27FC236}">
                <a16:creationId xmlns:a16="http://schemas.microsoft.com/office/drawing/2014/main" id="{EA25EBEB-A675-4C99-B625-EE757FCDEAC7}"/>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Vylepšení výkonu</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cs-CZ"/>
          </a:p>
        </p:txBody>
      </p:sp>
      <p:sp>
        <p:nvSpPr>
          <p:cNvPr id="4" name="Content Placeholder 3"/>
          <p:cNvSpPr>
            <a:spLocks noGrp="1"/>
          </p:cNvSpPr>
          <p:nvPr>
            <p:ph sz="quarter" idx="12"/>
          </p:nvPr>
        </p:nvSpPr>
        <p:spPr>
          <a:xfrm>
            <a:off x="457199" y="1433513"/>
            <a:ext cx="5097295" cy="3180160"/>
          </a:xfrm>
        </p:spPr>
        <p:txBody>
          <a:bodyPr>
            <a:normAutofit lnSpcReduction="10000"/>
          </a:bodyPr>
          <a:lstStyle/>
          <a:p>
            <a:r>
              <a:rPr lang="cs-CZ" dirty="0"/>
              <a:t>Optimalizace HyperRIP</a:t>
            </a:r>
          </a:p>
          <a:p>
            <a:r>
              <a:rPr lang="cs-CZ" dirty="0"/>
              <a:t>Rychlý opakovaný tisk</a:t>
            </a:r>
          </a:p>
          <a:p>
            <a:r>
              <a:rPr lang="cs-CZ" dirty="0"/>
              <a:t>Hardware nové generace</a:t>
            </a:r>
          </a:p>
          <a:p>
            <a:pPr lvl="1"/>
            <a:r>
              <a:rPr lang="cs-CZ" dirty="0"/>
              <a:t>Servery NX Pro a</a:t>
            </a:r>
            <a:r>
              <a:rPr lang="en-US" dirty="0"/>
              <a:t> </a:t>
            </a:r>
            <a:r>
              <a:rPr lang="cs-CZ" dirty="0"/>
              <a:t>Premium</a:t>
            </a:r>
          </a:p>
          <a:p>
            <a:pPr lvl="1"/>
            <a:r>
              <a:rPr lang="cs-CZ" dirty="0"/>
              <a:t>Servery XB </a:t>
            </a:r>
          </a:p>
        </p:txBody>
      </p:sp>
      <p:sp>
        <p:nvSpPr>
          <p:cNvPr id="5" name="TextBox 4"/>
          <p:cNvSpPr txBox="1"/>
          <p:nvPr/>
        </p:nvSpPr>
        <p:spPr>
          <a:xfrm>
            <a:off x="5798840" y="2661329"/>
            <a:ext cx="2779944" cy="461663"/>
          </a:xfrm>
          <a:prstGeom prst="rect">
            <a:avLst/>
          </a:prstGeom>
          <a:noFill/>
        </p:spPr>
        <p:txBody>
          <a:bodyPr wrap="square" lIns="91438" tIns="45719" rIns="91438" bIns="45719" rtlCol="0">
            <a:spAutoFit/>
          </a:bodyPr>
          <a:lstStyle/>
          <a:p>
            <a:pPr marL="0" lvl="1"/>
            <a:endParaRPr lang="cs-CZ" sz="1200" b="1" dirty="0">
              <a:solidFill>
                <a:srgbClr val="333333"/>
              </a:solidFill>
              <a:latin typeface="Georgia"/>
              <a:cs typeface="Georgia"/>
            </a:endParaRPr>
          </a:p>
          <a:p>
            <a:pPr algn="ctr"/>
            <a:r>
              <a:rPr lang="cs-CZ" sz="1200" b="1" dirty="0">
                <a:latin typeface="Georgia"/>
                <a:hlinkClick r:id="rId3"/>
              </a:rPr>
              <a:t>Podívat se na video HyperRIP</a:t>
            </a:r>
            <a:endParaRPr lang="cs-CZ"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601" y="1799905"/>
            <a:ext cx="3134004" cy="1102234"/>
          </a:xfrm>
          <a:prstGeom prst="rect">
            <a:avLst/>
          </a:prstGeom>
        </p:spPr>
      </p:pic>
      <p:sp>
        <p:nvSpPr>
          <p:cNvPr id="7" name="TextBox 6"/>
          <p:cNvSpPr txBox="1"/>
          <p:nvPr/>
        </p:nvSpPr>
        <p:spPr>
          <a:xfrm>
            <a:off x="5439776" y="3185405"/>
            <a:ext cx="3498073" cy="369332"/>
          </a:xfrm>
          <a:prstGeom prst="rect">
            <a:avLst/>
          </a:prstGeom>
          <a:noFill/>
        </p:spPr>
        <p:txBody>
          <a:bodyPr wrap="none" rtlCol="0">
            <a:spAutoFit/>
          </a:bodyPr>
          <a:lstStyle/>
          <a:p>
            <a:pPr algn="ctr"/>
            <a:r>
              <a:rPr lang="cs-CZ" dirty="0">
                <a:latin typeface="Georgia" panose="02040502050405020303" pitchFamily="18" charset="0"/>
              </a:rPr>
              <a:t>O 55 % rychlejší zpracování úloh</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cs-CZ"/>
              <a:t>Tabulka FS300 Pro</a:t>
            </a:r>
          </a:p>
        </p:txBody>
      </p:sp>
      <p:sp>
        <p:nvSpPr>
          <p:cNvPr id="2" name="Title 1"/>
          <p:cNvSpPr>
            <a:spLocks noGrp="1"/>
          </p:cNvSpPr>
          <p:nvPr>
            <p:ph type="title"/>
          </p:nvPr>
        </p:nvSpPr>
        <p:spPr>
          <a:xfrm>
            <a:off x="457200" y="205979"/>
            <a:ext cx="8234624" cy="857250"/>
          </a:xfrm>
        </p:spPr>
        <p:txBody>
          <a:bodyPr>
            <a:noAutofit/>
          </a:bodyPr>
          <a:lstStyle/>
          <a:p>
            <a:r>
              <a:rPr lang="cs-CZ" sz="2600" dirty="0"/>
              <a:t>Formáty souborů podporované v režimu jedné úlohy</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cs-CZ"/>
          </a:p>
        </p:txBody>
      </p:sp>
      <p:graphicFrame>
        <p:nvGraphicFramePr>
          <p:cNvPr id="5" name="Table 4"/>
          <p:cNvGraphicFramePr>
            <a:graphicFrameLocks noGrp="1"/>
          </p:cNvGraphicFramePr>
          <p:nvPr>
            <p:extLst>
              <p:ext uri="{D42A27DB-BD31-4B8C-83A1-F6EECF244321}">
                <p14:modId xmlns:p14="http://schemas.microsoft.com/office/powerpoint/2010/main" val="3529568337"/>
              </p:ext>
            </p:extLst>
          </p:nvPr>
        </p:nvGraphicFramePr>
        <p:xfrm>
          <a:off x="1007391" y="1260627"/>
          <a:ext cx="6624910" cy="3742862"/>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493478">
                <a:tc>
                  <a:txBody>
                    <a:bodyPr/>
                    <a:lstStyle/>
                    <a:p>
                      <a:pPr marL="0" marR="0">
                        <a:spcBef>
                          <a:spcPts val="0"/>
                        </a:spcBef>
                        <a:spcAft>
                          <a:spcPts val="0"/>
                        </a:spcAft>
                      </a:pPr>
                      <a:r>
                        <a:rPr lang="cs-CZ" sz="700" dirty="0">
                          <a:effectLst/>
                          <a:latin typeface="Georgia" panose="02040502050405020303" pitchFamily="18" charset="0"/>
                        </a:rPr>
                        <a:t>Typ souboru</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Běžný</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Obou</a:t>
                      </a:r>
                      <a:r>
                        <a:rPr lang="en-US" sz="700" dirty="0">
                          <a:effectLst/>
                          <a:latin typeface="Georgia" panose="02040502050405020303" pitchFamily="18" charset="0"/>
                        </a:rPr>
                        <a:t>-</a:t>
                      </a:r>
                      <a:r>
                        <a:rPr lang="cs-CZ" sz="700" dirty="0">
                          <a:effectLst/>
                          <a:latin typeface="Georgia" panose="02040502050405020303" pitchFamily="18" charset="0"/>
                        </a:rPr>
                        <a:t>stranně</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Ukládání objektů XObject formulářů do mezipaměti</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Smíšená média</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Control Bar</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Rozsah tisku</a:t>
                      </a:r>
                    </a:p>
                    <a:p>
                      <a:pPr marL="0" marR="0">
                        <a:spcBef>
                          <a:spcPts val="0"/>
                        </a:spcBef>
                        <a:spcAft>
                          <a:spcPts val="0"/>
                        </a:spcAft>
                      </a:pPr>
                      <a:r>
                        <a:rPr lang="cs-CZ" sz="700" dirty="0">
                          <a:effectLst/>
                          <a:latin typeface="Georgia" panose="02040502050405020303" pitchFamily="18" charset="0"/>
                        </a:rPr>
                        <a:t>Stránka/</a:t>
                      </a:r>
                      <a:r>
                        <a:rPr lang="en-US" sz="700" dirty="0">
                          <a:effectLst/>
                          <a:latin typeface="Georgia" panose="02040502050405020303" pitchFamily="18" charset="0"/>
                        </a:rPr>
                        <a:t> </a:t>
                      </a:r>
                      <a:r>
                        <a:rPr lang="cs-CZ" sz="700" dirty="0">
                          <a:effectLst/>
                          <a:latin typeface="Georgia" panose="02040502050405020303" pitchFamily="18" charset="0"/>
                        </a:rPr>
                        <a:t>záznam</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Vyřazo</a:t>
                      </a:r>
                      <a:r>
                        <a:rPr lang="en-US" sz="700" dirty="0">
                          <a:effectLst/>
                          <a:latin typeface="Georgia" panose="02040502050405020303" pitchFamily="18" charset="0"/>
                        </a:rPr>
                        <a:t>-</a:t>
                      </a:r>
                      <a:r>
                        <a:rPr lang="cs-CZ" sz="700" dirty="0">
                          <a:effectLst/>
                          <a:latin typeface="Georgia" panose="02040502050405020303" pitchFamily="18" charset="0"/>
                        </a:rPr>
                        <a:t>vání</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Post</a:t>
                      </a:r>
                      <a:r>
                        <a:rPr lang="en-US" sz="700" dirty="0">
                          <a:effectLst/>
                          <a:latin typeface="Georgia" panose="02040502050405020303" pitchFamily="18" charset="0"/>
                        </a:rPr>
                        <a:t>-</a:t>
                      </a:r>
                      <a:r>
                        <a:rPr lang="cs-CZ" sz="700" dirty="0">
                          <a:effectLst/>
                          <a:latin typeface="Georgia" panose="02040502050405020303" pitchFamily="18" charset="0"/>
                        </a:rPr>
                        <a:t>flight</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Přímá fronta</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cs-CZ" sz="700" dirty="0">
                          <a:effectLst/>
                          <a:latin typeface="Georgia" panose="02040502050405020303" pitchFamily="18" charset="0"/>
                        </a:rPr>
                        <a:t>Pracovní postup CPSI</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cs-CZ" sz="700" b="0" dirty="0">
                          <a:effectLst/>
                          <a:latin typeface="Georgia" panose="02040502050405020303" pitchFamily="18" charset="0"/>
                        </a:rPr>
                        <a:t>PDF</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cs-CZ" sz="700" b="0" dirty="0">
                          <a:effectLst/>
                          <a:latin typeface="Georgia" panose="02040502050405020303" pitchFamily="18" charset="0"/>
                        </a:rPr>
                        <a:t>PS</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cs-CZ" sz="700" b="0" dirty="0">
                          <a:effectLst/>
                          <a:latin typeface="Georgia" panose="02040502050405020303" pitchFamily="18" charset="0"/>
                        </a:rPr>
                        <a:t>QuickDoc Merge</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cs-CZ" sz="700" b="0" dirty="0">
                          <a:effectLst/>
                          <a:latin typeface="Georgia" panose="02040502050405020303" pitchFamily="18" charset="0"/>
                        </a:rPr>
                        <a:t>PDF/VT</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cs-CZ" sz="700" b="0" dirty="0">
                          <a:effectLst/>
                          <a:latin typeface="Georgia" panose="02040502050405020303" pitchFamily="18" charset="0"/>
                        </a:rPr>
                        <a:t>PPML</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cs-CZ" sz="700" b="0" dirty="0">
                          <a:effectLst/>
                          <a:latin typeface="Georgia" panose="02040502050405020303" pitchFamily="18" charset="0"/>
                        </a:rPr>
                        <a:t>VPS</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a:effectLst/>
                          <a:latin typeface="Georgia" panose="02040502050405020303" pitchFamily="18" charset="0"/>
                        </a:rPr>
                        <a:t>Ano</a:t>
                      </a:r>
                      <a:endParaRPr lang="cs-CZ"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cs-CZ" sz="700" b="0" dirty="0">
                          <a:effectLst/>
                          <a:latin typeface="Georgia" panose="02040502050405020303" pitchFamily="18" charset="0"/>
                        </a:rPr>
                        <a:t>VIPP</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a:effectLst/>
                          <a:latin typeface="Georgia" panose="02040502050405020303" pitchFamily="18" charset="0"/>
                        </a:rPr>
                        <a:t>Ano</a:t>
                      </a:r>
                      <a:endParaRPr lang="cs-CZ"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cs-CZ" sz="700" b="0" dirty="0">
                          <a:effectLst/>
                          <a:latin typeface="Georgia" panose="02040502050405020303" pitchFamily="18" charset="0"/>
                        </a:rPr>
                        <a:t>Předloha FreeForm</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cs-CZ" sz="700" b="0" dirty="0">
                          <a:effectLst/>
                          <a:latin typeface="Georgia" panose="02040502050405020303" pitchFamily="18" charset="0"/>
                        </a:rPr>
                        <a:t>FreeForm – proměnná data</a:t>
                      </a: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a:effectLst/>
                          <a:latin typeface="Georgia" panose="02040502050405020303" pitchFamily="18" charset="0"/>
                        </a:rPr>
                        <a:t>Ano</a:t>
                      </a:r>
                      <a:endParaRPr lang="cs-CZ"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cs-CZ" sz="700" b="0" dirty="0">
                          <a:effectLst/>
                          <a:latin typeface="Georgia" panose="02040502050405020303" pitchFamily="18" charset="0"/>
                        </a:rPr>
                        <a:t>TIF</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cs-CZ" sz="700" b="0" dirty="0">
                          <a:effectLst/>
                          <a:latin typeface="Georgia" panose="02040502050405020303" pitchFamily="18" charset="0"/>
                        </a:rPr>
                        <a:t>EPS</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cs-CZ" sz="700" dirty="0">
                          <a:effectLst/>
                          <a:latin typeface="Georgia" panose="02040502050405020303" pitchFamily="18" charset="0"/>
                        </a:rPr>
                        <a:t>Pracovní postup APPE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cs-CZ" sz="700" b="0" dirty="0">
                          <a:effectLst/>
                          <a:latin typeface="Georgia" panose="02040502050405020303" pitchFamily="18" charset="0"/>
                        </a:rPr>
                        <a:t>PDF</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cs-CZ" sz="700" b="0" dirty="0">
                          <a:effectLst/>
                          <a:latin typeface="Georgia" panose="02040502050405020303" pitchFamily="18" charset="0"/>
                        </a:rPr>
                        <a:t>PDF/VT</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cs-CZ" sz="700" dirty="0">
                          <a:effectLst/>
                          <a:latin typeface="Georgia" panose="02040502050405020303" pitchFamily="18" charset="0"/>
                        </a:rPr>
                        <a:t>Pracovní postup PCL</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cs-CZ" sz="700" b="0" dirty="0">
                          <a:effectLst/>
                          <a:latin typeface="Georgia" panose="02040502050405020303" pitchFamily="18" charset="0"/>
                        </a:rPr>
                        <a:t>PCL</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31185" y="1947836"/>
            <a:ext cx="3927164" cy="2682111"/>
            <a:chOff x="2289281" y="1850923"/>
            <a:chExt cx="3927164" cy="2682111"/>
          </a:xfrm>
        </p:grpSpPr>
        <p:sp>
          <p:nvSpPr>
            <p:cNvPr id="6" name="Rectangle 5"/>
            <p:cNvSpPr/>
            <p:nvPr/>
          </p:nvSpPr>
          <p:spPr>
            <a:xfrm>
              <a:off x="5375787" y="1850923"/>
              <a:ext cx="840658" cy="1351183"/>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cs-CZ" dirty="0">
                  <a:solidFill>
                    <a:schemeClr val="tx1"/>
                  </a:solidFill>
                  <a:latin typeface="Georgia" panose="02040502050405020303" pitchFamily="18" charset="0"/>
                </a:rPr>
                <a:t>NE</a:t>
              </a:r>
            </a:p>
          </p:txBody>
        </p:sp>
        <p:sp>
          <p:nvSpPr>
            <p:cNvPr id="7" name="Rectangle 6"/>
            <p:cNvSpPr/>
            <p:nvPr/>
          </p:nvSpPr>
          <p:spPr>
            <a:xfrm>
              <a:off x="2290915" y="2836607"/>
              <a:ext cx="3084871" cy="365499"/>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89281" y="3378632"/>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cs-CZ"/>
              <a:t>Tabulka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cs-CZ"/>
              <a:t>Tabulka FS300 Pro</a:t>
            </a:r>
          </a:p>
        </p:txBody>
      </p:sp>
      <p:sp>
        <p:nvSpPr>
          <p:cNvPr id="2" name="Title 1"/>
          <p:cNvSpPr>
            <a:spLocks noGrp="1"/>
          </p:cNvSpPr>
          <p:nvPr>
            <p:ph type="title"/>
          </p:nvPr>
        </p:nvSpPr>
        <p:spPr>
          <a:xfrm>
            <a:off x="457200" y="205979"/>
            <a:ext cx="8234624" cy="857250"/>
          </a:xfrm>
        </p:spPr>
        <p:txBody>
          <a:bodyPr>
            <a:noAutofit/>
          </a:bodyPr>
          <a:lstStyle/>
          <a:p>
            <a:r>
              <a:rPr lang="cs-CZ" sz="2600" dirty="0"/>
              <a:t>Formáty souborů podporované v režimu jedné úlohy</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cs-CZ"/>
          </a:p>
        </p:txBody>
      </p:sp>
      <p:graphicFrame>
        <p:nvGraphicFramePr>
          <p:cNvPr id="5" name="Table 4"/>
          <p:cNvGraphicFramePr>
            <a:graphicFrameLocks noGrp="1"/>
          </p:cNvGraphicFramePr>
          <p:nvPr>
            <p:extLst>
              <p:ext uri="{D42A27DB-BD31-4B8C-83A1-F6EECF244321}">
                <p14:modId xmlns:p14="http://schemas.microsoft.com/office/powerpoint/2010/main" val="3534669017"/>
              </p:ext>
            </p:extLst>
          </p:nvPr>
        </p:nvGraphicFramePr>
        <p:xfrm>
          <a:off x="1040832" y="1201994"/>
          <a:ext cx="6624910" cy="3795275"/>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494071">
                <a:tc>
                  <a:txBody>
                    <a:bodyPr/>
                    <a:lstStyle/>
                    <a:p>
                      <a:pPr marL="0" marR="0">
                        <a:spcBef>
                          <a:spcPts val="0"/>
                        </a:spcBef>
                        <a:spcAft>
                          <a:spcPts val="0"/>
                        </a:spcAft>
                      </a:pPr>
                      <a:r>
                        <a:rPr lang="cs-CZ" sz="700" dirty="0">
                          <a:effectLst/>
                          <a:latin typeface="Georgia" panose="02040502050405020303" pitchFamily="18" charset="0"/>
                        </a:rPr>
                        <a:t>Typ souboru</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Běžný</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Obou</a:t>
                      </a:r>
                      <a:r>
                        <a:rPr lang="en-US" sz="700" dirty="0">
                          <a:effectLst/>
                          <a:latin typeface="Georgia" panose="02040502050405020303" pitchFamily="18" charset="0"/>
                        </a:rPr>
                        <a:t>-</a:t>
                      </a:r>
                      <a:r>
                        <a:rPr lang="cs-CZ" sz="700" dirty="0">
                          <a:effectLst/>
                          <a:latin typeface="Georgia" panose="02040502050405020303" pitchFamily="18" charset="0"/>
                        </a:rPr>
                        <a:t>stranně</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Ukládání objektů XObject / formulářů do mezipaměti</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Smíšená média</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Control Bar</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Rozsah tisku</a:t>
                      </a:r>
                    </a:p>
                    <a:p>
                      <a:pPr marL="0" marR="0">
                        <a:spcBef>
                          <a:spcPts val="0"/>
                        </a:spcBef>
                        <a:spcAft>
                          <a:spcPts val="0"/>
                        </a:spcAft>
                      </a:pPr>
                      <a:r>
                        <a:rPr lang="cs-CZ" sz="700" dirty="0">
                          <a:effectLst/>
                          <a:latin typeface="Georgia" panose="02040502050405020303" pitchFamily="18" charset="0"/>
                        </a:rPr>
                        <a:t>Stránka/</a:t>
                      </a:r>
                      <a:r>
                        <a:rPr lang="en-US" sz="700" dirty="0">
                          <a:effectLst/>
                          <a:latin typeface="Georgia" panose="02040502050405020303" pitchFamily="18" charset="0"/>
                        </a:rPr>
                        <a:t> </a:t>
                      </a:r>
                      <a:r>
                        <a:rPr lang="cs-CZ" sz="700" dirty="0">
                          <a:effectLst/>
                          <a:latin typeface="Georgia" panose="02040502050405020303" pitchFamily="18" charset="0"/>
                        </a:rPr>
                        <a:t>záznam</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Vyřazo</a:t>
                      </a:r>
                      <a:r>
                        <a:rPr lang="en-US" sz="700" dirty="0">
                          <a:effectLst/>
                          <a:latin typeface="Georgia" panose="02040502050405020303" pitchFamily="18" charset="0"/>
                        </a:rPr>
                        <a:t>-</a:t>
                      </a:r>
                      <a:r>
                        <a:rPr lang="cs-CZ" sz="700" dirty="0">
                          <a:effectLst/>
                          <a:latin typeface="Georgia" panose="02040502050405020303" pitchFamily="18" charset="0"/>
                        </a:rPr>
                        <a:t>vání</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Post</a:t>
                      </a:r>
                      <a:r>
                        <a:rPr lang="en-US" sz="700" dirty="0">
                          <a:effectLst/>
                          <a:latin typeface="Georgia" panose="02040502050405020303" pitchFamily="18" charset="0"/>
                        </a:rPr>
                        <a:t>-</a:t>
                      </a:r>
                      <a:r>
                        <a:rPr lang="cs-CZ" sz="700" dirty="0">
                          <a:effectLst/>
                          <a:latin typeface="Georgia" panose="02040502050405020303" pitchFamily="18" charset="0"/>
                        </a:rPr>
                        <a:t>flight</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cs-CZ" sz="700" dirty="0">
                          <a:effectLst/>
                          <a:latin typeface="Georgia" panose="02040502050405020303" pitchFamily="18" charset="0"/>
                        </a:rPr>
                        <a:t>Přímá fronta</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9462">
                <a:tc gridSpan="10">
                  <a:txBody>
                    <a:bodyPr/>
                    <a:lstStyle/>
                    <a:p>
                      <a:pPr marL="0" marR="0">
                        <a:spcBef>
                          <a:spcPts val="0"/>
                        </a:spcBef>
                        <a:spcAft>
                          <a:spcPts val="0"/>
                        </a:spcAft>
                      </a:pPr>
                      <a:r>
                        <a:rPr lang="cs-CZ" sz="700" dirty="0">
                          <a:effectLst/>
                          <a:latin typeface="Georgia" panose="02040502050405020303" pitchFamily="18" charset="0"/>
                        </a:rPr>
                        <a:t>Pracovní postup CPSI</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9462">
                <a:tc>
                  <a:txBody>
                    <a:bodyPr/>
                    <a:lstStyle/>
                    <a:p>
                      <a:pPr marL="0" marR="0">
                        <a:spcBef>
                          <a:spcPts val="0"/>
                        </a:spcBef>
                        <a:spcAft>
                          <a:spcPts val="0"/>
                        </a:spcAft>
                      </a:pPr>
                      <a:r>
                        <a:rPr lang="cs-CZ" sz="700" b="0" dirty="0">
                          <a:effectLst/>
                          <a:latin typeface="Georgia" panose="02040502050405020303" pitchFamily="18" charset="0"/>
                        </a:rPr>
                        <a:t>PDF</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9462">
                <a:tc>
                  <a:txBody>
                    <a:bodyPr/>
                    <a:lstStyle/>
                    <a:p>
                      <a:pPr marL="0" marR="0">
                        <a:spcBef>
                          <a:spcPts val="0"/>
                        </a:spcBef>
                        <a:spcAft>
                          <a:spcPts val="0"/>
                        </a:spcAft>
                      </a:pPr>
                      <a:r>
                        <a:rPr lang="cs-CZ" sz="700" b="0" dirty="0">
                          <a:effectLst/>
                          <a:latin typeface="Georgia" panose="02040502050405020303" pitchFamily="18" charset="0"/>
                        </a:rPr>
                        <a:t>PS</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42511">
                <a:tc>
                  <a:txBody>
                    <a:bodyPr/>
                    <a:lstStyle/>
                    <a:p>
                      <a:pPr marL="0" marR="0">
                        <a:spcBef>
                          <a:spcPts val="0"/>
                        </a:spcBef>
                        <a:spcAft>
                          <a:spcPts val="0"/>
                        </a:spcAft>
                      </a:pPr>
                      <a:r>
                        <a:rPr lang="cs-CZ" sz="700" b="0" dirty="0">
                          <a:effectLst/>
                          <a:latin typeface="Georgia" panose="02040502050405020303" pitchFamily="18" charset="0"/>
                        </a:rPr>
                        <a:t>QuickDoc Merge</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9462">
                <a:tc>
                  <a:txBody>
                    <a:bodyPr/>
                    <a:lstStyle/>
                    <a:p>
                      <a:pPr marL="0" marR="0">
                        <a:spcBef>
                          <a:spcPts val="0"/>
                        </a:spcBef>
                        <a:spcAft>
                          <a:spcPts val="0"/>
                        </a:spcAft>
                      </a:pPr>
                      <a:r>
                        <a:rPr lang="cs-CZ" sz="700" b="0" dirty="0">
                          <a:effectLst/>
                          <a:latin typeface="Georgia" panose="02040502050405020303" pitchFamily="18" charset="0"/>
                        </a:rPr>
                        <a:t>PDF/VT</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9462">
                <a:tc>
                  <a:txBody>
                    <a:bodyPr/>
                    <a:lstStyle/>
                    <a:p>
                      <a:pPr marL="0" marR="0">
                        <a:spcBef>
                          <a:spcPts val="0"/>
                        </a:spcBef>
                        <a:spcAft>
                          <a:spcPts val="0"/>
                        </a:spcAft>
                      </a:pPr>
                      <a:r>
                        <a:rPr lang="cs-CZ" sz="700" b="0" dirty="0">
                          <a:effectLst/>
                          <a:latin typeface="Georgia" panose="02040502050405020303" pitchFamily="18" charset="0"/>
                        </a:rPr>
                        <a:t>PPML</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9462">
                <a:tc>
                  <a:txBody>
                    <a:bodyPr/>
                    <a:lstStyle/>
                    <a:p>
                      <a:pPr marL="0" marR="0">
                        <a:spcBef>
                          <a:spcPts val="0"/>
                        </a:spcBef>
                        <a:spcAft>
                          <a:spcPts val="0"/>
                        </a:spcAft>
                      </a:pPr>
                      <a:r>
                        <a:rPr lang="cs-CZ" sz="700" b="0" dirty="0">
                          <a:effectLst/>
                          <a:latin typeface="Georgia" panose="02040502050405020303" pitchFamily="18" charset="0"/>
                        </a:rPr>
                        <a:t>VPS</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a:effectLst/>
                          <a:latin typeface="Georgia" panose="02040502050405020303" pitchFamily="18" charset="0"/>
                        </a:rPr>
                        <a:t>Ano</a:t>
                      </a:r>
                      <a:endParaRPr lang="cs-CZ"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9462">
                <a:tc>
                  <a:txBody>
                    <a:bodyPr/>
                    <a:lstStyle/>
                    <a:p>
                      <a:pPr marL="0" marR="0">
                        <a:spcBef>
                          <a:spcPts val="0"/>
                        </a:spcBef>
                        <a:spcAft>
                          <a:spcPts val="0"/>
                        </a:spcAft>
                      </a:pPr>
                      <a:r>
                        <a:rPr lang="cs-CZ" sz="700" b="0" dirty="0">
                          <a:effectLst/>
                          <a:latin typeface="Georgia" panose="02040502050405020303" pitchFamily="18" charset="0"/>
                        </a:rPr>
                        <a:t>VIPP</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a:effectLst/>
                          <a:latin typeface="Georgia" panose="02040502050405020303" pitchFamily="18" charset="0"/>
                        </a:rPr>
                        <a:t>Ano</a:t>
                      </a:r>
                      <a:endParaRPr lang="cs-CZ"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9462">
                <a:tc>
                  <a:txBody>
                    <a:bodyPr/>
                    <a:lstStyle/>
                    <a:p>
                      <a:pPr marL="0" marR="0">
                        <a:spcBef>
                          <a:spcPts val="0"/>
                        </a:spcBef>
                        <a:spcAft>
                          <a:spcPts val="0"/>
                        </a:spcAft>
                      </a:pPr>
                      <a:r>
                        <a:rPr lang="cs-CZ" sz="700" b="0" dirty="0">
                          <a:effectLst/>
                          <a:latin typeface="Georgia" panose="02040502050405020303" pitchFamily="18" charset="0"/>
                        </a:rPr>
                        <a:t>Předloha FreeForm</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216763">
                <a:tc>
                  <a:txBody>
                    <a:bodyPr/>
                    <a:lstStyle/>
                    <a:p>
                      <a:pPr marL="0" marR="0">
                        <a:spcBef>
                          <a:spcPts val="0"/>
                        </a:spcBef>
                        <a:spcAft>
                          <a:spcPts val="0"/>
                        </a:spcAft>
                      </a:pPr>
                      <a:r>
                        <a:rPr lang="cs-CZ" sz="700" b="0" dirty="0">
                          <a:effectLst/>
                          <a:latin typeface="Georgia" panose="02040502050405020303" pitchFamily="18" charset="0"/>
                        </a:rPr>
                        <a:t>FreeForm – proměnná data</a:t>
                      </a:r>
                    </a:p>
                  </a:txBody>
                  <a:tcPr marL="67136" marR="67136" marT="0" marB="0" anchor="ct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9462">
                <a:tc>
                  <a:txBody>
                    <a:bodyPr/>
                    <a:lstStyle/>
                    <a:p>
                      <a:pPr marL="0" marR="0">
                        <a:spcBef>
                          <a:spcPts val="0"/>
                        </a:spcBef>
                        <a:spcAft>
                          <a:spcPts val="0"/>
                        </a:spcAft>
                      </a:pPr>
                      <a:r>
                        <a:rPr lang="cs-CZ" sz="700" b="0" dirty="0">
                          <a:effectLst/>
                          <a:latin typeface="Georgia" panose="02040502050405020303" pitchFamily="18" charset="0"/>
                        </a:rPr>
                        <a:t>TIF</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9462">
                <a:tc>
                  <a:txBody>
                    <a:bodyPr/>
                    <a:lstStyle/>
                    <a:p>
                      <a:pPr marL="0" marR="0">
                        <a:spcBef>
                          <a:spcPts val="0"/>
                        </a:spcBef>
                        <a:spcAft>
                          <a:spcPts val="0"/>
                        </a:spcAft>
                      </a:pPr>
                      <a:r>
                        <a:rPr lang="cs-CZ" sz="700" b="0" dirty="0">
                          <a:effectLst/>
                          <a:latin typeface="Georgia" panose="02040502050405020303" pitchFamily="18" charset="0"/>
                        </a:rPr>
                        <a:t>EPS</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9462">
                <a:tc gridSpan="10">
                  <a:txBody>
                    <a:bodyPr/>
                    <a:lstStyle/>
                    <a:p>
                      <a:pPr marL="0" marR="0">
                        <a:spcBef>
                          <a:spcPts val="0"/>
                        </a:spcBef>
                        <a:spcAft>
                          <a:spcPts val="0"/>
                        </a:spcAft>
                      </a:pPr>
                      <a:r>
                        <a:rPr lang="cs-CZ" sz="700" dirty="0">
                          <a:effectLst/>
                          <a:latin typeface="Georgia" panose="02040502050405020303" pitchFamily="18" charset="0"/>
                        </a:rPr>
                        <a:t>Pracovní postup APPE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9462">
                <a:tc>
                  <a:txBody>
                    <a:bodyPr/>
                    <a:lstStyle/>
                    <a:p>
                      <a:pPr marL="0" marR="0">
                        <a:spcBef>
                          <a:spcPts val="0"/>
                        </a:spcBef>
                        <a:spcAft>
                          <a:spcPts val="0"/>
                        </a:spcAft>
                      </a:pPr>
                      <a:r>
                        <a:rPr lang="cs-CZ" sz="700" b="0" dirty="0">
                          <a:effectLst/>
                          <a:latin typeface="Georgia" panose="02040502050405020303" pitchFamily="18" charset="0"/>
                        </a:rPr>
                        <a:t>PDF</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9462">
                <a:tc>
                  <a:txBody>
                    <a:bodyPr/>
                    <a:lstStyle/>
                    <a:p>
                      <a:pPr marL="0" marR="0">
                        <a:spcBef>
                          <a:spcPts val="0"/>
                        </a:spcBef>
                        <a:spcAft>
                          <a:spcPts val="0"/>
                        </a:spcAft>
                      </a:pPr>
                      <a:r>
                        <a:rPr lang="cs-CZ" sz="700" b="0" dirty="0">
                          <a:effectLst/>
                          <a:latin typeface="Georgia" panose="02040502050405020303" pitchFamily="18" charset="0"/>
                        </a:rPr>
                        <a:t>PDF/VT</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Ano</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cs-CZ" sz="700" b="1" dirty="0">
                          <a:effectLst/>
                          <a:latin typeface="Georgia" panose="02040502050405020303" pitchFamily="18" charset="0"/>
                        </a:rPr>
                        <a:t>Ano</a:t>
                      </a:r>
                      <a:endParaRPr lang="cs-CZ"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Ano</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9462">
                <a:tc gridSpan="10">
                  <a:txBody>
                    <a:bodyPr/>
                    <a:lstStyle/>
                    <a:p>
                      <a:pPr marL="0" marR="0">
                        <a:spcBef>
                          <a:spcPts val="0"/>
                        </a:spcBef>
                        <a:spcAft>
                          <a:spcPts val="0"/>
                        </a:spcAft>
                      </a:pPr>
                      <a:r>
                        <a:rPr lang="cs-CZ" sz="700" dirty="0">
                          <a:effectLst/>
                          <a:latin typeface="Georgia" panose="02040502050405020303" pitchFamily="18" charset="0"/>
                        </a:rPr>
                        <a:t>Pracovní postup PCL</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9462">
                <a:tc>
                  <a:txBody>
                    <a:bodyPr/>
                    <a:lstStyle/>
                    <a:p>
                      <a:pPr marL="0" marR="0">
                        <a:spcBef>
                          <a:spcPts val="0"/>
                        </a:spcBef>
                        <a:spcAft>
                          <a:spcPts val="0"/>
                        </a:spcAft>
                      </a:pPr>
                      <a:r>
                        <a:rPr lang="cs-CZ" sz="700" b="0" dirty="0">
                          <a:effectLst/>
                          <a:latin typeface="Georgia" panose="02040502050405020303" pitchFamily="18" charset="0"/>
                        </a:rPr>
                        <a:t>PCL</a:t>
                      </a:r>
                      <a:endParaRPr lang="cs-CZ"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a:effectLst/>
                          <a:latin typeface="Georgia" panose="02040502050405020303" pitchFamily="18" charset="0"/>
                        </a:rPr>
                        <a:t>Ne</a:t>
                      </a:r>
                      <a:endParaRPr lang="cs-CZ"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cs-CZ" sz="700" dirty="0">
                          <a:effectLst/>
                          <a:latin typeface="Georgia" panose="02040502050405020303" pitchFamily="18" charset="0"/>
                        </a:rPr>
                        <a:t>Ne</a:t>
                      </a:r>
                      <a:endParaRPr lang="cs-CZ"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a:t>Vylepšení zabezpečení</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cs-CZ"/>
          </a:p>
        </p:txBody>
      </p:sp>
      <p:sp>
        <p:nvSpPr>
          <p:cNvPr id="6" name="Content Placeholder 5"/>
          <p:cNvSpPr>
            <a:spLocks noGrp="1"/>
          </p:cNvSpPr>
          <p:nvPr>
            <p:ph sz="quarter" idx="12"/>
          </p:nvPr>
        </p:nvSpPr>
        <p:spPr>
          <a:xfrm>
            <a:off x="457200" y="1433513"/>
            <a:ext cx="8229600" cy="3180160"/>
          </a:xfrm>
        </p:spPr>
        <p:txBody>
          <a:bodyPr>
            <a:normAutofit fontScale="92500" lnSpcReduction="10000"/>
          </a:bodyPr>
          <a:lstStyle/>
          <a:p>
            <a:r>
              <a:rPr lang="cs-CZ" sz="2800" dirty="0"/>
              <a:t>Windows 10 IoT Enterprise</a:t>
            </a:r>
          </a:p>
          <a:p>
            <a:pPr lvl="1">
              <a:spcBef>
                <a:spcPts val="1800"/>
              </a:spcBef>
            </a:pPr>
            <a:r>
              <a:rPr lang="cs-CZ" sz="2400" dirty="0"/>
              <a:t>Ochrana před škodlivými aplikacemi díky Windows Defender SmartScreen</a:t>
            </a:r>
          </a:p>
          <a:p>
            <a:pPr lvl="1"/>
            <a:r>
              <a:rPr lang="cs-CZ" sz="2400" dirty="0"/>
              <a:t>Ochrana před útoky třetí osobou (man-in-the-middle) posílením zabezpečení SMB a připnutím podnikového</a:t>
            </a:r>
            <a:r>
              <a:rPr lang="en-US" sz="2400" dirty="0"/>
              <a:t> </a:t>
            </a:r>
            <a:r>
              <a:rPr lang="cs-CZ" sz="2400" dirty="0"/>
              <a:t>certifikátu</a:t>
            </a:r>
          </a:p>
          <a:p>
            <a:pPr lvl="1"/>
            <a:r>
              <a:rPr lang="cs-CZ" sz="2400" dirty="0"/>
              <a:t>Ochrana před malwarem a viry prostřednictvím Windows Defender a Windows Data Execution Prevention</a:t>
            </a:r>
            <a:endParaRPr lang="cs-CZ" dirty="0"/>
          </a:p>
          <a:p>
            <a:pPr lvl="1"/>
            <a:endParaRPr lang="cs-CZ"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Vylepšení možností služeb</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cs-CZ"/>
          </a:p>
        </p:txBody>
      </p:sp>
      <p:sp>
        <p:nvSpPr>
          <p:cNvPr id="4" name="Content Placeholder 3"/>
          <p:cNvSpPr>
            <a:spLocks noGrp="1"/>
          </p:cNvSpPr>
          <p:nvPr>
            <p:ph sz="quarter" idx="12"/>
          </p:nvPr>
        </p:nvSpPr>
        <p:spPr>
          <a:xfrm>
            <a:off x="457200" y="1433513"/>
            <a:ext cx="5594279" cy="3180160"/>
          </a:xfrm>
        </p:spPr>
        <p:txBody>
          <a:bodyPr>
            <a:normAutofit fontScale="85000" lnSpcReduction="10000"/>
          </a:bodyPr>
          <a:lstStyle/>
          <a:p>
            <a:pPr marL="0" indent="0">
              <a:buNone/>
            </a:pPr>
            <a:r>
              <a:rPr lang="cs-CZ" dirty="0"/>
              <a:t>Minimalizace narušení produkce  </a:t>
            </a:r>
          </a:p>
          <a:p>
            <a:r>
              <a:rPr lang="cs-CZ" dirty="0"/>
              <a:t>Aktualizace Fiery</a:t>
            </a:r>
          </a:p>
          <a:p>
            <a:pPr lvl="1"/>
            <a:r>
              <a:rPr lang="cs-CZ" dirty="0"/>
              <a:t>Snadno uchovávejte servery Fiery</a:t>
            </a:r>
            <a:r>
              <a:rPr lang="en-US" dirty="0"/>
              <a:t> </a:t>
            </a:r>
            <a:r>
              <a:rPr lang="cs-CZ" dirty="0"/>
              <a:t>aktuální</a:t>
            </a:r>
          </a:p>
          <a:p>
            <a:r>
              <a:rPr lang="cs-CZ" dirty="0"/>
              <a:t>Automatické zálohování systému</a:t>
            </a:r>
          </a:p>
          <a:p>
            <a:r>
              <a:rPr lang="cs-CZ" dirty="0"/>
              <a:t>Rychlé zotavení po obnovení</a:t>
            </a:r>
          </a:p>
          <a:p>
            <a:endParaRPr lang="cs-CZ"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F8EEEA5F-80B2-421B-81DE-B5262BB0F2B8}"/>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cs-CZ" sz="3600" dirty="0"/>
              <a:t>Automatické zálohování systému</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cs-CZ"/>
          </a:p>
        </p:txBody>
      </p:sp>
      <p:sp>
        <p:nvSpPr>
          <p:cNvPr id="6" name="Content Placeholder 5"/>
          <p:cNvSpPr>
            <a:spLocks noGrp="1"/>
          </p:cNvSpPr>
          <p:nvPr>
            <p:ph sz="quarter" idx="12"/>
          </p:nvPr>
        </p:nvSpPr>
        <p:spPr>
          <a:xfrm>
            <a:off x="457199" y="1433513"/>
            <a:ext cx="6209071" cy="3180160"/>
          </a:xfrm>
        </p:spPr>
        <p:txBody>
          <a:bodyPr>
            <a:noAutofit/>
          </a:bodyPr>
          <a:lstStyle/>
          <a:p>
            <a:pPr>
              <a:spcBef>
                <a:spcPts val="0"/>
              </a:spcBef>
            </a:pPr>
            <a:r>
              <a:rPr lang="cs-CZ" sz="2400" dirty="0"/>
              <a:t>Nastavení harmonogramu</a:t>
            </a:r>
            <a:br>
              <a:rPr lang="en-US" sz="2400" dirty="0"/>
            </a:br>
            <a:r>
              <a:rPr lang="cs-CZ" sz="2400" dirty="0"/>
              <a:t>zálohování z nástrojů Fiery</a:t>
            </a:r>
            <a:br>
              <a:rPr lang="en-US" sz="2400" dirty="0"/>
            </a:br>
            <a:r>
              <a:rPr lang="cs-CZ" sz="2400" dirty="0"/>
              <a:t>QuickTouch a WebTools</a:t>
            </a:r>
          </a:p>
          <a:p>
            <a:pPr>
              <a:spcBef>
                <a:spcPts val="0"/>
              </a:spcBef>
            </a:pPr>
            <a:r>
              <a:rPr lang="cs-CZ" sz="2400" dirty="0"/>
              <a:t>Obnova serveru Fiery</a:t>
            </a:r>
            <a:br>
              <a:rPr lang="en-US" sz="2400" dirty="0"/>
            </a:br>
            <a:r>
              <a:rPr lang="cs-CZ" sz="2400" dirty="0"/>
              <a:t>za méně než hodinu </a:t>
            </a:r>
          </a:p>
          <a:p>
            <a:pPr lvl="1">
              <a:spcBef>
                <a:spcPts val="0"/>
              </a:spcBef>
            </a:pPr>
            <a:r>
              <a:rPr lang="cs-CZ" sz="1800" dirty="0"/>
              <a:t>1/8 času, po kterou trvá načtení</a:t>
            </a:r>
            <a:br>
              <a:rPr lang="en-US" sz="1800" dirty="0"/>
            </a:br>
            <a:r>
              <a:rPr lang="cs-CZ" sz="1800" dirty="0"/>
              <a:t>ze sady DVD</a:t>
            </a:r>
          </a:p>
          <a:p>
            <a:pPr>
              <a:spcBef>
                <a:spcPts val="0"/>
              </a:spcBef>
            </a:pPr>
            <a:r>
              <a:rPr lang="cs-CZ" sz="2400" dirty="0"/>
              <a:t>Není vyžadována žádná sada DVD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0E9AD8F1-475B-4688-B8DE-69F36FF83297}"/>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Vylepšení integrace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cs-CZ"/>
          </a:p>
        </p:txBody>
      </p:sp>
      <p:sp>
        <p:nvSpPr>
          <p:cNvPr id="4" name="Content Placeholder 3"/>
          <p:cNvSpPr>
            <a:spLocks noGrp="1"/>
          </p:cNvSpPr>
          <p:nvPr>
            <p:ph sz="quarter" idx="12"/>
          </p:nvPr>
        </p:nvSpPr>
        <p:spPr/>
        <p:txBody>
          <a:bodyPr>
            <a:normAutofit fontScale="92500" lnSpcReduction="20000"/>
          </a:bodyPr>
          <a:lstStyle/>
          <a:p>
            <a:r>
              <a:rPr lang="cs-CZ" sz="2800" dirty="0"/>
              <a:t>Nová rozhraní API a vylepšení použitelnosti umožňují snadnou integraci interních aplikací ve Fiery API v4</a:t>
            </a:r>
          </a:p>
          <a:p>
            <a:r>
              <a:rPr lang="cs-CZ" sz="2800" dirty="0"/>
              <a:t>Technologie Fiery JDF v1.5 podporuje více funkcí Fiery JDF</a:t>
            </a:r>
          </a:p>
          <a:p>
            <a:pPr lvl="1"/>
            <a:r>
              <a:rPr lang="cs-CZ"/>
              <a:t>EFI AutoCount</a:t>
            </a:r>
            <a:endParaRPr lang="cs-CZ" dirty="0"/>
          </a:p>
          <a:p>
            <a:pPr lvl="1"/>
            <a:r>
              <a:rPr lang="cs-CZ"/>
              <a:t>EFI Quick Print Suite</a:t>
            </a:r>
          </a:p>
          <a:p>
            <a:pPr lvl="1"/>
            <a:r>
              <a:rPr lang="cs-CZ"/>
              <a:t>Kodak Prinergy 8.1</a:t>
            </a:r>
          </a:p>
        </p:txBody>
      </p:sp>
      <p:pic>
        <p:nvPicPr>
          <p:cNvPr id="6" name="Picture 5">
            <a:extLst>
              <a:ext uri="{FF2B5EF4-FFF2-40B4-BE49-F238E27FC236}">
                <a16:creationId xmlns:a16="http://schemas.microsoft.com/office/drawing/2014/main" id="{8D361AC2-53FE-4F61-B239-F5E68037C832}"/>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3600" dirty="0"/>
              <a:t>Hodnota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cs-CZ"/>
          </a:p>
        </p:txBody>
      </p:sp>
      <p:sp>
        <p:nvSpPr>
          <p:cNvPr id="4" name="Content Placeholder 3"/>
          <p:cNvSpPr>
            <a:spLocks noGrp="1"/>
          </p:cNvSpPr>
          <p:nvPr>
            <p:ph sz="quarter" idx="12"/>
          </p:nvPr>
        </p:nvSpPr>
        <p:spPr>
          <a:xfrm>
            <a:off x="457199" y="2019299"/>
            <a:ext cx="5060731" cy="2594373"/>
          </a:xfrm>
        </p:spPr>
        <p:txBody>
          <a:bodyPr>
            <a:normAutofit/>
          </a:bodyPr>
          <a:lstStyle/>
          <a:p>
            <a:r>
              <a:rPr lang="cs-CZ" sz="2800" dirty="0"/>
              <a:t>Přední inovace v oblastech, které jsou pro zákazníky</a:t>
            </a:r>
            <a:r>
              <a:rPr lang="en-US" sz="2800"/>
              <a:t> </a:t>
            </a:r>
            <a:r>
              <a:rPr lang="cs-CZ" sz="2800"/>
              <a:t>důležité</a:t>
            </a:r>
            <a:endParaRPr lang="cs-CZ" sz="2800" dirty="0"/>
          </a:p>
          <a:p>
            <a:r>
              <a:rPr lang="cs-CZ" sz="2800" dirty="0"/>
              <a:t>Řídí nejpokročilejší digitální tiskové stroje v odvětví</a:t>
            </a:r>
          </a:p>
        </p:txBody>
      </p:sp>
      <p:grpSp>
        <p:nvGrpSpPr>
          <p:cNvPr id="9" name="Group 8">
            <a:extLst>
              <a:ext uri="{FF2B5EF4-FFF2-40B4-BE49-F238E27FC236}">
                <a16:creationId xmlns:a16="http://schemas.microsoft.com/office/drawing/2014/main" id="{298038E6-0DFA-44F5-B2E9-FF591CFCB832}"/>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7028C630-E001-4A3E-B0AD-A2CA2D90D3C0}"/>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4C7D92BF-F09E-4B60-B957-6A4AFB0A9D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6CA448CE-28F0-44DB-8A23-4DC917C4608F}"/>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BAD877B3-3722-4C4D-8A10-11C9169CC68D}"/>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B00871BB-B3C4-44FC-842B-A09087CC480A}"/>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37902A42-049D-4B21-AA5A-2BB9AC277B6E}"/>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cs-CZ" dirty="0">
                  <a:latin typeface="Georgia" panose="02040502050405020303" pitchFamily="18" charset="0"/>
                </a:rPr>
                <a:t>Fiery Command WorkStation</a:t>
              </a:r>
              <a:r>
                <a:rPr lang="cs-CZ" baseline="30000" dirty="0">
                  <a:latin typeface="Georgia" panose="02040502050405020303" pitchFamily="18" charset="0"/>
                </a:rPr>
                <a:t>®</a:t>
              </a:r>
            </a:p>
          </p:txBody>
        </p:sp>
      </p:grpSp>
      <p:grpSp>
        <p:nvGrpSpPr>
          <p:cNvPr id="24" name="Group 23"/>
          <p:cNvGrpSpPr/>
          <p:nvPr/>
        </p:nvGrpSpPr>
        <p:grpSpPr>
          <a:xfrm>
            <a:off x="4698367" y="1121512"/>
            <a:ext cx="3119957" cy="2331064"/>
            <a:chOff x="4698367" y="1121512"/>
            <a:chExt cx="3119957"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779519" y="1612900"/>
              <a:ext cx="2038805" cy="923330"/>
            </a:xfrm>
            <a:prstGeom prst="rect">
              <a:avLst/>
            </a:prstGeom>
            <a:noFill/>
          </p:spPr>
          <p:txBody>
            <a:bodyPr wrap="square" rtlCol="0">
              <a:spAutoFit/>
            </a:bodyPr>
            <a:lstStyle/>
            <a:p>
              <a:pPr algn="ctr"/>
              <a:r>
                <a:rPr lang="cs-CZ" dirty="0">
                  <a:latin typeface="Georgia" panose="02040502050405020303" pitchFamily="18" charset="0"/>
                </a:rPr>
                <a:t>Systémový software Fiery FS300 Pro</a:t>
              </a:r>
            </a:p>
          </p:txBody>
        </p:sp>
      </p:grpSp>
      <p:grpSp>
        <p:nvGrpSpPr>
          <p:cNvPr id="22" name="Group 21"/>
          <p:cNvGrpSpPr/>
          <p:nvPr/>
        </p:nvGrpSpPr>
        <p:grpSpPr>
          <a:xfrm>
            <a:off x="1272134" y="2723929"/>
            <a:ext cx="2990271" cy="2331064"/>
            <a:chOff x="1272134" y="2723929"/>
            <a:chExt cx="2990271"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321048" y="3781617"/>
              <a:ext cx="1706253" cy="646331"/>
            </a:xfrm>
            <a:prstGeom prst="rect">
              <a:avLst/>
            </a:prstGeom>
            <a:noFill/>
          </p:spPr>
          <p:txBody>
            <a:bodyPr wrap="square" rtlCol="0">
              <a:spAutoFit/>
            </a:bodyPr>
            <a:lstStyle/>
            <a:p>
              <a:pPr algn="ctr"/>
              <a:r>
                <a:rPr lang="cs-CZ" dirty="0">
                  <a:latin typeface="Georgia" panose="02040502050405020303" pitchFamily="18" charset="0"/>
                </a:rPr>
                <a:t>Platformy Fiery NX a XB</a:t>
              </a:r>
            </a:p>
          </p:txBody>
        </p:sp>
      </p:grpSp>
      <p:grpSp>
        <p:nvGrpSpPr>
          <p:cNvPr id="40" name="Group 39"/>
          <p:cNvGrpSpPr/>
          <p:nvPr/>
        </p:nvGrpSpPr>
        <p:grpSpPr>
          <a:xfrm>
            <a:off x="4698367" y="2595240"/>
            <a:ext cx="3026043" cy="2331064"/>
            <a:chOff x="4698367" y="2595240"/>
            <a:chExt cx="3026043"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873432" y="3481648"/>
              <a:ext cx="1850978" cy="1200329"/>
            </a:xfrm>
            <a:prstGeom prst="rect">
              <a:avLst/>
            </a:prstGeom>
            <a:noFill/>
          </p:spPr>
          <p:txBody>
            <a:bodyPr wrap="square" rtlCol="0">
              <a:spAutoFit/>
            </a:bodyPr>
            <a:lstStyle/>
            <a:p>
              <a:pPr algn="ctr"/>
              <a:r>
                <a:rPr lang="cs-CZ" dirty="0">
                  <a:latin typeface="Georgia" panose="02040502050405020303" pitchFamily="18" charset="0"/>
                </a:rPr>
                <a:t>Pracovní postup Fiery pro tvorbu finálních výtisků</a:t>
              </a:r>
            </a:p>
          </p:txBody>
        </p:sp>
      </p:grpSp>
      <p:sp>
        <p:nvSpPr>
          <p:cNvPr id="5" name="Title 4"/>
          <p:cNvSpPr>
            <a:spLocks noGrp="1"/>
          </p:cNvSpPr>
          <p:nvPr>
            <p:ph type="title"/>
          </p:nvPr>
        </p:nvSpPr>
        <p:spPr/>
        <p:txBody>
          <a:bodyPr/>
          <a:lstStyle/>
          <a:p>
            <a:r>
              <a:rPr lang="cs-CZ"/>
              <a:t>Inovace nové platformy</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cs-CZ"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a:t>Uvedení pro veřejnost</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cs-CZ" sz="2400" dirty="0"/>
              <a:t>Tisková zpráva společnosti EFI: </a:t>
            </a:r>
          </a:p>
          <a:p>
            <a:pPr lvl="1"/>
            <a:r>
              <a:rPr lang="cs-CZ" sz="2000" dirty="0"/>
              <a:t>Evropa a USA: 11. září</a:t>
            </a:r>
            <a:r>
              <a:rPr lang="cs-CZ"/>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cs-CZ"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cs-CZ" dirty="0">
                <a:solidFill>
                  <a:srgbClr val="000000"/>
                </a:solidFill>
                <a:latin typeface="Georgia" panose="02040502050405020303" pitchFamily="18" charset="0"/>
                <a:hlinkClick r:id="rId3"/>
              </a:rPr>
              <a:t>Tisková zpráva společnosti EFI</a:t>
            </a:r>
            <a:endParaRPr lang="cs-CZ"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cs-CZ"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cs-CZ" dirty="0">
                <a:solidFill>
                  <a:srgbClr val="000000"/>
                </a:solidFill>
                <a:latin typeface="Georgia" panose="02040502050405020303" pitchFamily="18" charset="0"/>
              </a:rPr>
              <a:t>Novinové články</a:t>
            </a:r>
          </a:p>
          <a:p>
            <a:pPr marL="0" marR="0">
              <a:spcBef>
                <a:spcPts val="0"/>
              </a:spcBef>
              <a:spcAft>
                <a:spcPts val="0"/>
              </a:spcAft>
            </a:pPr>
            <a:r>
              <a:rPr lang="cs-CZ" dirty="0">
                <a:solidFill>
                  <a:srgbClr val="000000"/>
                </a:solidFill>
                <a:latin typeface="Georgia" panose="02040502050405020303" pitchFamily="18" charset="0"/>
                <a:hlinkClick r:id="rId4"/>
              </a:rPr>
              <a:t>What They Think</a:t>
            </a:r>
            <a:endParaRPr lang="cs-CZ"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cs-CZ" dirty="0">
                <a:solidFill>
                  <a:srgbClr val="000000"/>
                </a:solidFill>
                <a:latin typeface="Georgia" panose="02040502050405020303" pitchFamily="18" charset="0"/>
                <a:hlinkClick r:id="rId5"/>
              </a:rPr>
              <a:t>Print Show Daily</a:t>
            </a:r>
            <a:endParaRPr lang="cs-CZ"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cs-CZ" dirty="0">
                <a:solidFill>
                  <a:srgbClr val="000000"/>
                </a:solidFill>
                <a:latin typeface="Georgia" panose="02040502050405020303" pitchFamily="18" charset="0"/>
                <a:hlinkClick r:id="rId6"/>
              </a:rPr>
              <a:t>Deutscher Drucker</a:t>
            </a:r>
            <a:endParaRPr lang="cs-CZ"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cs-CZ" dirty="0">
                <a:solidFill>
                  <a:srgbClr val="000000"/>
                </a:solidFill>
                <a:latin typeface="Georgia" panose="02040502050405020303" pitchFamily="18" charset="0"/>
                <a:hlinkClick r:id="rId7"/>
              </a:rPr>
              <a:t>PrintWeek</a:t>
            </a:r>
            <a:endParaRPr lang="cs-CZ"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cs-CZ" dirty="0">
                <a:solidFill>
                  <a:srgbClr val="000000"/>
                </a:solidFill>
                <a:latin typeface="Georgia" panose="02040502050405020303" pitchFamily="18" charset="0"/>
                <a:hlinkClick r:id="rId8"/>
              </a:rPr>
              <a:t>Australian Printer</a:t>
            </a:r>
            <a:endParaRPr lang="cs-CZ"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cs-CZ" dirty="0">
                <a:solidFill>
                  <a:srgbClr val="000000"/>
                </a:solidFill>
                <a:latin typeface="Georgia" panose="02040502050405020303" pitchFamily="18" charset="0"/>
                <a:hlinkClick r:id="rId9"/>
              </a:rPr>
              <a:t>Digital Printer</a:t>
            </a:r>
          </a:p>
          <a:p>
            <a:pPr marL="0" marR="0">
              <a:spcBef>
                <a:spcPts val="0"/>
              </a:spcBef>
              <a:spcAft>
                <a:spcPts val="0"/>
              </a:spcAft>
            </a:pPr>
            <a:r>
              <a:rPr lang="cs-CZ" dirty="0">
                <a:solidFill>
                  <a:srgbClr val="000000"/>
                </a:solidFill>
                <a:latin typeface="Georgia" panose="02040502050405020303" pitchFamily="18" charset="0"/>
                <a:hlinkClick r:id="rId9"/>
              </a:rPr>
              <a:t> </a:t>
            </a:r>
            <a:endParaRPr lang="cs-CZ"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cs-CZ"/>
              <a:t>Nové funkce Fiery FS300 Pro</a:t>
            </a:r>
          </a:p>
        </p:txBody>
      </p:sp>
      <p:sp>
        <p:nvSpPr>
          <p:cNvPr id="15" name="Rectangle 14"/>
          <p:cNvSpPr/>
          <p:nvPr/>
        </p:nvSpPr>
        <p:spPr>
          <a:xfrm>
            <a:off x="753790" y="2484436"/>
            <a:ext cx="2125191" cy="1277273"/>
          </a:xfrm>
          <a:prstGeom prst="rect">
            <a:avLst/>
          </a:prstGeom>
        </p:spPr>
        <p:txBody>
          <a:bodyPr wrap="square">
            <a:spAutoFit/>
          </a:bodyPr>
          <a:lstStyle/>
          <a:p>
            <a:pPr marL="86916" lvl="1" indent="-86916">
              <a:spcBef>
                <a:spcPts val="0"/>
              </a:spcBef>
              <a:buFont typeface="Arial"/>
              <a:buChar char="•"/>
            </a:pPr>
            <a:r>
              <a:rPr lang="cs-CZ" sz="1100" dirty="0">
                <a:latin typeface="Georgia" panose="02040502050405020303" pitchFamily="18" charset="0"/>
              </a:rPr>
              <a:t>Podpora 7 barev</a:t>
            </a:r>
          </a:p>
          <a:p>
            <a:pPr marL="86916" lvl="1" indent="-86916">
              <a:spcBef>
                <a:spcPts val="0"/>
              </a:spcBef>
              <a:buFont typeface="Arial"/>
              <a:buChar char="•"/>
            </a:pPr>
            <a:r>
              <a:rPr lang="cs-CZ" sz="1100" dirty="0">
                <a:latin typeface="Georgia" panose="02040502050405020303" pitchFamily="18" charset="0"/>
              </a:rPr>
              <a:t>Priorita skupiny přímých</a:t>
            </a:r>
            <a:r>
              <a:rPr lang="en-US" sz="1100" dirty="0">
                <a:latin typeface="Georgia" panose="02040502050405020303" pitchFamily="18" charset="0"/>
              </a:rPr>
              <a:t> </a:t>
            </a:r>
            <a:r>
              <a:rPr lang="cs-CZ" sz="1100" dirty="0">
                <a:latin typeface="Georgia" panose="02040502050405020303" pitchFamily="18" charset="0"/>
              </a:rPr>
              <a:t>barev </a:t>
            </a:r>
          </a:p>
          <a:p>
            <a:pPr marL="86916" lvl="1" indent="-86916">
              <a:spcBef>
                <a:spcPts val="0"/>
              </a:spcBef>
              <a:buFont typeface="Arial"/>
              <a:buChar char="•"/>
            </a:pPr>
            <a:r>
              <a:rPr lang="cs-CZ" sz="1100" dirty="0">
                <a:latin typeface="Georgia" panose="02040502050405020303" pitchFamily="18" charset="0"/>
              </a:rPr>
              <a:t>Vstupní profil stupňů šedé</a:t>
            </a:r>
          </a:p>
          <a:p>
            <a:pPr marL="86916" lvl="1" indent="-86916">
              <a:spcBef>
                <a:spcPts val="0"/>
              </a:spcBef>
              <a:buFont typeface="Arial"/>
              <a:buChar char="•"/>
            </a:pPr>
            <a:r>
              <a:rPr lang="cs-CZ" sz="1100" dirty="0">
                <a:latin typeface="Georgia" panose="02040502050405020303" pitchFamily="18" charset="0"/>
              </a:rPr>
              <a:t>Fiery ImageViewer</a:t>
            </a:r>
            <a:endParaRPr lang="cs-CZ"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cs-CZ" sz="1100" dirty="0">
                <a:latin typeface="Georgia" panose="02040502050405020303" pitchFamily="18" charset="0"/>
              </a:rPr>
              <a:t>Inspektor objektů</a:t>
            </a:r>
          </a:p>
          <a:p>
            <a:pPr marL="287337" lvl="1" indent="-171450">
              <a:spcBef>
                <a:spcPts val="0"/>
              </a:spcBef>
              <a:buFont typeface="Georgia" panose="02040502050405020303" pitchFamily="18" charset="0"/>
              <a:buChar char="–"/>
            </a:pPr>
            <a:r>
              <a:rPr lang="cs-CZ" sz="1100" dirty="0">
                <a:latin typeface="Georgia" panose="02040502050405020303" pitchFamily="18" charset="0"/>
              </a:rPr>
              <a:t>Celkové pokrytí oblasti</a:t>
            </a:r>
          </a:p>
        </p:txBody>
      </p:sp>
      <p:sp>
        <p:nvSpPr>
          <p:cNvPr id="17" name="Rectangle 16"/>
          <p:cNvSpPr/>
          <p:nvPr/>
        </p:nvSpPr>
        <p:spPr>
          <a:xfrm>
            <a:off x="2811066" y="2487691"/>
            <a:ext cx="1955260" cy="1615827"/>
          </a:xfrm>
          <a:prstGeom prst="rect">
            <a:avLst/>
          </a:prstGeom>
        </p:spPr>
        <p:txBody>
          <a:bodyPr wrap="square">
            <a:spAutoFit/>
          </a:bodyPr>
          <a:lstStyle/>
          <a:p>
            <a:pPr marL="84535" indent="-84535">
              <a:buFont typeface="Arial"/>
              <a:buChar char="•"/>
            </a:pPr>
            <a:r>
              <a:rPr lang="cs-CZ" sz="1100" dirty="0">
                <a:latin typeface="Georgia" panose="02040502050405020303" pitchFamily="18" charset="0"/>
              </a:rPr>
              <a:t>Nový hardware</a:t>
            </a:r>
          </a:p>
          <a:p>
            <a:pPr marL="84535" indent="-84535">
              <a:buFont typeface="Arial"/>
              <a:buChar char="•"/>
            </a:pPr>
            <a:r>
              <a:rPr lang="cs-CZ" sz="1100" dirty="0">
                <a:latin typeface="Georgia" panose="02040502050405020303" pitchFamily="18" charset="0"/>
              </a:rPr>
              <a:t>APPE 4*</a:t>
            </a:r>
          </a:p>
          <a:p>
            <a:pPr marL="84535" indent="-84535">
              <a:buFont typeface="Arial"/>
              <a:buChar char="•"/>
            </a:pPr>
            <a:r>
              <a:rPr lang="cs-CZ" sz="1100" dirty="0">
                <a:latin typeface="Georgia" panose="02040502050405020303" pitchFamily="18" charset="0"/>
              </a:rPr>
              <a:t>Vylepšení HyperRIP</a:t>
            </a:r>
          </a:p>
          <a:p>
            <a:pPr marL="84535" indent="-84535">
              <a:buFont typeface="Arial"/>
              <a:buChar char="•"/>
            </a:pPr>
            <a:r>
              <a:rPr lang="cs-CZ" sz="1100" dirty="0">
                <a:latin typeface="Georgia" panose="02040502050405020303" pitchFamily="18" charset="0"/>
              </a:rPr>
              <a:t>Rychlý opakovaný tisk</a:t>
            </a:r>
          </a:p>
          <a:p>
            <a:pPr marL="84535" indent="-84535">
              <a:buFont typeface="Arial"/>
              <a:buChar char="•"/>
            </a:pPr>
            <a:r>
              <a:rPr lang="cs-CZ" sz="1100" dirty="0">
                <a:latin typeface="Georgia" panose="02040502050405020303" pitchFamily="18" charset="0"/>
              </a:rPr>
              <a:t>Fiery Impose:</a:t>
            </a:r>
          </a:p>
          <a:p>
            <a:pPr marL="284163" indent="-171450">
              <a:buFont typeface="Georgia" panose="02040502050405020303" pitchFamily="18" charset="0"/>
              <a:buChar char="–"/>
            </a:pPr>
            <a:r>
              <a:rPr lang="cs-CZ" sz="1100" dirty="0">
                <a:latin typeface="Georgia" panose="02040502050405020303" pitchFamily="18" charset="0"/>
              </a:rPr>
              <a:t>Vylepšení automatizace společného tisku</a:t>
            </a:r>
          </a:p>
          <a:p>
            <a:pPr marL="284163" lvl="1" indent="-171450">
              <a:buFont typeface="Georgia" panose="02040502050405020303" pitchFamily="18" charset="0"/>
              <a:buChar char="–"/>
            </a:pPr>
            <a:r>
              <a:rPr lang="cs-CZ" sz="1100" dirty="0">
                <a:latin typeface="Georgia" panose="02040502050405020303" pitchFamily="18" charset="0"/>
              </a:rPr>
              <a:t>Automatické otáčení stránek</a:t>
            </a:r>
          </a:p>
          <a:p>
            <a:pPr marL="284163" lvl="1" indent="-171450">
              <a:buFont typeface="Georgia" panose="02040502050405020303" pitchFamily="18" charset="0"/>
              <a:buChar char="–"/>
            </a:pPr>
            <a:r>
              <a:rPr lang="cs-CZ" sz="1100" dirty="0">
                <a:latin typeface="Georgia" panose="02040502050405020303" pitchFamily="18" charset="0"/>
              </a:rPr>
              <a:t>Předvolby pro značky</a:t>
            </a:r>
          </a:p>
        </p:txBody>
      </p:sp>
      <p:sp>
        <p:nvSpPr>
          <p:cNvPr id="18" name="Rectangle 17"/>
          <p:cNvSpPr/>
          <p:nvPr/>
        </p:nvSpPr>
        <p:spPr>
          <a:xfrm>
            <a:off x="4729454" y="2487691"/>
            <a:ext cx="2276031" cy="2462213"/>
          </a:xfrm>
          <a:prstGeom prst="rect">
            <a:avLst/>
          </a:prstGeom>
        </p:spPr>
        <p:txBody>
          <a:bodyPr wrap="square">
            <a:spAutoFit/>
          </a:bodyPr>
          <a:lstStyle/>
          <a:p>
            <a:pPr marL="86916" lvl="1" indent="-86916">
              <a:buFont typeface="Arial"/>
              <a:buChar char="•"/>
            </a:pPr>
            <a:r>
              <a:rPr lang="cs-CZ" sz="1100" dirty="0">
                <a:latin typeface="Georgia" panose="02040502050405020303" pitchFamily="18" charset="0"/>
              </a:rPr>
              <a:t>Fiery Command WorkStation 6</a:t>
            </a:r>
          </a:p>
          <a:p>
            <a:pPr marL="319087" lvl="2" indent="-171450">
              <a:buFont typeface="Georgia" panose="02040502050405020303" pitchFamily="18" charset="0"/>
              <a:buChar char="–"/>
            </a:pPr>
            <a:r>
              <a:rPr lang="cs-CZ" sz="1100" dirty="0">
                <a:latin typeface="Georgia" panose="02040502050405020303" pitchFamily="18" charset="0"/>
              </a:rPr>
              <a:t>Náhled všech úloh</a:t>
            </a:r>
          </a:p>
          <a:p>
            <a:pPr marL="319087" lvl="2" indent="-171450">
              <a:buFont typeface="Georgia" panose="02040502050405020303" pitchFamily="18" charset="0"/>
              <a:buChar char="–"/>
            </a:pPr>
            <a:r>
              <a:rPr lang="cs-CZ" sz="1100" dirty="0">
                <a:latin typeface="Georgia" panose="02040502050405020303" pitchFamily="18" charset="0"/>
              </a:rPr>
              <a:t>Automatické odebrání rastrů</a:t>
            </a:r>
            <a:endParaRPr lang="cs-CZ" sz="1100" dirty="0">
              <a:latin typeface="Georgia" panose="02040502050405020303" pitchFamily="18" charset="0"/>
              <a:cs typeface="Arial"/>
            </a:endParaRPr>
          </a:p>
          <a:p>
            <a:pPr marL="86916" lvl="1" indent="-86916">
              <a:buFont typeface="Arial"/>
              <a:buChar char="•"/>
            </a:pPr>
            <a:r>
              <a:rPr lang="cs-CZ" sz="1100" dirty="0">
                <a:latin typeface="Georgia" panose="02040502050405020303" pitchFamily="18" charset="0"/>
              </a:rPr>
              <a:t>Design Fiery NX</a:t>
            </a:r>
          </a:p>
          <a:p>
            <a:pPr marL="319087" lvl="2" indent="-171450">
              <a:buFont typeface="Georgia" panose="02040502050405020303" pitchFamily="18" charset="0"/>
              <a:buChar char="–"/>
            </a:pPr>
            <a:r>
              <a:rPr lang="cs-CZ" sz="1100" dirty="0">
                <a:latin typeface="Georgia" panose="02040502050405020303" pitchFamily="18" charset="0"/>
              </a:rPr>
              <a:t>Fiery QuickTouch</a:t>
            </a:r>
            <a:endParaRPr lang="cs-CZ" sz="1100" dirty="0">
              <a:latin typeface="Georgia" panose="02040502050405020303" pitchFamily="18" charset="0"/>
              <a:cs typeface="Arial"/>
            </a:endParaRPr>
          </a:p>
          <a:p>
            <a:pPr marL="319087" lvl="2" indent="-171450">
              <a:buFont typeface="Georgia" panose="02040502050405020303" pitchFamily="18" charset="0"/>
              <a:buChar char="–"/>
            </a:pPr>
            <a:r>
              <a:rPr lang="cs-CZ" sz="1100" dirty="0">
                <a:latin typeface="Georgia" panose="02040502050405020303" pitchFamily="18" charset="0"/>
              </a:rPr>
              <a:t>Fiery NX Station</a:t>
            </a:r>
          </a:p>
          <a:p>
            <a:pPr marL="84535" indent="-84535">
              <a:buFont typeface="Arial"/>
              <a:buChar char="•"/>
            </a:pPr>
            <a:r>
              <a:rPr lang="cs-CZ" sz="1100" dirty="0">
                <a:latin typeface="Georgia" panose="02040502050405020303" pitchFamily="18" charset="0"/>
              </a:rPr>
              <a:t>Fiery JobMaster:</a:t>
            </a:r>
          </a:p>
          <a:p>
            <a:pPr marL="319087" indent="-171450">
              <a:buFont typeface="Georgia" panose="02040502050405020303" pitchFamily="18" charset="0"/>
              <a:buChar char="–"/>
            </a:pPr>
            <a:r>
              <a:rPr lang="cs-CZ" sz="1100" dirty="0">
                <a:latin typeface="Georgia" panose="02040502050405020303" pitchFamily="18" charset="0"/>
              </a:rPr>
              <a:t>Razítkování obrázků</a:t>
            </a:r>
          </a:p>
          <a:p>
            <a:pPr marL="319087" indent="-171450">
              <a:buFont typeface="Georgia" panose="02040502050405020303" pitchFamily="18" charset="0"/>
              <a:buChar char="–"/>
            </a:pPr>
            <a:r>
              <a:rPr lang="cs-CZ" sz="1100" dirty="0">
                <a:latin typeface="Georgia" panose="02040502050405020303" pitchFamily="18" charset="0"/>
              </a:rPr>
              <a:t>Import naskenovaných stránek</a:t>
            </a:r>
          </a:p>
          <a:p>
            <a:pPr marL="319087" indent="-171450">
              <a:buFont typeface="Georgia" panose="02040502050405020303" pitchFamily="18" charset="0"/>
              <a:buChar char="–"/>
            </a:pPr>
            <a:r>
              <a:rPr lang="cs-CZ" sz="1100" dirty="0">
                <a:latin typeface="Georgia" panose="02040502050405020303" pitchFamily="18" charset="0"/>
              </a:rPr>
              <a:t>Posunutí stránky</a:t>
            </a:r>
          </a:p>
          <a:p>
            <a:pPr marL="84535" indent="-84535">
              <a:buFont typeface="Arial"/>
              <a:buChar char="•"/>
            </a:pPr>
            <a:r>
              <a:rPr lang="cs-CZ" sz="1100" dirty="0">
                <a:latin typeface="Georgia" panose="02040502050405020303" pitchFamily="18" charset="0"/>
              </a:rPr>
              <a:t>Další vylepšení tvorby finálních výtisků</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cs-CZ" sz="1100" dirty="0">
                <a:latin typeface="Georgia" panose="02040502050405020303" pitchFamily="18" charset="0"/>
              </a:rPr>
              <a:t>Windows 10 </a:t>
            </a:r>
          </a:p>
          <a:p>
            <a:pPr marL="86916" lvl="1" indent="-86916">
              <a:spcBef>
                <a:spcPts val="0"/>
              </a:spcBef>
              <a:buFont typeface="Arial"/>
              <a:buChar char="•"/>
            </a:pPr>
            <a:r>
              <a:rPr lang="cs-CZ" sz="1100" dirty="0">
                <a:latin typeface="Georgia" panose="02040502050405020303" pitchFamily="18" charset="0"/>
              </a:rPr>
              <a:t>Vylepšení zabezpečení</a:t>
            </a:r>
          </a:p>
          <a:p>
            <a:pPr marL="86916" lvl="1" indent="-86916">
              <a:spcBef>
                <a:spcPts val="0"/>
              </a:spcBef>
              <a:buFont typeface="Arial"/>
              <a:buChar char="•"/>
            </a:pPr>
            <a:r>
              <a:rPr lang="cs-CZ" sz="1100" dirty="0">
                <a:latin typeface="Georgia" panose="02040502050405020303" pitchFamily="18" charset="0"/>
              </a:rPr>
              <a:t>Automatické zálohování systému</a:t>
            </a:r>
          </a:p>
          <a:p>
            <a:pPr marL="86916" lvl="1" indent="-86916">
              <a:spcBef>
                <a:spcPts val="0"/>
              </a:spcBef>
              <a:buFont typeface="Arial"/>
              <a:buChar char="•"/>
            </a:pPr>
            <a:r>
              <a:rPr lang="cs-CZ" sz="1100" dirty="0">
                <a:latin typeface="Georgia" panose="02040502050405020303" pitchFamily="18" charset="0"/>
              </a:rPr>
              <a:t>Aktualizace Fiery z Command WorkStation</a:t>
            </a:r>
          </a:p>
          <a:p>
            <a:pPr marL="86916" lvl="1" indent="-86916">
              <a:spcBef>
                <a:spcPts val="0"/>
              </a:spcBef>
              <a:buFont typeface="Arial"/>
              <a:buChar char="•"/>
            </a:pPr>
            <a:r>
              <a:rPr lang="cs-CZ" sz="1100" dirty="0">
                <a:latin typeface="Georgia" panose="02040502050405020303" pitchFamily="18" charset="0"/>
              </a:rPr>
              <a:t>802.1x EAP-TLS</a:t>
            </a:r>
          </a:p>
          <a:p>
            <a:pPr marL="86916" lvl="1" indent="-86916">
              <a:spcBef>
                <a:spcPts val="0"/>
              </a:spcBef>
              <a:buFont typeface="Arial"/>
              <a:buChar char="•"/>
            </a:pPr>
            <a:r>
              <a:rPr lang="cs-CZ" sz="1100" dirty="0">
                <a:latin typeface="Georgia" panose="02040502050405020303" pitchFamily="18" charset="0"/>
              </a:rPr>
              <a:t>Automatická konfigurace proxy</a:t>
            </a:r>
          </a:p>
          <a:p>
            <a:pPr marL="86916" lvl="1" indent="-86916">
              <a:spcBef>
                <a:spcPts val="0"/>
              </a:spcBef>
              <a:buFont typeface="Arial"/>
              <a:buChar char="•"/>
            </a:pPr>
            <a:r>
              <a:rPr lang="cs-CZ" sz="1100" dirty="0">
                <a:latin typeface="Georgia" panose="02040502050405020303" pitchFamily="18" charset="0"/>
              </a:rPr>
              <a:t>Vylepšení integrace</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cs-CZ"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cs-CZ" sz="900" i="1" dirty="0">
                <a:latin typeface="Georgia" panose="02040502050405020303" pitchFamily="18" charset="0"/>
              </a:rPr>
              <a:t>*   Modul APPE je průběžně aktualizován vylepšeními a novými verzemi služby.</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cs-CZ" sz="2000" dirty="0"/>
              <a:t>Maximálně intuitivní rozhraní správy tiskových úloh pro servery Fiery</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cs-CZ" dirty="0"/>
          </a:p>
        </p:txBody>
      </p:sp>
      <p:sp>
        <p:nvSpPr>
          <p:cNvPr id="4" name="Title 3"/>
          <p:cNvSpPr>
            <a:spLocks noGrp="1"/>
          </p:cNvSpPr>
          <p:nvPr>
            <p:ph type="title"/>
          </p:nvPr>
        </p:nvSpPr>
        <p:spPr>
          <a:xfrm>
            <a:off x="519597" y="1504842"/>
            <a:ext cx="5133780" cy="585868"/>
          </a:xfrm>
        </p:spPr>
        <p:txBody>
          <a:bodyPr>
            <a:noAutofit/>
          </a:bodyPr>
          <a:lstStyle/>
          <a:p>
            <a:r>
              <a:rPr lang="cs-CZ"/>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745684"/>
          </a:xfrm>
        </p:spPr>
        <p:txBody>
          <a:bodyPr>
            <a:normAutofit/>
          </a:bodyPr>
          <a:lstStyle/>
          <a:p>
            <a:pPr marL="0" indent="0" latinLnBrk="1">
              <a:spcBef>
                <a:spcPts val="600"/>
              </a:spcBef>
              <a:spcAft>
                <a:spcPts val="600"/>
              </a:spcAft>
              <a:buNone/>
            </a:pPr>
            <a:r>
              <a:rPr lang="cs-CZ" sz="2800" dirty="0"/>
              <a:t>Rychlejší správa tiskových úloh, vyšší produktivita tisku</a:t>
            </a:r>
            <a:r>
              <a:rPr lang="cs-CZ" dirty="0"/>
              <a:t> </a:t>
            </a:r>
            <a:endParaRPr lang="cs-CZ" sz="1200" dirty="0"/>
          </a:p>
          <a:p>
            <a:pPr>
              <a:spcBef>
                <a:spcPts val="600"/>
              </a:spcBef>
            </a:pPr>
            <a:r>
              <a:rPr lang="cs-CZ" sz="2400" dirty="0"/>
              <a:t>Intuitivnější a snazší použití</a:t>
            </a:r>
          </a:p>
          <a:p>
            <a:pPr>
              <a:spcBef>
                <a:spcPts val="600"/>
              </a:spcBef>
            </a:pPr>
            <a:r>
              <a:rPr lang="cs-CZ" sz="2400" dirty="0"/>
              <a:t>Vyšší efektivita a produktivita</a:t>
            </a:r>
          </a:p>
          <a:p>
            <a:r>
              <a:rPr lang="cs-CZ" sz="2400" dirty="0"/>
              <a:t>Nové nástroje pro manažery</a:t>
            </a:r>
          </a:p>
          <a:p>
            <a:r>
              <a:rPr lang="cs-CZ" sz="2400" dirty="0"/>
              <a:t>Plynulý a rychlý proces upgradu</a:t>
            </a:r>
          </a:p>
          <a:p>
            <a:r>
              <a:rPr lang="cs-CZ" sz="2400" dirty="0"/>
              <a:t>Připraveno na budoucí požadavky</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cs-CZ"/>
          </a:p>
        </p:txBody>
      </p:sp>
      <p:sp>
        <p:nvSpPr>
          <p:cNvPr id="2" name="Title 1"/>
          <p:cNvSpPr>
            <a:spLocks noGrp="1"/>
          </p:cNvSpPr>
          <p:nvPr>
            <p:ph type="title"/>
          </p:nvPr>
        </p:nvSpPr>
        <p:spPr>
          <a:xfrm>
            <a:off x="330591" y="205979"/>
            <a:ext cx="7409151" cy="857250"/>
          </a:xfrm>
        </p:spPr>
        <p:txBody>
          <a:bodyPr>
            <a:normAutofit/>
          </a:bodyPr>
          <a:lstStyle/>
          <a:p>
            <a:r>
              <a:rPr lang="cs-CZ"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215147" y="4645560"/>
            <a:ext cx="2389115"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cs-CZ" sz="1600" dirty="0">
                <a:latin typeface="Georgia"/>
                <a:hlinkClick r:id="rId4"/>
              </a:rPr>
              <a:t>Přejít k úplné prezentaci</a:t>
            </a:r>
            <a:endParaRPr lang="cs-CZ"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063240"/>
            <a:ext cx="3275806" cy="84582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cs-CZ"/>
              <a:t>Nové funkce ve verzi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cs-CZ"/>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cs-CZ" sz="1600" b="1" dirty="0"/>
              <a:t>Snadný přechod z verze 5</a:t>
            </a:r>
          </a:p>
          <a:p>
            <a:pPr marL="169863" indent="-169863">
              <a:spcBef>
                <a:spcPts val="0"/>
              </a:spcBef>
            </a:pPr>
            <a:r>
              <a:rPr lang="cs-CZ" sz="1600" dirty="0"/>
              <a:t>Plynulý a rychlý proces upgradu</a:t>
            </a:r>
          </a:p>
          <a:p>
            <a:pPr marL="169863" indent="-169863">
              <a:spcBef>
                <a:spcPts val="0"/>
              </a:spcBef>
            </a:pPr>
            <a:r>
              <a:rPr lang="cs-CZ" sz="1600" dirty="0"/>
              <a:t>Úvodní prohlídka</a:t>
            </a:r>
          </a:p>
          <a:p>
            <a:pPr marL="0" indent="0">
              <a:buNone/>
            </a:pPr>
            <a:r>
              <a:rPr lang="cs-CZ" sz="1600" b="1" dirty="0"/>
              <a:t>Intuitivnější a snazší použití</a:t>
            </a:r>
          </a:p>
          <a:p>
            <a:pPr marL="169863" indent="-169863">
              <a:spcBef>
                <a:spcPts val="0"/>
              </a:spcBef>
            </a:pPr>
            <a:r>
              <a:rPr lang="cs-CZ" sz="1600" dirty="0"/>
              <a:t>Moderní a jasné uživatelské rozhraní</a:t>
            </a:r>
          </a:p>
          <a:p>
            <a:pPr marL="0" indent="0">
              <a:buNone/>
            </a:pPr>
            <a:r>
              <a:rPr lang="cs-CZ" sz="1600" b="1" dirty="0"/>
              <a:t>Vyšší efektivita a produktivita</a:t>
            </a:r>
          </a:p>
          <a:p>
            <a:pPr marL="169863" indent="-169863">
              <a:spcBef>
                <a:spcPts val="600"/>
              </a:spcBef>
              <a:buFont typeface="Arial" panose="020B0604020202020204" pitchFamily="34" charset="0"/>
              <a:buChar char="•"/>
            </a:pPr>
            <a:r>
              <a:rPr lang="cs-CZ" sz="1600" dirty="0"/>
              <a:t>Náhled u všech úloh*</a:t>
            </a:r>
          </a:p>
          <a:p>
            <a:pPr marL="169863" indent="-169863">
              <a:spcBef>
                <a:spcPts val="0"/>
              </a:spcBef>
              <a:buFont typeface="Arial" panose="020B0604020202020204" pitchFamily="34" charset="0"/>
              <a:buChar char="•"/>
            </a:pPr>
            <a:r>
              <a:rPr lang="cs-CZ" sz="1600" dirty="0"/>
              <a:t>Automatické odebrání rastrů*</a:t>
            </a:r>
          </a:p>
          <a:p>
            <a:pPr marL="169863" indent="-169863">
              <a:spcBef>
                <a:spcPts val="0"/>
              </a:spcBef>
              <a:buFont typeface="Arial" panose="020B0604020202020204" pitchFamily="34" charset="0"/>
              <a:buChar char="•"/>
            </a:pPr>
            <a:r>
              <a:rPr lang="cs-CZ" sz="1600" dirty="0"/>
              <a:t>Rychlý opakovaný tisk*</a:t>
            </a:r>
          </a:p>
          <a:p>
            <a:pPr marL="169863" indent="-169863">
              <a:spcBef>
                <a:spcPts val="600"/>
              </a:spcBef>
            </a:pPr>
            <a:r>
              <a:rPr lang="cs-CZ" sz="1600" dirty="0"/>
              <a:t>Funkce vyhledávání úloh </a:t>
            </a:r>
          </a:p>
          <a:p>
            <a:pPr marL="569913" lvl="1" indent="-169863">
              <a:spcBef>
                <a:spcPts val="0"/>
              </a:spcBef>
            </a:pPr>
            <a:r>
              <a:rPr lang="cs-CZ" sz="1600" dirty="0"/>
              <a:t>Jednoduché vyhledávání</a:t>
            </a:r>
          </a:p>
          <a:p>
            <a:pPr marL="569913" lvl="1" indent="-169863">
              <a:spcBef>
                <a:spcPts val="0"/>
              </a:spcBef>
            </a:pPr>
            <a:r>
              <a:rPr lang="cs-CZ" sz="1600" dirty="0"/>
              <a:t>Rozšířené vyhledávání</a:t>
            </a:r>
          </a:p>
          <a:p>
            <a:pPr marL="569913" lvl="1" indent="-169863">
              <a:spcBef>
                <a:spcPts val="0"/>
              </a:spcBef>
            </a:pPr>
            <a:r>
              <a:rPr lang="cs-CZ" sz="1600" dirty="0"/>
              <a:t>Uživatelská zobrazení a filtry</a:t>
            </a:r>
          </a:p>
          <a:p>
            <a:pPr marL="169863" indent="-169863">
              <a:spcBef>
                <a:spcPts val="0"/>
              </a:spcBef>
            </a:pPr>
            <a:r>
              <a:rPr lang="cs-CZ" sz="1600" dirty="0"/>
              <a:t>Nastavení barev v nabídce Vlastnosti</a:t>
            </a:r>
            <a:r>
              <a:rPr lang="en-US" sz="1600" dirty="0"/>
              <a:t> </a:t>
            </a:r>
            <a:r>
              <a:rPr lang="cs-CZ" sz="1600" dirty="0"/>
              <a:t>úlohy</a:t>
            </a:r>
          </a:p>
          <a:p>
            <a:pPr marL="169863" indent="-169863">
              <a:spcBef>
                <a:spcPts val="0"/>
              </a:spcBef>
            </a:pPr>
            <a:r>
              <a:rPr lang="cs-CZ" sz="1600" dirty="0"/>
              <a:t>Nastavení výchozích hodnot</a:t>
            </a:r>
          </a:p>
          <a:p>
            <a:pPr marL="569913" lvl="1" indent="-169863">
              <a:spcBef>
                <a:spcPts val="0"/>
              </a:spcBef>
            </a:pPr>
            <a:r>
              <a:rPr lang="cs-CZ" sz="1600" dirty="0"/>
              <a:t>Výchozí hodnoty správy barev</a:t>
            </a:r>
          </a:p>
          <a:p>
            <a:pPr marL="169863" indent="-169863">
              <a:spcBef>
                <a:spcPts val="0"/>
              </a:spcBef>
            </a:pPr>
            <a:r>
              <a:rPr lang="cs-CZ" sz="1600" dirty="0"/>
              <a:t>Vložené úpravy</a:t>
            </a:r>
          </a:p>
          <a:p>
            <a:pPr marL="0" indent="0">
              <a:spcBef>
                <a:spcPts val="0"/>
              </a:spcBef>
              <a:buNone/>
            </a:pPr>
            <a:r>
              <a:rPr lang="cs-CZ" sz="1600" b="1" dirty="0"/>
              <a:t>Nové nástroje pro manažery produkce</a:t>
            </a:r>
          </a:p>
          <a:p>
            <a:pPr marL="169863" indent="-169863">
              <a:spcBef>
                <a:spcPts val="0"/>
              </a:spcBef>
            </a:pPr>
            <a:r>
              <a:rPr lang="cs-CZ" sz="1600" dirty="0"/>
              <a:t>Domovské zobrazení</a:t>
            </a:r>
          </a:p>
          <a:p>
            <a:pPr marL="569913" lvl="1" indent="-169863">
              <a:spcBef>
                <a:spcPts val="0"/>
              </a:spcBef>
            </a:pPr>
            <a:r>
              <a:rPr lang="cs-CZ" sz="1600" dirty="0"/>
              <a:t>Stav serveru</a:t>
            </a:r>
          </a:p>
          <a:p>
            <a:pPr marL="569913" lvl="1" indent="-169863">
              <a:spcBef>
                <a:spcPts val="0"/>
              </a:spcBef>
            </a:pPr>
            <a:r>
              <a:rPr lang="cs-CZ" sz="1600" dirty="0"/>
              <a:t>Rychlé metriky produkce</a:t>
            </a:r>
          </a:p>
          <a:p>
            <a:pPr marL="169863" indent="-169863">
              <a:spcBef>
                <a:spcPts val="0"/>
              </a:spcBef>
            </a:pPr>
            <a:r>
              <a:rPr lang="cs-CZ" sz="1600" dirty="0"/>
              <a:t>Aktualizace Fiery</a:t>
            </a:r>
          </a:p>
          <a:p>
            <a:pPr marL="169863" indent="-169863">
              <a:spcBef>
                <a:spcPts val="0"/>
              </a:spcBef>
            </a:pPr>
            <a:r>
              <a:rPr lang="cs-CZ" sz="1600" dirty="0"/>
              <a:t>Nastavení výchozích hodnot</a:t>
            </a:r>
          </a:p>
        </p:txBody>
      </p:sp>
      <p:sp>
        <p:nvSpPr>
          <p:cNvPr id="9" name="Rectangle: Rounded Corners 8"/>
          <p:cNvSpPr/>
          <p:nvPr/>
        </p:nvSpPr>
        <p:spPr>
          <a:xfrm>
            <a:off x="5611009" y="4195871"/>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sz="1600" dirty="0">
                <a:solidFill>
                  <a:schemeClr val="tx1"/>
                </a:solidFill>
                <a:latin typeface="Georgia" panose="02040502050405020303" pitchFamily="18" charset="0"/>
              </a:rPr>
              <a:t>*Nové funkce pouze pro servery FS300 Pro</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492477" y="3467099"/>
            <a:ext cx="6404061" cy="28194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5979"/>
            <a:ext cx="8439338" cy="857250"/>
          </a:xfrm>
        </p:spPr>
        <p:txBody>
          <a:bodyPr>
            <a:noAutofit/>
          </a:bodyPr>
          <a:lstStyle/>
          <a:p>
            <a:r>
              <a:rPr lang="cs-CZ" sz="2800" dirty="0"/>
              <a:t>Nové funkce v řešeních pro tvorbu finálních výtisků</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cs-CZ" dirty="0"/>
          </a:p>
        </p:txBody>
      </p:sp>
      <p:graphicFrame>
        <p:nvGraphicFramePr>
          <p:cNvPr id="5" name="Table 4"/>
          <p:cNvGraphicFramePr>
            <a:graphicFrameLocks noGrp="1"/>
          </p:cNvGraphicFramePr>
          <p:nvPr>
            <p:extLst>
              <p:ext uri="{D42A27DB-BD31-4B8C-83A1-F6EECF244321}">
                <p14:modId xmlns:p14="http://schemas.microsoft.com/office/powerpoint/2010/main" val="3024181797"/>
              </p:ext>
            </p:extLst>
          </p:nvPr>
        </p:nvGraphicFramePr>
        <p:xfrm>
          <a:off x="457198" y="1273492"/>
          <a:ext cx="8533656" cy="3771900"/>
        </p:xfrm>
        <a:graphic>
          <a:graphicData uri="http://schemas.openxmlformats.org/drawingml/2006/table">
            <a:tbl>
              <a:tblPr firstRow="1" bandRow="1">
                <a:tableStyleId>{5DA37D80-6434-44D0-A028-1B22A696006F}</a:tableStyleId>
              </a:tblPr>
              <a:tblGrid>
                <a:gridCol w="2005783">
                  <a:extLst>
                    <a:ext uri="{9D8B030D-6E8A-4147-A177-3AD203B41FA5}">
                      <a16:colId xmlns:a16="http://schemas.microsoft.com/office/drawing/2014/main" val="20000"/>
                    </a:ext>
                  </a:extLst>
                </a:gridCol>
                <a:gridCol w="6527873">
                  <a:extLst>
                    <a:ext uri="{9D8B030D-6E8A-4147-A177-3AD203B41FA5}">
                      <a16:colId xmlns:a16="http://schemas.microsoft.com/office/drawing/2014/main" val="20001"/>
                    </a:ext>
                  </a:extLst>
                </a:gridCol>
              </a:tblGrid>
              <a:tr h="261818">
                <a:tc>
                  <a:txBody>
                    <a:bodyPr/>
                    <a:lstStyle/>
                    <a:p>
                      <a:r>
                        <a:rPr lang="cs-CZ" sz="1800" b="1" dirty="0">
                          <a:latin typeface="Georgia" panose="02040502050405020303" pitchFamily="18" charset="0"/>
                        </a:rPr>
                        <a:t>Fiery Impose</a:t>
                      </a:r>
                      <a:endParaRPr lang="cs-CZ" sz="1800" b="1" baseline="0" dirty="0">
                        <a:latin typeface="Georgia" panose="02040502050405020303" pitchFamily="18" charset="0"/>
                      </a:endParaRPr>
                    </a:p>
                    <a:p>
                      <a:r>
                        <a:rPr lang="cs-CZ" sz="1800" b="1" baseline="0" dirty="0">
                          <a:latin typeface="Georgia" panose="02040502050405020303" pitchFamily="18" charset="0"/>
                        </a:rPr>
                        <a:t>Fiery Compose</a:t>
                      </a:r>
                    </a:p>
                    <a:p>
                      <a:r>
                        <a:rPr lang="cs-CZ" sz="1800" b="1" dirty="0">
                          <a:latin typeface="Georgia" panose="02040502050405020303" pitchFamily="18" charset="0"/>
                        </a:rPr>
                        <a:t>Fiery JobMaster</a:t>
                      </a:r>
                      <a:endParaRPr lang="cs-CZ"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Vylepšení využitelnosti</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cs-CZ" sz="1400" b="0" dirty="0">
                          <a:latin typeface="Georgia" panose="02040502050405020303" pitchFamily="18" charset="0"/>
                        </a:rPr>
                        <a:t>Snazší nastavení předvoleb, zachování velikosti oken a panelů, zobrazení barev médií, zdokonalené vkládání stránek, rychlejší ukládání úloh a rychlejší výběr velikosti listu</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kern="1200" baseline="0" dirty="0">
                          <a:solidFill>
                            <a:schemeClr val="tx1"/>
                          </a:solidFill>
                          <a:latin typeface="Georgia" panose="02040502050405020303" pitchFamily="18" charset="0"/>
                        </a:rPr>
                        <a:t>Acrobat DC Professional a PitStop Edit 13</a:t>
                      </a:r>
                      <a:endParaRPr lang="cs-CZ" sz="16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cs-CZ" sz="1800" b="1" dirty="0">
                          <a:latin typeface="Georgia" panose="02040502050405020303" pitchFamily="18" charset="0"/>
                        </a:rPr>
                        <a:t>Fiery Impose</a:t>
                      </a:r>
                      <a:endParaRPr lang="cs-CZ"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cs-CZ" sz="1600" b="0" kern="1200" dirty="0">
                          <a:effectLst/>
                          <a:latin typeface="Georgia" panose="02040502050405020303" pitchFamily="18" charset="0"/>
                        </a:rPr>
                        <a:t>Automatizace společného tisku podle velikosti média</a:t>
                      </a:r>
                    </a:p>
                    <a:p>
                      <a:pPr marL="171450" indent="-171450">
                        <a:buFont typeface="Arial" panose="020B0604020202020204" pitchFamily="34" charset="0"/>
                        <a:buChar char="•"/>
                      </a:pPr>
                      <a:r>
                        <a:rPr lang="cs-CZ" sz="1600" b="0" dirty="0">
                          <a:latin typeface="Georgia" panose="02040502050405020303" pitchFamily="18" charset="0"/>
                        </a:rPr>
                        <a:t>Automatické otáčení stránek</a:t>
                      </a:r>
                      <a:endParaRPr lang="cs-CZ" sz="1600" b="0" kern="1200" dirty="0">
                        <a:effectLst/>
                        <a:latin typeface="Georgia" panose="02040502050405020303" pitchFamily="18" charset="0"/>
                      </a:endParaRPr>
                    </a:p>
                    <a:p>
                      <a:pPr marL="171450" indent="-171450">
                        <a:buFont typeface="Arial" panose="020B0604020202020204" pitchFamily="34" charset="0"/>
                        <a:buChar char="•"/>
                      </a:pPr>
                      <a:r>
                        <a:rPr lang="cs-CZ" sz="1600" b="0" dirty="0">
                          <a:latin typeface="Georgia" panose="02040502050405020303" pitchFamily="18" charset="0"/>
                        </a:rPr>
                        <a:t>Předvolby pro značky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Smíšená média pro obálky brožur VDP</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Automatizace pracovního postupu pro japonský styl značky oříznutí</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Bezplatná 30denní zkušební verze</a:t>
                      </a:r>
                      <a:endParaRPr lang="cs-CZ"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8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Razítkování obrázků</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Import naskenovaných stránek</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Posunutí stránky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600" b="0" dirty="0">
                          <a:latin typeface="Georgia" panose="02040502050405020303" pitchFamily="18" charset="0"/>
                        </a:rPr>
                        <a:t>Bezplatná 30denní zkušební verze</a:t>
                      </a:r>
                      <a:endParaRPr lang="cs-CZ"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698291" y="4151788"/>
            <a:ext cx="1643036" cy="654424"/>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sz="1400" dirty="0">
                <a:solidFill>
                  <a:schemeClr val="tx1"/>
                </a:solidFill>
                <a:latin typeface="Georgia" panose="02040502050405020303" pitchFamily="18" charset="0"/>
              </a:rPr>
              <a:t>*Nová funkce pouze pro servery FS300 Pro</a:t>
            </a:r>
          </a:p>
        </p:txBody>
      </p:sp>
      <p:sp>
        <p:nvSpPr>
          <p:cNvPr id="17" name="TextBox 16"/>
          <p:cNvSpPr txBox="1"/>
          <p:nvPr/>
        </p:nvSpPr>
        <p:spPr>
          <a:xfrm>
            <a:off x="7510709" y="4151788"/>
            <a:ext cx="1480145"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cs-CZ" sz="1600" dirty="0">
                <a:latin typeface="Georgia"/>
                <a:hlinkClick r:id="rId3"/>
              </a:rPr>
              <a:t>Přejít k úplné prezentaci</a:t>
            </a:r>
            <a:endParaRPr lang="cs-CZ"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Náhled u všech úloh</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cs-CZ"/>
          </a:p>
        </p:txBody>
      </p:sp>
      <p:sp>
        <p:nvSpPr>
          <p:cNvPr id="4" name="Content Placeholder 3"/>
          <p:cNvSpPr>
            <a:spLocks noGrp="1"/>
          </p:cNvSpPr>
          <p:nvPr>
            <p:ph sz="quarter" idx="12"/>
          </p:nvPr>
        </p:nvSpPr>
        <p:spPr>
          <a:xfrm>
            <a:off x="457199" y="1433513"/>
            <a:ext cx="4241791" cy="3180160"/>
          </a:xfrm>
        </p:spPr>
        <p:txBody>
          <a:bodyPr>
            <a:normAutofit fontScale="70000" lnSpcReduction="20000"/>
          </a:bodyPr>
          <a:lstStyle/>
          <a:p>
            <a:r>
              <a:rPr lang="cs-CZ" sz="3800" dirty="0"/>
              <a:t>Rychlejší identifikace úloh </a:t>
            </a:r>
          </a:p>
          <a:p>
            <a:pPr lvl="1"/>
            <a:r>
              <a:rPr lang="cs-CZ" dirty="0"/>
              <a:t>Žádný dopad na výkon</a:t>
            </a:r>
          </a:p>
          <a:p>
            <a:pPr lvl="1"/>
            <a:r>
              <a:rPr lang="cs-CZ" dirty="0"/>
              <a:t>Pouze náhled první stránky</a:t>
            </a:r>
          </a:p>
          <a:p>
            <a:pPr lvl="1"/>
            <a:r>
              <a:rPr lang="cs-CZ" dirty="0"/>
              <a:t>Podporované formáty souborů:</a:t>
            </a:r>
          </a:p>
          <a:p>
            <a:pPr lvl="2"/>
            <a:r>
              <a:rPr lang="cs-CZ" sz="2100" dirty="0"/>
              <a:t>PS, PDF, PDF/VT, TIF, EPS</a:t>
            </a:r>
          </a:p>
          <a:p>
            <a:pPr lvl="1"/>
            <a:r>
              <a:rPr lang="cs-CZ" dirty="0"/>
              <a:t>K dispozici pouze pro externí servery Fiery</a:t>
            </a:r>
          </a:p>
          <a:p>
            <a:endParaRPr lang="cs-CZ"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38ec9129-e675-41a9-9b68-17816e552f5d"/>
  </ds:schemaRefs>
</ds:datastoreItem>
</file>

<file path=customXml/itemProps2.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D5E1E18-93FE-4765-B360-F5DDDA7287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43144</TotalTime>
  <Words>3679</Words>
  <Application>Microsoft Office PowerPoint</Application>
  <PresentationFormat>On-screen Show (16:9)</PresentationFormat>
  <Paragraphs>708</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Fiery FS300 Pro – co je nového</vt:lpstr>
      <vt:lpstr>Co je platforma Fiery FS300 Pro?</vt:lpstr>
      <vt:lpstr>Inovace nové platformy</vt:lpstr>
      <vt:lpstr>Nové funkce Fiery FS300 Pro</vt:lpstr>
      <vt:lpstr>Fiery Command WorkStation 6</vt:lpstr>
      <vt:lpstr>Fiery Command WorkStation 6</vt:lpstr>
      <vt:lpstr>Nové funkce ve verzi 6</vt:lpstr>
      <vt:lpstr>Nové funkce v řešeních pro tvorbu finálních výtisků</vt:lpstr>
      <vt:lpstr>Náhled u všech úloh</vt:lpstr>
      <vt:lpstr>Automatické odebrání rastrů</vt:lpstr>
      <vt:lpstr>Rychlý opakovaný tisk</vt:lpstr>
      <vt:lpstr>Platformy Fiery NX a XB</vt:lpstr>
      <vt:lpstr>Nový Fiery NX Premium a NX Pro</vt:lpstr>
      <vt:lpstr>Fiery XB</vt:lpstr>
      <vt:lpstr>Systémový software Fiery FS300 Pro</vt:lpstr>
      <vt:lpstr>FS300 Pro – hlavní oblasti</vt:lpstr>
      <vt:lpstr>Výstupní kontrola kvality</vt:lpstr>
      <vt:lpstr>Priorita skupiny přímých barev</vt:lpstr>
      <vt:lpstr>Inspektor objektů</vt:lpstr>
      <vt:lpstr>Celkové pokrytí oblasti</vt:lpstr>
      <vt:lpstr>Vstupní profil stupňů šedé</vt:lpstr>
      <vt:lpstr>Vylepšení výkonu</vt:lpstr>
      <vt:lpstr>Formáty souborů podporované v režimu jedné úlohy</vt:lpstr>
      <vt:lpstr>Formáty souborů podporované v režimu jedné úlohy</vt:lpstr>
      <vt:lpstr>Vylepšení zabezpečení</vt:lpstr>
      <vt:lpstr>Vylepšení možností služeb</vt:lpstr>
      <vt:lpstr>Automatické zálohování systému</vt:lpstr>
      <vt:lpstr>Vylepšení integrace</vt:lpstr>
      <vt:lpstr>Hodnota Fiery FS300 Pro</vt:lpstr>
      <vt:lpstr>Uvedení pro veřejnost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novinek produktu Fiery FS300 Pro</dc:title>
  <dc:subject>Tato prezentace obsahuje přehled nových funkcí serverů Fiery FS300 Pro.</dc:subject>
  <dc:creator>tiffanyc</dc:creator>
  <cp:keywords>fs300, cws6, stanice nx, design nx, appe, hyperrip, wn, novinky</cp:keywords>
  <cp:lastModifiedBy>Veronica Carlson</cp:lastModifiedBy>
  <cp:revision>275</cp:revision>
  <cp:lastPrinted>2017-09-25T20:14:47Z</cp:lastPrinted>
  <dcterms:created xsi:type="dcterms:W3CDTF">2014-06-10T16:44:14Z</dcterms:created>
  <dcterms:modified xsi:type="dcterms:W3CDTF">2017-11-16T17:57:06Z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