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1" r:id="rId4"/>
  </p:sldMasterIdLst>
  <p:notesMasterIdLst>
    <p:notesMasterId r:id="rId36"/>
  </p:notesMasterIdLst>
  <p:handoutMasterIdLst>
    <p:handoutMasterId r:id="rId37"/>
  </p:handoutMasterIdLst>
  <p:sldIdLst>
    <p:sldId id="256" r:id="rId5"/>
    <p:sldId id="357" r:id="rId6"/>
    <p:sldId id="278" r:id="rId7"/>
    <p:sldId id="356" r:id="rId8"/>
    <p:sldId id="279" r:id="rId9"/>
    <p:sldId id="351" r:id="rId10"/>
    <p:sldId id="374" r:id="rId11"/>
    <p:sldId id="378" r:id="rId12"/>
    <p:sldId id="370" r:id="rId13"/>
    <p:sldId id="371" r:id="rId14"/>
    <p:sldId id="372" r:id="rId15"/>
    <p:sldId id="358" r:id="rId16"/>
    <p:sldId id="359" r:id="rId17"/>
    <p:sldId id="362" r:id="rId18"/>
    <p:sldId id="280" r:id="rId19"/>
    <p:sldId id="328" r:id="rId20"/>
    <p:sldId id="363" r:id="rId21"/>
    <p:sldId id="364" r:id="rId22"/>
    <p:sldId id="381" r:id="rId23"/>
    <p:sldId id="382" r:id="rId24"/>
    <p:sldId id="367" r:id="rId25"/>
    <p:sldId id="293" r:id="rId26"/>
    <p:sldId id="379" r:id="rId27"/>
    <p:sldId id="380" r:id="rId28"/>
    <p:sldId id="355" r:id="rId29"/>
    <p:sldId id="329" r:id="rId30"/>
    <p:sldId id="317" r:id="rId31"/>
    <p:sldId id="319" r:id="rId32"/>
    <p:sldId id="282" r:id="rId33"/>
    <p:sldId id="283" r:id="rId34"/>
    <p:sldId id="284" r:id="rId35"/>
  </p:sldIdLst>
  <p:sldSz cx="9144000" cy="5143500" type="screen16x9"/>
  <p:notesSz cx="6858000" cy="9144000"/>
  <p:defaultTextStyle>
    <a:defPPr>
      <a:defRPr lang="en-US"/>
    </a:defPPr>
    <a:lvl1pPr algn="l" rtl="0" fontAlgn="base">
      <a:spcBef>
        <a:spcPct val="0"/>
      </a:spcBef>
      <a:spcAft>
        <a:spcPct val="0"/>
      </a:spcAft>
      <a:defRPr kern="1200">
        <a:solidFill>
          <a:schemeClr val="tx1"/>
        </a:solidFill>
        <a:latin typeface="Franklin Gothic Book" charset="0"/>
        <a:ea typeface="+mn-ea"/>
        <a:cs typeface="+mn-cs"/>
      </a:defRPr>
    </a:lvl1pPr>
    <a:lvl2pPr marL="457200" algn="l" rtl="0" fontAlgn="base">
      <a:spcBef>
        <a:spcPct val="0"/>
      </a:spcBef>
      <a:spcAft>
        <a:spcPct val="0"/>
      </a:spcAft>
      <a:defRPr kern="1200">
        <a:solidFill>
          <a:schemeClr val="tx1"/>
        </a:solidFill>
        <a:latin typeface="Franklin Gothic Book" charset="0"/>
        <a:ea typeface="+mn-ea"/>
        <a:cs typeface="+mn-cs"/>
      </a:defRPr>
    </a:lvl2pPr>
    <a:lvl3pPr marL="914400" algn="l" rtl="0" fontAlgn="base">
      <a:spcBef>
        <a:spcPct val="0"/>
      </a:spcBef>
      <a:spcAft>
        <a:spcPct val="0"/>
      </a:spcAft>
      <a:defRPr kern="1200">
        <a:solidFill>
          <a:schemeClr val="tx1"/>
        </a:solidFill>
        <a:latin typeface="Franklin Gothic Book" charset="0"/>
        <a:ea typeface="+mn-ea"/>
        <a:cs typeface="+mn-cs"/>
      </a:defRPr>
    </a:lvl3pPr>
    <a:lvl4pPr marL="1371600" algn="l" rtl="0" fontAlgn="base">
      <a:spcBef>
        <a:spcPct val="0"/>
      </a:spcBef>
      <a:spcAft>
        <a:spcPct val="0"/>
      </a:spcAft>
      <a:defRPr kern="1200">
        <a:solidFill>
          <a:schemeClr val="tx1"/>
        </a:solidFill>
        <a:latin typeface="Franklin Gothic Book" charset="0"/>
        <a:ea typeface="+mn-ea"/>
        <a:cs typeface="+mn-cs"/>
      </a:defRPr>
    </a:lvl4pPr>
    <a:lvl5pPr marL="1828800" algn="l" rtl="0" fontAlgn="base">
      <a:spcBef>
        <a:spcPct val="0"/>
      </a:spcBef>
      <a:spcAft>
        <a:spcPct val="0"/>
      </a:spcAft>
      <a:defRPr kern="1200">
        <a:solidFill>
          <a:schemeClr val="tx1"/>
        </a:solidFill>
        <a:latin typeface="Franklin Gothic Book" charset="0"/>
        <a:ea typeface="+mn-ea"/>
        <a:cs typeface="+mn-cs"/>
      </a:defRPr>
    </a:lvl5pPr>
    <a:lvl6pPr marL="2286000" algn="l" defTabSz="457200" rtl="0" eaLnBrk="1" latinLnBrk="0" hangingPunct="1">
      <a:defRPr kern="1200">
        <a:solidFill>
          <a:schemeClr val="tx1"/>
        </a:solidFill>
        <a:latin typeface="Franklin Gothic Book" charset="0"/>
        <a:ea typeface="+mn-ea"/>
        <a:cs typeface="+mn-cs"/>
      </a:defRPr>
    </a:lvl6pPr>
    <a:lvl7pPr marL="2743200" algn="l" defTabSz="457200" rtl="0" eaLnBrk="1" latinLnBrk="0" hangingPunct="1">
      <a:defRPr kern="1200">
        <a:solidFill>
          <a:schemeClr val="tx1"/>
        </a:solidFill>
        <a:latin typeface="Franklin Gothic Book" charset="0"/>
        <a:ea typeface="+mn-ea"/>
        <a:cs typeface="+mn-cs"/>
      </a:defRPr>
    </a:lvl7pPr>
    <a:lvl8pPr marL="3200400" algn="l" defTabSz="457200" rtl="0" eaLnBrk="1" latinLnBrk="0" hangingPunct="1">
      <a:defRPr kern="1200">
        <a:solidFill>
          <a:schemeClr val="tx1"/>
        </a:solidFill>
        <a:latin typeface="Franklin Gothic Book" charset="0"/>
        <a:ea typeface="+mn-ea"/>
        <a:cs typeface="+mn-cs"/>
      </a:defRPr>
    </a:lvl8pPr>
    <a:lvl9pPr marL="3657600" algn="l" defTabSz="457200" rtl="0" eaLnBrk="1" latinLnBrk="0" hangingPunct="1">
      <a:defRPr kern="1200">
        <a:solidFill>
          <a:schemeClr val="tx1"/>
        </a:solidFill>
        <a:latin typeface="Franklin Gothic Book" charset="0"/>
        <a:ea typeface="+mn-ea"/>
        <a:cs typeface="+mn-cs"/>
      </a:defRPr>
    </a:lvl9pPr>
  </p:defaultTextStyle>
  <p:extLst>
    <p:ext uri="{EFAFB233-063F-42B5-8137-9DF3F51BA10A}">
      <p15:sldGuideLst xmlns:p15="http://schemas.microsoft.com/office/powerpoint/2012/main">
        <p15:guide id="1" orient="horz" pos="972" userDrawn="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yle Schaeffer" initials="GS" lastIdx="23" clrIdx="0">
    <p:extLst/>
  </p:cmAuthor>
  <p:cmAuthor id="2" name="Veronica Carlson" initials="VC" lastIdx="11" clrIdx="1">
    <p:extLst/>
  </p:cmAuthor>
  <p:cmAuthor id="3" name="Chris Finnie" initials="CF" lastIdx="1" clrIdx="2">
    <p:extLst/>
  </p:cmAuthor>
  <p:cmAuthor id="4" name="Chris Finnie" initials="CF [2]" lastIdx="1"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929"/>
    <a:srgbClr val="00CC00"/>
    <a:srgbClr val="C00000"/>
    <a:srgbClr val="FF6600"/>
    <a:srgbClr val="3366FF"/>
    <a:srgbClr val="BA980B"/>
    <a:srgbClr val="5B99FF"/>
    <a:srgbClr val="003283"/>
    <a:srgbClr val="008080"/>
    <a:srgbClr val="6A15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667" autoAdjust="0"/>
    <p:restoredTop sz="88407" autoAdjust="0"/>
  </p:normalViewPr>
  <p:slideViewPr>
    <p:cSldViewPr snapToGrid="0" snapToObjects="1">
      <p:cViewPr varScale="1">
        <p:scale>
          <a:sx n="114" d="100"/>
          <a:sy n="114" d="100"/>
        </p:scale>
        <p:origin x="582" y="84"/>
      </p:cViewPr>
      <p:guideLst>
        <p:guide orient="horz" pos="972"/>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66" d="100"/>
          <a:sy n="66" d="100"/>
        </p:scale>
        <p:origin x="3252"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7240EF5-4CAB-BA4E-BC00-EBF23DDB1703}" type="datetimeFigureOut">
              <a:rPr lang="en-US" smtClean="0"/>
              <a:t>11/30/2017</a:t>
            </a:fld>
            <a:endParaRPr lang="de-DE"/>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A65D3BA-952D-F74F-ACCA-DCDB3A8E9591}" type="slidenum">
              <a:rPr lang="en-US" smtClean="0"/>
              <a:t>‹#›</a:t>
            </a:fld>
            <a:endParaRPr lang="de-DE"/>
          </a:p>
        </p:txBody>
      </p:sp>
    </p:spTree>
    <p:extLst>
      <p:ext uri="{BB962C8B-B14F-4D97-AF65-F5344CB8AC3E}">
        <p14:creationId xmlns:p14="http://schemas.microsoft.com/office/powerpoint/2010/main" val="165015592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1BCE33-F435-F04C-BB3A-644FEDEA07BB}" type="datetimeFigureOut">
              <a:rPr lang="en-US" smtClean="0"/>
              <a:t>11/30/2017</a:t>
            </a:fld>
            <a:endParaRPr lang="de-DE"/>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7E3DD79-7F6B-EE4F-8061-94D06D2DA17D}" type="slidenum">
              <a:rPr lang="en-US" smtClean="0"/>
              <a:t>‹#›</a:t>
            </a:fld>
            <a:endParaRPr lang="de-DE"/>
          </a:p>
        </p:txBody>
      </p:sp>
    </p:spTree>
    <p:extLst>
      <p:ext uri="{BB962C8B-B14F-4D97-AF65-F5344CB8AC3E}">
        <p14:creationId xmlns:p14="http://schemas.microsoft.com/office/powerpoint/2010/main" val="193405621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This presentation will give you a </a:t>
            </a:r>
            <a:r>
              <a:rPr lang="en-US" baseline="0" dirty="0"/>
              <a:t>closer look into what’s new in this new platform and offers the marketing positioning and overall message for the launch of Fiery FS300 Pro.</a:t>
            </a:r>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1</a:t>
            </a:fld>
            <a:endParaRPr lang="en-US" dirty="0"/>
          </a:p>
        </p:txBody>
      </p:sp>
    </p:spTree>
    <p:extLst>
      <p:ext uri="{BB962C8B-B14F-4D97-AF65-F5344CB8AC3E}">
        <p14:creationId xmlns:p14="http://schemas.microsoft.com/office/powerpoint/2010/main" val="32656144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a:t>
            </a:r>
            <a:r>
              <a:rPr lang="en-US" baseline="0" dirty="0"/>
              <a:t> feature is called “automatically remove </a:t>
            </a:r>
            <a:r>
              <a:rPr lang="en-US" baseline="0" dirty="0" err="1"/>
              <a:t>rasters</a:t>
            </a:r>
            <a:r>
              <a:rPr lang="en-US" baseline="0" dirty="0"/>
              <a:t>.” </a:t>
            </a:r>
          </a:p>
          <a:p>
            <a:endParaRPr lang="en-US" baseline="0" dirty="0"/>
          </a:p>
          <a:p>
            <a:r>
              <a:rPr lang="en-US" baseline="0" dirty="0"/>
              <a:t>With this feature, users who want to resume the job layout and </a:t>
            </a:r>
            <a:r>
              <a:rPr lang="en-US" baseline="0" dirty="0" err="1"/>
              <a:t>makeready</a:t>
            </a:r>
            <a:r>
              <a:rPr lang="en-US" baseline="0" dirty="0"/>
              <a:t> settings after processing a job, will no longer need to select “Remove Raster” before accessing Impose, Compose, or </a:t>
            </a:r>
            <a:r>
              <a:rPr lang="en-US" baseline="0" dirty="0" err="1"/>
              <a:t>JobMaster</a:t>
            </a:r>
            <a:r>
              <a:rPr lang="en-US" baseline="0" dirty="0"/>
              <a:t>. The Fiery server will “Remove Raster” automatically if any of those </a:t>
            </a:r>
            <a:r>
              <a:rPr lang="en-US" baseline="0" dirty="0" err="1"/>
              <a:t>makeready</a:t>
            </a:r>
            <a:r>
              <a:rPr lang="en-US" baseline="0" dirty="0"/>
              <a:t> options are selected from the Actions menu. </a:t>
            </a:r>
          </a:p>
          <a:p>
            <a:endParaRPr lang="en-US" baseline="0" dirty="0"/>
          </a:p>
          <a:p>
            <a:r>
              <a:rPr lang="en-US" baseline="0" dirty="0"/>
              <a:t>This shortens access to </a:t>
            </a:r>
            <a:r>
              <a:rPr lang="en-US" baseline="0" dirty="0" err="1"/>
              <a:t>makeready</a:t>
            </a:r>
            <a:r>
              <a:rPr lang="en-US" baseline="0" dirty="0"/>
              <a:t> settings from three clicks to one, and offers a more intuitive experience since users will see job actions for processed jobs that are consistent with those for spooled jobs.</a:t>
            </a:r>
            <a:endParaRPr lang="en-US" dirty="0"/>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10</a:t>
            </a:fld>
            <a:endParaRPr lang="en-US"/>
          </a:p>
        </p:txBody>
      </p:sp>
    </p:spTree>
    <p:extLst>
      <p:ext uri="{BB962C8B-B14F-4D97-AF65-F5344CB8AC3E}">
        <p14:creationId xmlns:p14="http://schemas.microsoft.com/office/powerpoint/2010/main" val="4036374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Fast Reprint </a:t>
            </a:r>
            <a:r>
              <a:rPr lang="en-US" baseline="0" dirty="0"/>
              <a:t>can save a lot of time.</a:t>
            </a:r>
          </a:p>
          <a:p>
            <a:endParaRPr lang="en-US" dirty="0"/>
          </a:p>
          <a:p>
            <a:r>
              <a:rPr lang="en-US" dirty="0"/>
              <a:t>Using this feature, administrators</a:t>
            </a:r>
            <a:r>
              <a:rPr lang="en-US" baseline="0" dirty="0"/>
              <a:t> can keep the raster files for jobs in the PRINTED queue. When the print service provider needs to reprint those jobs, the files start printing the instant jobs are sent to print, without re-</a:t>
            </a:r>
            <a:r>
              <a:rPr lang="en-US" baseline="0" dirty="0" err="1"/>
              <a:t>RIPping</a:t>
            </a:r>
            <a:r>
              <a:rPr lang="en-US" baseline="0" dirty="0"/>
              <a:t>.</a:t>
            </a:r>
          </a:p>
          <a:p>
            <a:endParaRPr lang="en-US" baseline="0" dirty="0"/>
          </a:p>
          <a:p>
            <a:r>
              <a:rPr lang="en-US" baseline="0" dirty="0"/>
              <a:t>This feature is on by default and can be disabled from the Configure menu, as the screenshot on the right shows.</a:t>
            </a:r>
          </a:p>
          <a:p>
            <a:endParaRPr lang="en-US" baseline="0" dirty="0"/>
          </a:p>
          <a:p>
            <a:r>
              <a:rPr lang="en-US" baseline="0" dirty="0"/>
              <a:t>This is a great feature when users need to print one copy of a job as a proof, and then print it again for production. All they have to do is just change the copy count.</a:t>
            </a:r>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11</a:t>
            </a:fld>
            <a:endParaRPr lang="en-US"/>
          </a:p>
        </p:txBody>
      </p:sp>
    </p:spTree>
    <p:extLst>
      <p:ext uri="{BB962C8B-B14F-4D97-AF65-F5344CB8AC3E}">
        <p14:creationId xmlns:p14="http://schemas.microsoft.com/office/powerpoint/2010/main" val="40054208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12</a:t>
            </a:fld>
            <a:endParaRPr lang="en-US"/>
          </a:p>
        </p:txBody>
      </p:sp>
    </p:spTree>
    <p:extLst>
      <p:ext uri="{BB962C8B-B14F-4D97-AF65-F5344CB8AC3E}">
        <p14:creationId xmlns:p14="http://schemas.microsoft.com/office/powerpoint/2010/main" val="1279259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FS300 Pro servers feature the </a:t>
            </a:r>
            <a:r>
              <a:rPr lang="en-US" sz="1200" kern="1200" dirty="0">
                <a:solidFill>
                  <a:schemeClr val="tx1"/>
                </a:solidFill>
                <a:effectLst/>
                <a:latin typeface="+mn-lt"/>
                <a:ea typeface="+mn-ea"/>
                <a:cs typeface="+mn-cs"/>
              </a:rPr>
              <a:t>cutting-edge and innovative</a:t>
            </a:r>
            <a:r>
              <a:rPr lang="en-US" dirty="0"/>
              <a:t> Fiery NX industrial design that was </a:t>
            </a:r>
            <a:r>
              <a:rPr lang="en-US" sz="1200" kern="1200" dirty="0">
                <a:solidFill>
                  <a:schemeClr val="tx1"/>
                </a:solidFill>
                <a:effectLst/>
                <a:latin typeface="+mn-lt"/>
                <a:ea typeface="+mn-ea"/>
                <a:cs typeface="+mn-cs"/>
              </a:rPr>
              <a:t>precisely crafted with the Fiery operator in mind.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Fiery NX Premium is the high-end Fiery DFE  that replaces the Fiery QX100 servers.</a:t>
            </a:r>
            <a:r>
              <a:rPr lang="en-US" sz="1200" kern="1200" baseline="0" dirty="0">
                <a:solidFill>
                  <a:schemeClr val="tx1"/>
                </a:solidFill>
                <a:effectLst/>
                <a:latin typeface="+mn-lt"/>
                <a:ea typeface="+mn-ea"/>
                <a:cs typeface="+mn-cs"/>
              </a:rPr>
              <a:t> T</a:t>
            </a:r>
            <a:r>
              <a:rPr lang="en-US" sz="1200" kern="1200" dirty="0">
                <a:solidFill>
                  <a:schemeClr val="tx1"/>
                </a:solidFill>
                <a:effectLst/>
                <a:latin typeface="+mn-lt"/>
                <a:ea typeface="+mn-ea"/>
                <a:cs typeface="+mn-cs"/>
              </a:rPr>
              <a:t>he Fiery NX Pro is the server that replaces the Fiery Pro 80 hardware platforms.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new server design includes the Fiery </a:t>
            </a:r>
            <a:r>
              <a:rPr lang="en-US" sz="1200" kern="1200" dirty="0" err="1">
                <a:solidFill>
                  <a:schemeClr val="tx1"/>
                </a:solidFill>
                <a:effectLst/>
                <a:latin typeface="+mn-lt"/>
                <a:ea typeface="+mn-ea"/>
                <a:cs typeface="+mn-cs"/>
              </a:rPr>
              <a:t>QuickTouch</a:t>
            </a:r>
            <a:r>
              <a:rPr lang="en-US" sz="1200" kern="1200" dirty="0">
                <a:solidFill>
                  <a:schemeClr val="tx1"/>
                </a:solidFill>
                <a:effectLst/>
                <a:latin typeface="+mn-lt"/>
                <a:ea typeface="+mn-ea"/>
                <a:cs typeface="+mn-cs"/>
              </a:rPr>
              <a:t> interface that helps users speed up job and device management. The touchscreen display rotates and provides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intuitive system installation, backup, and diagnosis; plus easy access to and faster views of job status information. It also includes 3 USB ports, conveniently located on the side of the display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Either the Fiery NX server (Premium or Pro) can be placed inside the new Fiery NX Station to provide a </a:t>
            </a:r>
            <a:r>
              <a:rPr lang="en-US" sz="1200" kern="1200" dirty="0" err="1">
                <a:solidFill>
                  <a:schemeClr val="tx1"/>
                </a:solidFill>
                <a:effectLst/>
                <a:latin typeface="+mn-lt"/>
                <a:ea typeface="+mn-ea"/>
                <a:cs typeface="+mn-cs"/>
              </a:rPr>
              <a:t>centralised</a:t>
            </a:r>
            <a:r>
              <a:rPr lang="en-US" sz="1200" kern="1200" dirty="0">
                <a:solidFill>
                  <a:schemeClr val="tx1"/>
                </a:solidFill>
                <a:effectLst/>
                <a:latin typeface="+mn-lt"/>
                <a:ea typeface="+mn-ea"/>
                <a:cs typeface="+mn-cs"/>
              </a:rPr>
              <a:t> work station that adapts to different print production environments. The work</a:t>
            </a:r>
            <a:r>
              <a:rPr lang="en-US" sz="1200" kern="1200" baseline="0" dirty="0">
                <a:solidFill>
                  <a:schemeClr val="tx1"/>
                </a:solidFill>
                <a:effectLst/>
                <a:latin typeface="+mn-lt"/>
                <a:ea typeface="+mn-ea"/>
                <a:cs typeface="+mn-cs"/>
              </a:rPr>
              <a:t> stations come </a:t>
            </a:r>
            <a:r>
              <a:rPr lang="en-US" sz="1200" kern="1200" dirty="0">
                <a:solidFill>
                  <a:schemeClr val="tx1"/>
                </a:solidFill>
                <a:effectLst/>
                <a:latin typeface="+mn-lt"/>
                <a:ea typeface="+mn-ea"/>
                <a:cs typeface="+mn-cs"/>
              </a:rPr>
              <a:t>in two versions: The NX Station GL is the basic configuration, and the NX Station LS adds an adjustable-height workspace, a larger monitor, a  proximity sensor that wakes up the Fiery server as soon as it identifies someone approaching, and tidy power cable storage.</a:t>
            </a:r>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13</a:t>
            </a:fld>
            <a:endParaRPr lang="en-US"/>
          </a:p>
        </p:txBody>
      </p:sp>
    </p:spTree>
    <p:extLst>
      <p:ext uri="{BB962C8B-B14F-4D97-AF65-F5344CB8AC3E}">
        <p14:creationId xmlns:p14="http://schemas.microsoft.com/office/powerpoint/2010/main" val="14745986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Fiery XB hardware platform is designed for a wide variety of high-production markets such as packaging, commercial print, and transactional.</a:t>
            </a:r>
          </a:p>
          <a:p>
            <a:endParaRPr lang="en-US" dirty="0"/>
          </a:p>
          <a:p>
            <a:r>
              <a:rPr lang="en-US" dirty="0"/>
              <a:t>Its high-performance, bladed architecture fulfills demands for</a:t>
            </a:r>
            <a:r>
              <a:rPr lang="en-US" baseline="0" dirty="0"/>
              <a:t> high </a:t>
            </a:r>
            <a:r>
              <a:rPr lang="en-US" dirty="0"/>
              <a:t>throughput and a wide range of paper widths. </a:t>
            </a:r>
          </a:p>
        </p:txBody>
      </p:sp>
      <p:sp>
        <p:nvSpPr>
          <p:cNvPr id="4" name="Slide Number Placeholder 3"/>
          <p:cNvSpPr>
            <a:spLocks noGrp="1"/>
          </p:cNvSpPr>
          <p:nvPr>
            <p:ph type="sldNum" sz="quarter" idx="10"/>
          </p:nvPr>
        </p:nvSpPr>
        <p:spPr/>
        <p:txBody>
          <a:bodyPr/>
          <a:lstStyle/>
          <a:p>
            <a:fld id="{E7E3DD79-7F6B-EE4F-8061-94D06D2DA17D}" type="slidenum">
              <a:rPr lang="en-US" smtClean="0"/>
              <a:t>14</a:t>
            </a:fld>
            <a:endParaRPr lang="en-US"/>
          </a:p>
        </p:txBody>
      </p:sp>
    </p:spTree>
    <p:extLst>
      <p:ext uri="{BB962C8B-B14F-4D97-AF65-F5344CB8AC3E}">
        <p14:creationId xmlns:p14="http://schemas.microsoft.com/office/powerpoint/2010/main" val="9906789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section covers the new features in the Fiery system software — Fiery FS300 Pro</a:t>
            </a:r>
          </a:p>
        </p:txBody>
      </p:sp>
      <p:sp>
        <p:nvSpPr>
          <p:cNvPr id="4" name="Slide Number Placeholder 3"/>
          <p:cNvSpPr>
            <a:spLocks noGrp="1"/>
          </p:cNvSpPr>
          <p:nvPr>
            <p:ph type="sldNum" sz="quarter" idx="10"/>
          </p:nvPr>
        </p:nvSpPr>
        <p:spPr/>
        <p:txBody>
          <a:bodyPr/>
          <a:lstStyle/>
          <a:p>
            <a:fld id="{144B45F8-DE80-EF45-B2C0-19CABFC760D4}" type="slidenum">
              <a:rPr lang="en-US" smtClean="0"/>
              <a:pPr/>
              <a:t>15</a:t>
            </a:fld>
            <a:endParaRPr lang="en-US"/>
          </a:p>
        </p:txBody>
      </p:sp>
    </p:spTree>
    <p:extLst>
      <p:ext uri="{BB962C8B-B14F-4D97-AF65-F5344CB8AC3E}">
        <p14:creationId xmlns:p14="http://schemas.microsoft.com/office/powerpoint/2010/main" val="3619256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new features target the areas users care most about:</a:t>
            </a:r>
          </a:p>
          <a:p>
            <a:pPr marL="171450" indent="-171450">
              <a:buFont typeface="Arial" panose="020B0604020202020204" pitchFamily="34" charset="0"/>
              <a:buChar char="•"/>
            </a:pPr>
            <a:r>
              <a:rPr lang="en-US" dirty="0"/>
              <a:t>Output quality control</a:t>
            </a:r>
          </a:p>
          <a:p>
            <a:pPr marL="171450" indent="-171450">
              <a:buFont typeface="Arial" panose="020B0604020202020204" pitchFamily="34" charset="0"/>
              <a:buChar char="•"/>
            </a:pPr>
            <a:r>
              <a:rPr lang="en-US" dirty="0"/>
              <a:t>Performance</a:t>
            </a:r>
          </a:p>
          <a:p>
            <a:pPr marL="171450" indent="-171450">
              <a:buFont typeface="Arial" panose="020B0604020202020204" pitchFamily="34" charset="0"/>
              <a:buChar char="•"/>
            </a:pPr>
            <a:r>
              <a:rPr lang="en-US" dirty="0"/>
              <a:t>Security</a:t>
            </a:r>
          </a:p>
          <a:p>
            <a:pPr marL="171450" indent="-171450">
              <a:buFont typeface="Arial" panose="020B0604020202020204" pitchFamily="34" charset="0"/>
              <a:buChar char="•"/>
            </a:pPr>
            <a:r>
              <a:rPr lang="en-US" dirty="0"/>
              <a:t>Serviceability</a:t>
            </a:r>
          </a:p>
          <a:p>
            <a:pPr marL="171450" indent="-171450">
              <a:buFont typeface="Arial" panose="020B0604020202020204" pitchFamily="34" charset="0"/>
              <a:buChar char="•"/>
            </a:pPr>
            <a:r>
              <a:rPr lang="en-US" dirty="0"/>
              <a:t>Integration</a:t>
            </a:r>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16</a:t>
            </a:fld>
            <a:endParaRPr lang="en-US"/>
          </a:p>
        </p:txBody>
      </p:sp>
    </p:spTree>
    <p:extLst>
      <p:ext uri="{BB962C8B-B14F-4D97-AF65-F5344CB8AC3E}">
        <p14:creationId xmlns:p14="http://schemas.microsoft.com/office/powerpoint/2010/main" val="12560160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new features that offer new tools to enhance output quality control, and are great additions for professional prepress environments: </a:t>
            </a:r>
          </a:p>
          <a:p>
            <a:pPr marL="171450" indent="-171450">
              <a:buFont typeface="Arial" panose="020B0604020202020204" pitchFamily="34" charset="0"/>
              <a:buChar char="•"/>
            </a:pPr>
            <a:r>
              <a:rPr lang="en-US" dirty="0"/>
              <a:t>The Fiery Spot-On feature adds spot </a:t>
            </a:r>
            <a:r>
              <a:rPr lang="en-US" dirty="0" err="1"/>
              <a:t>colour</a:t>
            </a:r>
            <a:r>
              <a:rPr lang="en-US" dirty="0"/>
              <a:t> group priority </a:t>
            </a:r>
          </a:p>
          <a:p>
            <a:pPr marL="171450" indent="-171450">
              <a:buFont typeface="Arial" charset="0"/>
              <a:buChar char="•"/>
            </a:pPr>
            <a:r>
              <a:rPr lang="en-US" dirty="0"/>
              <a:t>Fiery </a:t>
            </a:r>
            <a:r>
              <a:rPr lang="en-US" dirty="0" err="1"/>
              <a:t>ImageViewer</a:t>
            </a:r>
            <a:r>
              <a:rPr lang="en-US" dirty="0"/>
              <a:t>, part of Fiery Graphic Arts, Premium Edition and Fiery Productivity Package, adds object inspector and total area coverage features</a:t>
            </a:r>
          </a:p>
        </p:txBody>
      </p:sp>
      <p:sp>
        <p:nvSpPr>
          <p:cNvPr id="4" name="Slide Number Placeholder 3"/>
          <p:cNvSpPr>
            <a:spLocks noGrp="1"/>
          </p:cNvSpPr>
          <p:nvPr>
            <p:ph type="sldNum" sz="quarter" idx="10"/>
          </p:nvPr>
        </p:nvSpPr>
        <p:spPr/>
        <p:txBody>
          <a:bodyPr/>
          <a:lstStyle/>
          <a:p>
            <a:fld id="{E7E3DD79-7F6B-EE4F-8061-94D06D2DA17D}" type="slidenum">
              <a:rPr lang="en-US" smtClean="0"/>
              <a:t>17</a:t>
            </a:fld>
            <a:endParaRPr lang="en-US"/>
          </a:p>
        </p:txBody>
      </p:sp>
    </p:spTree>
    <p:extLst>
      <p:ext uri="{BB962C8B-B14F-4D97-AF65-F5344CB8AC3E}">
        <p14:creationId xmlns:p14="http://schemas.microsoft.com/office/powerpoint/2010/main" val="11309572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Spot </a:t>
            </a:r>
            <a:r>
              <a:rPr lang="en-US" dirty="0" err="1"/>
              <a:t>colour</a:t>
            </a:r>
            <a:r>
              <a:rPr lang="en-US" dirty="0"/>
              <a:t> group priority is a feature that enables users to easily ensure that custom spot </a:t>
            </a:r>
            <a:r>
              <a:rPr lang="en-US" dirty="0" err="1"/>
              <a:t>colour</a:t>
            </a:r>
            <a:r>
              <a:rPr lang="en-US" dirty="0"/>
              <a:t> representation is honored to satisfy print buyer’s expectations.</a:t>
            </a:r>
          </a:p>
          <a:p>
            <a:endParaRPr lang="en-US" dirty="0"/>
          </a:p>
          <a:p>
            <a:r>
              <a:rPr lang="en-US" dirty="0"/>
              <a:t>This is a very useful feature for print environments where Fiery users edit the appearance of specific spot </a:t>
            </a:r>
            <a:r>
              <a:rPr lang="en-US" dirty="0" err="1"/>
              <a:t>colours</a:t>
            </a:r>
            <a:r>
              <a:rPr lang="en-US" dirty="0"/>
              <a:t> to match the expectations of print buyers. These spot </a:t>
            </a:r>
            <a:r>
              <a:rPr lang="en-US" dirty="0" err="1"/>
              <a:t>colour</a:t>
            </a:r>
            <a:r>
              <a:rPr lang="en-US" dirty="0"/>
              <a:t> edits are saved as new groups of </a:t>
            </a:r>
            <a:r>
              <a:rPr lang="en-US" dirty="0" err="1"/>
              <a:t>colours</a:t>
            </a:r>
            <a:r>
              <a:rPr lang="en-US" dirty="0"/>
              <a:t> using the Spot-On interface in Device Center.</a:t>
            </a:r>
          </a:p>
          <a:p>
            <a:endParaRPr lang="en-US" dirty="0"/>
          </a:p>
          <a:p>
            <a:r>
              <a:rPr lang="en-US" dirty="0"/>
              <a:t>But sometimes different print buyers want different edits to the same spot </a:t>
            </a:r>
            <a:r>
              <a:rPr lang="en-US" dirty="0" err="1"/>
              <a:t>colours</a:t>
            </a:r>
            <a:r>
              <a:rPr lang="en-US" dirty="0"/>
              <a:t>, or one buyer may request an adjustment — but other print buyers like the default </a:t>
            </a:r>
            <a:r>
              <a:rPr lang="en-US" dirty="0" err="1"/>
              <a:t>colour</a:t>
            </a:r>
            <a:r>
              <a:rPr lang="en-US" dirty="0"/>
              <a:t> mapping of the spot </a:t>
            </a:r>
            <a:r>
              <a:rPr lang="en-US" dirty="0" err="1"/>
              <a:t>colour</a:t>
            </a:r>
            <a:r>
              <a:rPr lang="en-US" dirty="0"/>
              <a:t>. </a:t>
            </a:r>
          </a:p>
          <a:p>
            <a:endParaRPr lang="en-US" dirty="0"/>
          </a:p>
          <a:p>
            <a:r>
              <a:rPr lang="en-US" dirty="0"/>
              <a:t>The spot </a:t>
            </a:r>
            <a:r>
              <a:rPr lang="en-US" dirty="0" err="1"/>
              <a:t>colour</a:t>
            </a:r>
            <a:r>
              <a:rPr lang="en-US" dirty="0"/>
              <a:t> group priority feature allows the Fiery user to set which of the </a:t>
            </a:r>
            <a:r>
              <a:rPr lang="en-US" dirty="0" err="1"/>
              <a:t>colour</a:t>
            </a:r>
            <a:r>
              <a:rPr lang="en-US" dirty="0"/>
              <a:t> libraries in Spot-On takes priority for a given job from the Color tab in Job Properties or Fiery driver. This means that if the requested spot </a:t>
            </a:r>
            <a:r>
              <a:rPr lang="en-US" dirty="0" err="1"/>
              <a:t>colour</a:t>
            </a:r>
            <a:r>
              <a:rPr lang="en-US" dirty="0"/>
              <a:t> adjustment for one customer is created in a custom spot </a:t>
            </a:r>
            <a:r>
              <a:rPr lang="en-US" dirty="0" err="1"/>
              <a:t>colour</a:t>
            </a:r>
            <a:r>
              <a:rPr lang="en-US" dirty="0"/>
              <a:t> library, the library can be given priority when printing that customer's jobs without forcing the spot </a:t>
            </a:r>
            <a:r>
              <a:rPr lang="en-US" dirty="0" err="1"/>
              <a:t>colour</a:t>
            </a:r>
            <a:r>
              <a:rPr lang="en-US" dirty="0"/>
              <a:t> edit for all future print jobs.</a:t>
            </a:r>
          </a:p>
          <a:p>
            <a:endParaRPr lang="en-US" dirty="0"/>
          </a:p>
          <a:p>
            <a:r>
              <a:rPr lang="en-US" dirty="0"/>
              <a:t>This feature can save a lot of time for users who no longer need to constantly check on the order of the </a:t>
            </a:r>
            <a:r>
              <a:rPr lang="en-US" dirty="0" err="1"/>
              <a:t>colour</a:t>
            </a:r>
            <a:r>
              <a:rPr lang="en-US" dirty="0"/>
              <a:t> libraries or groups in Spot-On.</a:t>
            </a:r>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18</a:t>
            </a:fld>
            <a:endParaRPr lang="en-US"/>
          </a:p>
        </p:txBody>
      </p:sp>
    </p:spTree>
    <p:extLst>
      <p:ext uri="{BB962C8B-B14F-4D97-AF65-F5344CB8AC3E}">
        <p14:creationId xmlns:p14="http://schemas.microsoft.com/office/powerpoint/2010/main" val="24191485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Object</a:t>
            </a:r>
            <a:r>
              <a:rPr lang="en-US" baseline="0" dirty="0"/>
              <a:t> Inspector, part of Fiery </a:t>
            </a:r>
            <a:r>
              <a:rPr lang="en-US" baseline="0" dirty="0" err="1"/>
              <a:t>ImageViewer</a:t>
            </a:r>
            <a:r>
              <a:rPr lang="en-US" baseline="0" dirty="0"/>
              <a:t> 3.0, helps identify imaging problems related to specific object types. The tool identifies what type of page object was in the original page description file before it was </a:t>
            </a:r>
            <a:r>
              <a:rPr lang="en-US" baseline="0" dirty="0" err="1"/>
              <a:t>RIPped</a:t>
            </a:r>
            <a:r>
              <a:rPr lang="en-US" baseline="0" dirty="0"/>
              <a:t>. It can identify object types including </a:t>
            </a:r>
            <a:r>
              <a:rPr lang="en-US" altLang="en-US" dirty="0">
                <a:latin typeface="Georgia" charset="0"/>
                <a:ea typeface="ＭＳ Ｐゴシック" charset="-128"/>
                <a:cs typeface="Museo 300" charset="0"/>
              </a:rPr>
              <a:t>image, graphic, smooth shade,</a:t>
            </a:r>
            <a:r>
              <a:rPr lang="en-US" altLang="en-US" baseline="0" dirty="0">
                <a:latin typeface="Georgia" charset="0"/>
                <a:ea typeface="ＭＳ Ｐゴシック" charset="-128"/>
                <a:cs typeface="Museo 300" charset="0"/>
              </a:rPr>
              <a:t> </a:t>
            </a:r>
            <a:r>
              <a:rPr lang="en-US" altLang="en-US" dirty="0">
                <a:latin typeface="Georgia" charset="0"/>
                <a:ea typeface="ＭＳ Ｐゴシック" charset="-128"/>
                <a:cs typeface="Museo 300" charset="0"/>
              </a:rPr>
              <a:t>text, and edge.</a:t>
            </a:r>
            <a:endParaRPr lang="en-US" baseline="0" dirty="0"/>
          </a:p>
          <a:p>
            <a:endParaRPr lang="en-US" baseline="0" dirty="0"/>
          </a:p>
          <a:p>
            <a:r>
              <a:rPr lang="en-US" baseline="0" dirty="0"/>
              <a:t>The feature allows the user to troubleshoot image quality issues related to page object type more efficiently. Some examples include the ability to:</a:t>
            </a:r>
          </a:p>
          <a:p>
            <a:endParaRPr lang="en-US" baseline="0" dirty="0"/>
          </a:p>
          <a:p>
            <a:pPr marL="171450" indent="-171450">
              <a:buFont typeface="Arial" charset="0"/>
              <a:buChar char="•"/>
            </a:pPr>
            <a:r>
              <a:rPr lang="en-US" sz="1200" b="0" i="0" kern="1200" dirty="0">
                <a:solidFill>
                  <a:schemeClr val="tx1"/>
                </a:solidFill>
                <a:effectLst/>
                <a:latin typeface="+mn-lt"/>
                <a:ea typeface="+mn-ea"/>
                <a:cs typeface="+mn-cs"/>
              </a:rPr>
              <a:t>Identify a page object that may fail to use black only because gray settings in Job</a:t>
            </a:r>
            <a:r>
              <a:rPr lang="en-US" sz="1200" b="0" i="0" kern="1200" baseline="0" dirty="0">
                <a:solidFill>
                  <a:schemeClr val="tx1"/>
                </a:solidFill>
                <a:effectLst/>
                <a:latin typeface="+mn-lt"/>
                <a:ea typeface="+mn-ea"/>
                <a:cs typeface="+mn-cs"/>
              </a:rPr>
              <a:t> Properties</a:t>
            </a:r>
            <a:r>
              <a:rPr lang="en-US" sz="1200" b="0" i="0" kern="1200" dirty="0">
                <a:solidFill>
                  <a:schemeClr val="tx1"/>
                </a:solidFill>
                <a:effectLst/>
                <a:latin typeface="+mn-lt"/>
                <a:ea typeface="+mn-ea"/>
                <a:cs typeface="+mn-cs"/>
              </a:rPr>
              <a:t> are not set to use black only for that object type.</a:t>
            </a:r>
          </a:p>
          <a:p>
            <a:pPr marL="171450" indent="-171450">
              <a:buFont typeface="Arial" charset="0"/>
              <a:buChar char="•"/>
            </a:pPr>
            <a:endParaRPr lang="en-US" sz="1200" b="0" i="0" kern="1200" dirty="0">
              <a:solidFill>
                <a:schemeClr val="tx1"/>
              </a:solidFill>
              <a:effectLst/>
              <a:latin typeface="+mn-lt"/>
              <a:ea typeface="+mn-ea"/>
              <a:cs typeface="+mn-cs"/>
            </a:endParaRPr>
          </a:p>
          <a:p>
            <a:pPr marL="171450" indent="-171450">
              <a:buFont typeface="Arial" charset="0"/>
              <a:buChar char="•"/>
            </a:pPr>
            <a:r>
              <a:rPr lang="en-US" sz="1200" b="0" i="0" kern="1200" dirty="0">
                <a:solidFill>
                  <a:schemeClr val="tx1"/>
                </a:solidFill>
                <a:effectLst/>
                <a:latin typeface="+mn-lt"/>
                <a:ea typeface="+mn-ea"/>
                <a:cs typeface="+mn-cs"/>
              </a:rPr>
              <a:t>Identify cases where a </a:t>
            </a:r>
            <a:r>
              <a:rPr lang="en-US" sz="1200" b="0" i="0" kern="1200" dirty="0" err="1">
                <a:solidFill>
                  <a:schemeClr val="tx1"/>
                </a:solidFill>
                <a:effectLst/>
                <a:latin typeface="+mn-lt"/>
                <a:ea typeface="+mn-ea"/>
                <a:cs typeface="+mn-cs"/>
              </a:rPr>
              <a:t>colour</a:t>
            </a:r>
            <a:r>
              <a:rPr lang="en-US" sz="1200" b="0" i="0" kern="1200" dirty="0">
                <a:solidFill>
                  <a:schemeClr val="tx1"/>
                </a:solidFill>
                <a:effectLst/>
                <a:latin typeface="+mn-lt"/>
                <a:ea typeface="+mn-ea"/>
                <a:cs typeface="+mn-cs"/>
              </a:rPr>
              <a:t> mismatch within a page is related to how each object type is processed,</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such as halftone screen. These </a:t>
            </a:r>
            <a:r>
              <a:rPr lang="en-US" sz="1200" b="0" i="0" kern="1200" dirty="0" err="1">
                <a:solidFill>
                  <a:schemeClr val="tx1"/>
                </a:solidFill>
                <a:effectLst/>
                <a:latin typeface="+mn-lt"/>
                <a:ea typeface="+mn-ea"/>
                <a:cs typeface="+mn-cs"/>
              </a:rPr>
              <a:t>colour</a:t>
            </a:r>
            <a:r>
              <a:rPr lang="en-US" sz="1200" b="0" i="0" kern="1200" dirty="0">
                <a:solidFill>
                  <a:schemeClr val="tx1"/>
                </a:solidFill>
                <a:effectLst/>
                <a:latin typeface="+mn-lt"/>
                <a:ea typeface="+mn-ea"/>
                <a:cs typeface="+mn-cs"/>
              </a:rPr>
              <a:t> mismatches are hard to identify since the </a:t>
            </a:r>
            <a:r>
              <a:rPr lang="en-US" sz="1200" b="0" i="0" kern="1200" dirty="0" err="1">
                <a:solidFill>
                  <a:schemeClr val="tx1"/>
                </a:solidFill>
                <a:effectLst/>
                <a:latin typeface="+mn-lt"/>
                <a:ea typeface="+mn-ea"/>
                <a:cs typeface="+mn-cs"/>
              </a:rPr>
              <a:t>colour</a:t>
            </a:r>
            <a:r>
              <a:rPr lang="en-US" sz="1200" b="0" i="0" kern="1200" dirty="0">
                <a:solidFill>
                  <a:schemeClr val="tx1"/>
                </a:solidFill>
                <a:effectLst/>
                <a:latin typeface="+mn-lt"/>
                <a:ea typeface="+mn-ea"/>
                <a:cs typeface="+mn-cs"/>
              </a:rPr>
              <a:t> looks identical in the raster,</a:t>
            </a:r>
            <a:r>
              <a:rPr lang="en-US" sz="1200" b="0" i="0" kern="1200" baseline="0" dirty="0">
                <a:solidFill>
                  <a:schemeClr val="tx1"/>
                </a:solidFill>
                <a:effectLst/>
                <a:latin typeface="+mn-lt"/>
                <a:ea typeface="+mn-ea"/>
                <a:cs typeface="+mn-cs"/>
              </a:rPr>
              <a:t> but they </a:t>
            </a:r>
            <a:r>
              <a:rPr lang="en-US" sz="1200" b="0" i="0" kern="1200" dirty="0">
                <a:solidFill>
                  <a:schemeClr val="tx1"/>
                </a:solidFill>
                <a:effectLst/>
                <a:latin typeface="+mn-lt"/>
                <a:ea typeface="+mn-ea"/>
                <a:cs typeface="+mn-cs"/>
              </a:rPr>
              <a:t>print with a mismatch when they are screened on the print engine.</a:t>
            </a:r>
          </a:p>
          <a:p>
            <a:pPr marL="171450" indent="-171450">
              <a:buFont typeface="Arial" charset="0"/>
              <a:buChar char="•"/>
            </a:pPr>
            <a:endParaRPr lang="en-US" sz="1200" b="0" i="0" kern="1200" dirty="0">
              <a:solidFill>
                <a:schemeClr val="tx1"/>
              </a:solidFill>
              <a:effectLst/>
              <a:latin typeface="+mn-lt"/>
              <a:ea typeface="+mn-ea"/>
              <a:cs typeface="+mn-cs"/>
            </a:endParaRPr>
          </a:p>
          <a:p>
            <a:pPr marL="171450" indent="-171450">
              <a:buFont typeface="Arial" charset="0"/>
              <a:buChar char="•"/>
            </a:pPr>
            <a:r>
              <a:rPr lang="en-US" sz="1200" b="0" i="0" kern="1200" dirty="0">
                <a:solidFill>
                  <a:schemeClr val="tx1"/>
                </a:solidFill>
                <a:effectLst/>
                <a:latin typeface="+mn-lt"/>
                <a:ea typeface="+mn-ea"/>
                <a:cs typeface="+mn-cs"/>
              </a:rPr>
              <a:t>Determine where pixels are being tagged for edge enhancement by features such as Fiery Dynamic HD Text and Graphics or engine-specific edge-enhancement technologies.</a:t>
            </a:r>
          </a:p>
          <a:p>
            <a:endParaRPr lang="en-US" baseline="0" dirty="0"/>
          </a:p>
        </p:txBody>
      </p:sp>
      <p:sp>
        <p:nvSpPr>
          <p:cNvPr id="4" name="Slide Number Placeholder 3"/>
          <p:cNvSpPr>
            <a:spLocks noGrp="1"/>
          </p:cNvSpPr>
          <p:nvPr>
            <p:ph type="sldNum" sz="quarter" idx="10"/>
          </p:nvPr>
        </p:nvSpPr>
        <p:spPr/>
        <p:txBody>
          <a:bodyPr/>
          <a:lstStyle/>
          <a:p>
            <a:fld id="{E7E3DD79-7F6B-EE4F-8061-94D06D2DA17D}" type="slidenum">
              <a:rPr lang="en-US" smtClean="0"/>
              <a:t>19</a:t>
            </a:fld>
            <a:endParaRPr lang="en-US"/>
          </a:p>
        </p:txBody>
      </p:sp>
    </p:spTree>
    <p:extLst>
      <p:ext uri="{BB962C8B-B14F-4D97-AF65-F5344CB8AC3E}">
        <p14:creationId xmlns:p14="http://schemas.microsoft.com/office/powerpoint/2010/main" val="368754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a:t>
            </a:r>
            <a:r>
              <a:rPr lang="en-US" baseline="0" dirty="0"/>
              <a:t>s first answer “What is the Fiery FS300 Pro”? And what </a:t>
            </a:r>
            <a:r>
              <a:rPr lang="en-US" dirty="0"/>
              <a:t>does </a:t>
            </a:r>
            <a:r>
              <a:rPr lang="en-US" baseline="0" dirty="0"/>
              <a:t>FS300 Pro mean for users?</a:t>
            </a:r>
          </a:p>
          <a:p>
            <a:endParaRPr lang="en-US" baseline="0" dirty="0"/>
          </a:p>
          <a:p>
            <a:r>
              <a:rPr lang="en-US" baseline="0" dirty="0"/>
              <a:t>First of all, Fiery FS300 Pro is not just system software, it is a platform. It’s a platform that converges all aspects of a digital front end, or DFE, solution. Fiery DFEs include hardware, software, workflow solutions, and more.</a:t>
            </a:r>
          </a:p>
          <a:p>
            <a:endParaRPr lang="en-US" baseline="0" dirty="0"/>
          </a:p>
          <a:p>
            <a:r>
              <a:rPr lang="en-US" baseline="0" dirty="0"/>
              <a:t>FS300 Pro platform defines </a:t>
            </a:r>
            <a:r>
              <a:rPr lang="en-US" b="0" baseline="0" dirty="0"/>
              <a:t>and sets </a:t>
            </a:r>
            <a:r>
              <a:rPr lang="en-US" baseline="0" dirty="0"/>
              <a:t>the direction for Fiery servers in the next decade by:</a:t>
            </a:r>
          </a:p>
          <a:p>
            <a:endParaRPr lang="en-US" baseline="0" dirty="0"/>
          </a:p>
          <a:p>
            <a:r>
              <a:rPr lang="en-US" dirty="0"/>
              <a:t>Focusing on users with a redesign and innovation in almost every single touch point the user has with Fiery. This includes everything from exterior</a:t>
            </a:r>
            <a:r>
              <a:rPr lang="en-US" baseline="0" dirty="0"/>
              <a:t> design that incorporates a Fiery </a:t>
            </a:r>
            <a:r>
              <a:rPr lang="en-US" baseline="0" dirty="0" err="1"/>
              <a:t>QuickTouch</a:t>
            </a:r>
            <a:r>
              <a:rPr lang="en-US" baseline="0" dirty="0"/>
              <a:t> display to interact with the Fiery server, to the furniture stand, and all aspects of user interface in Command WorkStation</a:t>
            </a:r>
            <a:r>
              <a:rPr lang="en-US" dirty="0"/>
              <a:t>.</a:t>
            </a:r>
          </a:p>
          <a:p>
            <a:endParaRPr lang="en-US" dirty="0"/>
          </a:p>
          <a:p>
            <a:r>
              <a:rPr lang="en-US" dirty="0"/>
              <a:t>And,</a:t>
            </a:r>
            <a:r>
              <a:rPr lang="en-US" baseline="0" dirty="0"/>
              <a:t> of course, FS300 Pro adds new features in the key areas users care about: </a:t>
            </a:r>
            <a:r>
              <a:rPr lang="en-US" sz="1200" dirty="0" err="1"/>
              <a:t>colour</a:t>
            </a:r>
            <a:r>
              <a:rPr lang="en-US" sz="1200" dirty="0"/>
              <a:t>, productivity, usability, and integration.</a:t>
            </a:r>
            <a:endParaRPr lang="en-US" baseline="0" dirty="0"/>
          </a:p>
          <a:p>
            <a:endParaRPr lang="en-US" baseline="0" dirty="0"/>
          </a:p>
          <a:p>
            <a:r>
              <a:rPr lang="en-US" dirty="0"/>
              <a:t>In addition to that, FS300 Pro drives multiple print technologies,</a:t>
            </a:r>
            <a:r>
              <a:rPr lang="en-US" baseline="0" dirty="0"/>
              <a:t> not only </a:t>
            </a:r>
            <a:r>
              <a:rPr lang="en-US" baseline="0" dirty="0" err="1"/>
              <a:t>cutsheet</a:t>
            </a:r>
            <a:r>
              <a:rPr lang="en-US" baseline="0" dirty="0"/>
              <a:t> toner presses. With ever-increasing demands </a:t>
            </a:r>
            <a:r>
              <a:rPr lang="en-US" dirty="0"/>
              <a:t>for faster </a:t>
            </a:r>
            <a:r>
              <a:rPr lang="en-US" baseline="0" dirty="0" err="1"/>
              <a:t>thoughput</a:t>
            </a:r>
            <a:r>
              <a:rPr lang="en-US" baseline="0" dirty="0"/>
              <a:t> in production printing</a:t>
            </a:r>
            <a:r>
              <a:rPr lang="en-US" dirty="0"/>
              <a:t>, Fiery</a:t>
            </a:r>
            <a:r>
              <a:rPr lang="en-US" baseline="0" dirty="0"/>
              <a:t> is now driving v</a:t>
            </a:r>
            <a:r>
              <a:rPr lang="en-US" dirty="0"/>
              <a:t>ery high-speed presses such as the Xerox </a:t>
            </a:r>
            <a:r>
              <a:rPr lang="en-US" dirty="0" err="1"/>
              <a:t>Trivor</a:t>
            </a:r>
            <a:r>
              <a:rPr lang="en-US" dirty="0"/>
              <a:t> 2400, </a:t>
            </a:r>
            <a:r>
              <a:rPr lang="en-US" dirty="0" err="1"/>
              <a:t>Landa’s</a:t>
            </a:r>
            <a:r>
              <a:rPr lang="en-US" dirty="0"/>
              <a:t> </a:t>
            </a:r>
            <a:r>
              <a:rPr lang="en-US" dirty="0" err="1"/>
              <a:t>Nanographic</a:t>
            </a:r>
            <a:r>
              <a:rPr lang="en-US" dirty="0"/>
              <a:t> presses, our own </a:t>
            </a:r>
            <a:r>
              <a:rPr lang="en-US" dirty="0" err="1"/>
              <a:t>Nozomi</a:t>
            </a:r>
            <a:r>
              <a:rPr lang="en-US" dirty="0"/>
              <a:t> for corrugated, and many other engines. </a:t>
            </a: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E7E3DD79-7F6B-EE4F-8061-94D06D2DA17D}" type="slidenum">
              <a:rPr lang="en-US" smtClean="0"/>
              <a:t>2</a:t>
            </a:fld>
            <a:endParaRPr lang="en-US"/>
          </a:p>
        </p:txBody>
      </p:sp>
    </p:spTree>
    <p:extLst>
      <p:ext uri="{BB962C8B-B14F-4D97-AF65-F5344CB8AC3E}">
        <p14:creationId xmlns:p14="http://schemas.microsoft.com/office/powerpoint/2010/main" val="3978016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Total Area Coverage, also</a:t>
            </a:r>
            <a:r>
              <a:rPr lang="en-US" baseline="0" dirty="0"/>
              <a:t> part of Fiery </a:t>
            </a:r>
            <a:r>
              <a:rPr lang="en-US" baseline="0" dirty="0" err="1"/>
              <a:t>ImageViewer</a:t>
            </a:r>
            <a:r>
              <a:rPr lang="en-US" baseline="0" dirty="0"/>
              <a:t> 3.0, reports the sum of </a:t>
            </a:r>
            <a:r>
              <a:rPr lang="en-US" baseline="0" dirty="0" err="1"/>
              <a:t>colour</a:t>
            </a:r>
            <a:r>
              <a:rPr lang="en-US" baseline="0" dirty="0"/>
              <a:t> separation values for a pixel. This can help users troubleshoot image quality issues related to toner or ink coverage, and determine whether the toner or ink limit has been reached. </a:t>
            </a:r>
          </a:p>
        </p:txBody>
      </p:sp>
      <p:sp>
        <p:nvSpPr>
          <p:cNvPr id="4" name="Slide Number Placeholder 3"/>
          <p:cNvSpPr>
            <a:spLocks noGrp="1"/>
          </p:cNvSpPr>
          <p:nvPr>
            <p:ph type="sldNum" sz="quarter" idx="10"/>
          </p:nvPr>
        </p:nvSpPr>
        <p:spPr/>
        <p:txBody>
          <a:bodyPr/>
          <a:lstStyle/>
          <a:p>
            <a:fld id="{E7E3DD79-7F6B-EE4F-8061-94D06D2DA17D}" type="slidenum">
              <a:rPr lang="en-US" smtClean="0"/>
              <a:t>20</a:t>
            </a:fld>
            <a:endParaRPr lang="en-US"/>
          </a:p>
        </p:txBody>
      </p:sp>
    </p:spTree>
    <p:extLst>
      <p:ext uri="{BB962C8B-B14F-4D97-AF65-F5344CB8AC3E}">
        <p14:creationId xmlns:p14="http://schemas.microsoft.com/office/powerpoint/2010/main" val="5097531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Previous Fiery servers render grayscale objects using the CMYK source profile, which can result in an unexpected and often incorrect appearance.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r>
              <a:rPr lang="en-US" dirty="0"/>
              <a:t>This feature provides users with specific control over the </a:t>
            </a:r>
            <a:r>
              <a:rPr lang="en-US" dirty="0" err="1"/>
              <a:t>colour</a:t>
            </a:r>
            <a:r>
              <a:rPr lang="en-US" dirty="0"/>
              <a:t> management of grayscale page objects by adding grayscale settings in the Color tab in Job Properties and the driver.</a:t>
            </a:r>
          </a:p>
          <a:p>
            <a:endParaRPr lang="en-US" dirty="0"/>
          </a:p>
          <a:p>
            <a:r>
              <a:rPr lang="en-US" dirty="0"/>
              <a:t>When grayscale page objects are created in a design application such as Adobe Photoshop, a grayscale ICC profile is used to define their intended appearance. This feature lets the user set the same profile to be used on the Fiery server so that the expected appearance can be maintained when printing.</a:t>
            </a:r>
          </a:p>
          <a:p>
            <a:endParaRPr lang="en-US" dirty="0"/>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21</a:t>
            </a:fld>
            <a:endParaRPr lang="en-US"/>
          </a:p>
        </p:txBody>
      </p:sp>
    </p:spTree>
    <p:extLst>
      <p:ext uri="{BB962C8B-B14F-4D97-AF65-F5344CB8AC3E}">
        <p14:creationId xmlns:p14="http://schemas.microsoft.com/office/powerpoint/2010/main" val="41343535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Fiery FS300 Pro servers process jobs faster with innovative technology:</a:t>
            </a:r>
          </a:p>
          <a:p>
            <a:pPr marL="171450" indent="-171450">
              <a:buFont typeface="Arial" charset="0"/>
              <a:buChar char="•"/>
            </a:pPr>
            <a:r>
              <a:rPr lang="en-US" dirty="0"/>
              <a:t>Fiery NX Premium servers include Fiery </a:t>
            </a:r>
            <a:r>
              <a:rPr lang="en-US" dirty="0" err="1"/>
              <a:t>HyperRIP</a:t>
            </a:r>
            <a:r>
              <a:rPr lang="en-US" dirty="0"/>
              <a:t>, which can process more file formats in this mode</a:t>
            </a:r>
          </a:p>
          <a:p>
            <a:pPr marL="171450" indent="-171450">
              <a:buFont typeface="Arial" charset="0"/>
              <a:buChar char="•"/>
            </a:pPr>
            <a:r>
              <a:rPr lang="en-US" dirty="0"/>
              <a:t>All Fiery FS300 Pro servers include fast reprint from Command WorkStation 6: This features enables jobs in the PRINTED queue to start printing the instant they are sent to print again</a:t>
            </a:r>
          </a:p>
          <a:p>
            <a:pPr marL="171450" indent="-171450">
              <a:buFont typeface="Arial" charset="0"/>
              <a:buChar char="•"/>
            </a:pPr>
            <a:r>
              <a:rPr lang="en-US" dirty="0"/>
              <a:t>Fiery FS300 Pro servers ship with new hardware platforms which deliver faster processing performance</a:t>
            </a:r>
          </a:p>
        </p:txBody>
      </p:sp>
      <p:sp>
        <p:nvSpPr>
          <p:cNvPr id="4" name="Slide Number Placeholder 3"/>
          <p:cNvSpPr>
            <a:spLocks noGrp="1"/>
          </p:cNvSpPr>
          <p:nvPr>
            <p:ph type="sldNum" sz="quarter" idx="10"/>
          </p:nvPr>
        </p:nvSpPr>
        <p:spPr/>
        <p:txBody>
          <a:bodyPr/>
          <a:lstStyle/>
          <a:p>
            <a:fld id="{E7E3DD79-7F6B-EE4F-8061-94D06D2DA17D}" type="slidenum">
              <a:rPr lang="en-US" smtClean="0"/>
              <a:t>22</a:t>
            </a:fld>
            <a:endParaRPr lang="en-US"/>
          </a:p>
        </p:txBody>
      </p:sp>
    </p:spTree>
    <p:extLst>
      <p:ext uri="{BB962C8B-B14F-4D97-AF65-F5344CB8AC3E}">
        <p14:creationId xmlns:p14="http://schemas.microsoft.com/office/powerpoint/2010/main" val="34753282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the file formats not supported by </a:t>
            </a:r>
            <a:r>
              <a:rPr lang="en-US" dirty="0" err="1"/>
              <a:t>HyperRIP</a:t>
            </a:r>
            <a:r>
              <a:rPr lang="en-US" dirty="0"/>
              <a:t> before FS300 Pro in single-job mode.</a:t>
            </a:r>
          </a:p>
        </p:txBody>
      </p:sp>
      <p:sp>
        <p:nvSpPr>
          <p:cNvPr id="4" name="Slide Number Placeholder 3"/>
          <p:cNvSpPr>
            <a:spLocks noGrp="1"/>
          </p:cNvSpPr>
          <p:nvPr>
            <p:ph type="sldNum" sz="quarter" idx="10"/>
          </p:nvPr>
        </p:nvSpPr>
        <p:spPr/>
        <p:txBody>
          <a:bodyPr/>
          <a:lstStyle/>
          <a:p>
            <a:fld id="{E7E3DD79-7F6B-EE4F-8061-94D06D2DA17D}" type="slidenum">
              <a:rPr lang="en-US" smtClean="0"/>
              <a:t>23</a:t>
            </a:fld>
            <a:endParaRPr lang="en-US"/>
          </a:p>
        </p:txBody>
      </p:sp>
    </p:spTree>
    <p:extLst>
      <p:ext uri="{BB962C8B-B14F-4D97-AF65-F5344CB8AC3E}">
        <p14:creationId xmlns:p14="http://schemas.microsoft.com/office/powerpoint/2010/main" val="30037610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FS300 Pro supports many more formats in single-job mode.</a:t>
            </a:r>
          </a:p>
        </p:txBody>
      </p:sp>
      <p:sp>
        <p:nvSpPr>
          <p:cNvPr id="4" name="Slide Number Placeholder 3"/>
          <p:cNvSpPr>
            <a:spLocks noGrp="1"/>
          </p:cNvSpPr>
          <p:nvPr>
            <p:ph type="sldNum" sz="quarter" idx="10"/>
          </p:nvPr>
        </p:nvSpPr>
        <p:spPr/>
        <p:txBody>
          <a:bodyPr/>
          <a:lstStyle/>
          <a:p>
            <a:fld id="{E7E3DD79-7F6B-EE4F-8061-94D06D2DA17D}" type="slidenum">
              <a:rPr lang="en-US" smtClean="0"/>
              <a:t>24</a:t>
            </a:fld>
            <a:endParaRPr lang="en-US"/>
          </a:p>
        </p:txBody>
      </p:sp>
    </p:spTree>
    <p:extLst>
      <p:ext uri="{BB962C8B-B14F-4D97-AF65-F5344CB8AC3E}">
        <p14:creationId xmlns:p14="http://schemas.microsoft.com/office/powerpoint/2010/main" val="37500847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Fiery external servers ship with the Microsoft Windows 10 IoT Enterprise 2016 LTSB edition (Windows 10) operating system, which contains the latest security protections. These key features address security protections. See the Fiery FS300 Pro Security white paper for more information.</a:t>
            </a:r>
          </a:p>
          <a:p>
            <a:endParaRPr lang="en-US"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Enable </a:t>
            </a:r>
            <a:r>
              <a:rPr lang="en-US" sz="1200" b="1" i="0" u="none" strike="noStrike" kern="1200" baseline="0" dirty="0">
                <a:solidFill>
                  <a:schemeClr val="tx1"/>
                </a:solidFill>
                <a:latin typeface="+mn-lt"/>
                <a:ea typeface="+mn-ea"/>
                <a:cs typeface="+mn-cs"/>
              </a:rPr>
              <a:t>Windows Defender SmartScreen </a:t>
            </a:r>
            <a:r>
              <a:rPr lang="en-US" sz="1200" b="0" i="0" u="none" strike="noStrike" kern="1200" baseline="0" dirty="0">
                <a:solidFill>
                  <a:schemeClr val="tx1"/>
                </a:solidFill>
                <a:latin typeface="+mn-lt"/>
                <a:ea typeface="+mn-ea"/>
                <a:cs typeface="+mn-cs"/>
              </a:rPr>
              <a:t>feature to prevent malicious applications from being downloaded. This additional security feature may affect Fiery server performance and is not turned on by default.</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Windows 10 comes with </a:t>
            </a:r>
            <a:r>
              <a:rPr lang="en-US" sz="1200" b="1" i="0" u="none" strike="noStrike" kern="1200" baseline="0" dirty="0">
                <a:solidFill>
                  <a:schemeClr val="tx1"/>
                </a:solidFill>
                <a:latin typeface="+mn-lt"/>
                <a:ea typeface="+mn-ea"/>
                <a:cs typeface="+mn-cs"/>
              </a:rPr>
              <a:t>SMB hardening </a:t>
            </a:r>
            <a:r>
              <a:rPr lang="en-US" sz="1200" b="0" i="0" u="none" strike="noStrike" kern="1200" baseline="0" dirty="0">
                <a:solidFill>
                  <a:schemeClr val="tx1"/>
                </a:solidFill>
                <a:latin typeface="+mn-lt"/>
                <a:ea typeface="+mn-ea"/>
                <a:cs typeface="+mn-cs"/>
              </a:rPr>
              <a:t>for SYSVOL and NETLOGON shares, which helps mitigate man-in-the-middle attacks for Fiery servers joined to a domain.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u="none" strike="noStrike" kern="1200" baseline="0" dirty="0">
                <a:solidFill>
                  <a:schemeClr val="tx1"/>
                </a:solidFill>
                <a:latin typeface="+mn-lt"/>
                <a:ea typeface="+mn-ea"/>
                <a:cs typeface="+mn-cs"/>
              </a:rPr>
              <a:t>Windows Defender Antivirus </a:t>
            </a:r>
            <a:r>
              <a:rPr lang="en-US" sz="1200" b="0" i="0" u="none" strike="noStrike" kern="1200" baseline="0" dirty="0">
                <a:solidFill>
                  <a:schemeClr val="tx1"/>
                </a:solidFill>
                <a:latin typeface="+mn-lt"/>
                <a:ea typeface="+mn-ea"/>
                <a:cs typeface="+mn-cs"/>
              </a:rPr>
              <a:t>helps keep devices free of viruses and other malware. Fiery server is configured with the feature turned on to scan c:\, but not e:\ to </a:t>
            </a:r>
            <a:r>
              <a:rPr lang="en-US" sz="1200" b="0" i="0" u="none" strike="noStrike" kern="1200" baseline="0" dirty="0" err="1">
                <a:solidFill>
                  <a:schemeClr val="tx1"/>
                </a:solidFill>
                <a:latin typeface="+mn-lt"/>
                <a:ea typeface="+mn-ea"/>
                <a:cs typeface="+mn-cs"/>
              </a:rPr>
              <a:t>minimise</a:t>
            </a:r>
            <a:r>
              <a:rPr lang="en-US" sz="1200" b="0" i="0" u="none" strike="noStrike" kern="1200" baseline="0" dirty="0">
                <a:solidFill>
                  <a:schemeClr val="tx1"/>
                </a:solidFill>
                <a:latin typeface="+mn-lt"/>
                <a:ea typeface="+mn-ea"/>
                <a:cs typeface="+mn-cs"/>
              </a:rPr>
              <a:t> performance impact. Administrators can configure Windows Defender to scan e:\ if desired.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u="none" strike="noStrike" kern="1200" baseline="0" dirty="0">
                <a:solidFill>
                  <a:schemeClr val="tx1"/>
                </a:solidFill>
                <a:latin typeface="+mn-lt"/>
                <a:ea typeface="+mn-ea"/>
                <a:cs typeface="+mn-cs"/>
              </a:rPr>
              <a:t>Windows Data Execution Prevention </a:t>
            </a:r>
            <a:r>
              <a:rPr lang="en-US" sz="1200" b="0" i="0" u="none" strike="noStrike" kern="1200" baseline="0" dirty="0">
                <a:solidFill>
                  <a:schemeClr val="tx1"/>
                </a:solidFill>
                <a:latin typeface="+mn-lt"/>
                <a:ea typeface="+mn-ea"/>
                <a:cs typeface="+mn-cs"/>
              </a:rPr>
              <a:t>(DEP) can be enabled for Windows programs and services to help prevent malware from using the memory manipulation technique.</a:t>
            </a:r>
            <a:endParaRPr lang="en-US" sz="1200" dirty="0"/>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Windows 10 has better </a:t>
            </a:r>
            <a:r>
              <a:rPr lang="en-US" sz="1200" b="1" i="0" u="none" strike="noStrike" kern="1200" baseline="0" dirty="0">
                <a:solidFill>
                  <a:schemeClr val="tx1"/>
                </a:solidFill>
                <a:latin typeface="+mn-lt"/>
                <a:ea typeface="+mn-ea"/>
                <a:cs typeface="+mn-cs"/>
              </a:rPr>
              <a:t>memory protections </a:t>
            </a:r>
            <a:r>
              <a:rPr lang="en-US" sz="1200" b="0" i="0" u="none" strike="noStrike" kern="1200" baseline="0" dirty="0">
                <a:solidFill>
                  <a:schemeClr val="tx1"/>
                </a:solidFill>
                <a:latin typeface="+mn-lt"/>
                <a:ea typeface="+mn-ea"/>
                <a:cs typeface="+mn-cs"/>
              </a:rPr>
              <a:t>for heap and kernel pools to help prevent exploitation of memory.</a:t>
            </a:r>
          </a:p>
          <a:p>
            <a:pPr marL="171450" indent="-171450">
              <a:buFont typeface="Arial" panose="020B0604020202020204" pitchFamily="34" charset="0"/>
              <a:buChar char="•"/>
            </a:pPr>
            <a:r>
              <a:rPr lang="en-US" sz="1200" b="1" i="0" u="none" strike="noStrike" kern="1200" baseline="0" dirty="0">
                <a:solidFill>
                  <a:schemeClr val="tx1"/>
                </a:solidFill>
                <a:latin typeface="+mn-lt"/>
                <a:ea typeface="+mn-ea"/>
                <a:cs typeface="+mn-cs"/>
              </a:rPr>
              <a:t>Enterprise certificate pinning</a:t>
            </a:r>
            <a:r>
              <a:rPr lang="en-US" sz="1200" b="0" i="0" u="none" strike="noStrike" kern="1200" baseline="0" dirty="0">
                <a:solidFill>
                  <a:schemeClr val="tx1"/>
                </a:solidFill>
                <a:latin typeface="+mn-lt"/>
                <a:ea typeface="+mn-ea"/>
                <a:cs typeface="+mn-cs"/>
              </a:rPr>
              <a:t> helps prevent man-in-the-middle attacks. This is an enterprise feature. A Fiery server has to join a domain to enable the feature.</a:t>
            </a:r>
          </a:p>
        </p:txBody>
      </p:sp>
      <p:sp>
        <p:nvSpPr>
          <p:cNvPr id="4" name="Slide Number Placeholder 3"/>
          <p:cNvSpPr>
            <a:spLocks noGrp="1"/>
          </p:cNvSpPr>
          <p:nvPr>
            <p:ph type="sldNum" sz="quarter" idx="10"/>
          </p:nvPr>
        </p:nvSpPr>
        <p:spPr/>
        <p:txBody>
          <a:bodyPr/>
          <a:lstStyle/>
          <a:p>
            <a:fld id="{E7E3DD79-7F6B-EE4F-8061-94D06D2DA17D}" type="slidenum">
              <a:rPr lang="en-US" smtClean="0"/>
              <a:t>25</a:t>
            </a:fld>
            <a:endParaRPr lang="en-US"/>
          </a:p>
        </p:txBody>
      </p:sp>
    </p:spTree>
    <p:extLst>
      <p:ext uri="{BB962C8B-B14F-4D97-AF65-F5344CB8AC3E}">
        <p14:creationId xmlns:p14="http://schemas.microsoft.com/office/powerpoint/2010/main" val="36538455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Serviceability improvements in Fiery FS300 Pro offer administrators, analysts, and technicians better ways to ensure that Fiery servers are always up to date, </a:t>
            </a:r>
            <a:r>
              <a:rPr lang="en-US" dirty="0" err="1"/>
              <a:t>minimise</a:t>
            </a:r>
            <a:r>
              <a:rPr lang="en-US" dirty="0"/>
              <a:t> downtime, and provide fast recovery of Fiery servers.</a:t>
            </a:r>
          </a:p>
          <a:p>
            <a:endParaRPr lang="en-US" dirty="0"/>
          </a:p>
          <a:p>
            <a:r>
              <a:rPr lang="en-US" dirty="0"/>
              <a:t>Fiery Updates is a new feature introduced with Command WorkStation 6.</a:t>
            </a:r>
            <a:r>
              <a:rPr lang="en-US" baseline="0" dirty="0"/>
              <a:t> Because t</a:t>
            </a:r>
            <a:r>
              <a:rPr lang="en-US" sz="1200" kern="1200" dirty="0">
                <a:solidFill>
                  <a:schemeClr val="tx1"/>
                </a:solidFill>
                <a:effectLst/>
                <a:latin typeface="+mn-lt"/>
                <a:ea typeface="+mn-ea"/>
                <a:cs typeface="+mn-cs"/>
              </a:rPr>
              <a:t>imely software updates are critical for optimal operation of Fiery servers, Command WorkStation offers administrators an easy way to get notifications, downloads, and installation of approved and released Fiery system updates.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Administrators access Fiery Updates through the Device Center and can perform updates, even from remote client computers. This way, they can still update even Fiery servers that may not be connected to the internet. At the Fiery Updates screen, administrators can also see all the patches and service packs available and waiting to be installed for external or embedded servers.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Fiery Updates ensures the right sequence of patch updates to guarantee effective installation and avoid incompatibilities.</a:t>
            </a:r>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26</a:t>
            </a:fld>
            <a:endParaRPr lang="en-US"/>
          </a:p>
        </p:txBody>
      </p:sp>
    </p:spTree>
    <p:extLst>
      <p:ext uri="{BB962C8B-B14F-4D97-AF65-F5344CB8AC3E}">
        <p14:creationId xmlns:p14="http://schemas.microsoft.com/office/powerpoint/2010/main" val="25369857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Fiery administrators now have an easy way to schedule automatic Fiery system backups to guarantee fast recovery</a:t>
            </a:r>
            <a:r>
              <a:rPr lang="en-US" baseline="0" dirty="0"/>
              <a:t> — </a:t>
            </a:r>
            <a:r>
              <a:rPr lang="en-US" dirty="0"/>
              <a:t>and without the need to restore from a DVD media kit. </a:t>
            </a:r>
          </a:p>
          <a:p>
            <a:endParaRPr lang="en-US" dirty="0"/>
          </a:p>
          <a:p>
            <a:r>
              <a:rPr lang="en-US" dirty="0"/>
              <a:t>They</a:t>
            </a:r>
            <a:r>
              <a:rPr lang="en-US" baseline="0" dirty="0"/>
              <a:t> can manage </a:t>
            </a:r>
            <a:r>
              <a:rPr lang="en-US" dirty="0"/>
              <a:t>backups using Fiery </a:t>
            </a:r>
            <a:r>
              <a:rPr lang="en-US" dirty="0" err="1"/>
              <a:t>WebTools</a:t>
            </a:r>
            <a:r>
              <a:rPr lang="en-US" dirty="0"/>
              <a:t> or the Fiery </a:t>
            </a:r>
            <a:r>
              <a:rPr lang="en-US" dirty="0" err="1"/>
              <a:t>QuickTouch</a:t>
            </a:r>
            <a:r>
              <a:rPr lang="en-US" dirty="0"/>
              <a:t> interface.</a:t>
            </a:r>
            <a:r>
              <a:rPr lang="en-US" baseline="0" dirty="0"/>
              <a:t> </a:t>
            </a:r>
            <a:r>
              <a:rPr lang="en-US" dirty="0"/>
              <a:t>With these tools, it can take less than an hour to restore from a backup — 1/8</a:t>
            </a:r>
            <a:r>
              <a:rPr lang="en-US" baseline="30000" dirty="0"/>
              <a:t>th</a:t>
            </a:r>
            <a:r>
              <a:rPr lang="en-US" dirty="0"/>
              <a:t> of the time it takes to restore from a DVD kit.</a:t>
            </a:r>
          </a:p>
        </p:txBody>
      </p:sp>
      <p:sp>
        <p:nvSpPr>
          <p:cNvPr id="4" name="Slide Number Placeholder 3"/>
          <p:cNvSpPr>
            <a:spLocks noGrp="1"/>
          </p:cNvSpPr>
          <p:nvPr>
            <p:ph type="sldNum" sz="quarter" idx="10"/>
          </p:nvPr>
        </p:nvSpPr>
        <p:spPr/>
        <p:txBody>
          <a:bodyPr/>
          <a:lstStyle/>
          <a:p>
            <a:fld id="{E7E3DD79-7F6B-EE4F-8061-94D06D2DA17D}" type="slidenum">
              <a:rPr lang="en-US" smtClean="0"/>
              <a:t>27</a:t>
            </a:fld>
            <a:endParaRPr lang="en-US"/>
          </a:p>
        </p:txBody>
      </p:sp>
    </p:spTree>
    <p:extLst>
      <p:ext uri="{BB962C8B-B14F-4D97-AF65-F5344CB8AC3E}">
        <p14:creationId xmlns:p14="http://schemas.microsoft.com/office/powerpoint/2010/main" val="40424960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a:t>Fiery API and Fiery JDF are always improving to bring usability enhancements and tighter integration with EFI web-to-print and MIS systems plus third-party prepress workflow solutions.</a:t>
            </a:r>
          </a:p>
        </p:txBody>
      </p:sp>
      <p:sp>
        <p:nvSpPr>
          <p:cNvPr id="4" name="Slide Number Placeholder 3"/>
          <p:cNvSpPr>
            <a:spLocks noGrp="1"/>
          </p:cNvSpPr>
          <p:nvPr>
            <p:ph type="sldNum" sz="quarter" idx="10"/>
          </p:nvPr>
        </p:nvSpPr>
        <p:spPr/>
        <p:txBody>
          <a:bodyPr/>
          <a:lstStyle/>
          <a:p>
            <a:fld id="{E7E3DD79-7F6B-EE4F-8061-94D06D2DA17D}" type="slidenum">
              <a:rPr lang="en-US" smtClean="0"/>
              <a:t>28</a:t>
            </a:fld>
            <a:endParaRPr lang="en-US" dirty="0"/>
          </a:p>
        </p:txBody>
      </p:sp>
    </p:spTree>
    <p:extLst>
      <p:ext uri="{BB962C8B-B14F-4D97-AF65-F5344CB8AC3E}">
        <p14:creationId xmlns:p14="http://schemas.microsoft.com/office/powerpoint/2010/main" val="6400441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Fiery servers bring innovation to areas important to customers and continue the evolution of printing by driving the most advanced digital presses.</a:t>
            </a:r>
          </a:p>
        </p:txBody>
      </p:sp>
      <p:sp>
        <p:nvSpPr>
          <p:cNvPr id="4" name="Slide Number Placeholder 3"/>
          <p:cNvSpPr>
            <a:spLocks noGrp="1"/>
          </p:cNvSpPr>
          <p:nvPr>
            <p:ph type="sldNum" sz="quarter" idx="10"/>
          </p:nvPr>
        </p:nvSpPr>
        <p:spPr/>
        <p:txBody>
          <a:bodyPr/>
          <a:lstStyle/>
          <a:p>
            <a:fld id="{E7E3DD79-7F6B-EE4F-8061-94D06D2DA17D}" type="slidenum">
              <a:rPr lang="en-US" smtClean="0"/>
              <a:t>29</a:t>
            </a:fld>
            <a:endParaRPr lang="en-US"/>
          </a:p>
        </p:txBody>
      </p:sp>
    </p:spTree>
    <p:extLst>
      <p:ext uri="{BB962C8B-B14F-4D97-AF65-F5344CB8AC3E}">
        <p14:creationId xmlns:p14="http://schemas.microsoft.com/office/powerpoint/2010/main" val="810315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in this slide</a:t>
            </a:r>
            <a:r>
              <a:rPr lang="en-US" baseline="0" dirty="0"/>
              <a:t>, all the latest innovations ship with this new Fiery DFE platform.</a:t>
            </a:r>
          </a:p>
          <a:p>
            <a:endParaRPr lang="en-US" baseline="0" dirty="0"/>
          </a:p>
          <a:p>
            <a:pPr marL="171450" indent="-171450">
              <a:buFont typeface="Arial" panose="020B0604020202020204" pitchFamily="34" charset="0"/>
              <a:buChar char="•"/>
            </a:pPr>
            <a:r>
              <a:rPr lang="en-US" baseline="0" dirty="0"/>
              <a:t>A new user interface, with Command WorkStation 6</a:t>
            </a:r>
          </a:p>
          <a:p>
            <a:pPr marL="171450" indent="-171450">
              <a:buFont typeface="Arial" panose="020B0604020202020204" pitchFamily="34" charset="0"/>
              <a:buChar char="•"/>
            </a:pPr>
            <a:r>
              <a:rPr lang="en-US" baseline="0" dirty="0"/>
              <a:t>A new industrial design and hardware specs for Fiery NX and Fiery XB servers</a:t>
            </a:r>
          </a:p>
          <a:p>
            <a:pPr marL="171450" indent="-171450">
              <a:buFont typeface="Arial" panose="020B0604020202020204" pitchFamily="34" charset="0"/>
              <a:buChar char="•"/>
            </a:pPr>
            <a:r>
              <a:rPr lang="en-US" baseline="0" dirty="0"/>
              <a:t>A new codebase with FS300 Pro system software </a:t>
            </a:r>
          </a:p>
          <a:p>
            <a:pPr marL="171450" indent="-171450">
              <a:buFont typeface="Arial" panose="020B0604020202020204" pitchFamily="34" charset="0"/>
              <a:buChar char="•"/>
            </a:pPr>
            <a:r>
              <a:rPr lang="en-US" baseline="0" dirty="0"/>
              <a:t>And major enhancements to Fiery </a:t>
            </a:r>
            <a:r>
              <a:rPr lang="en-US" baseline="0" dirty="0" err="1"/>
              <a:t>makeready</a:t>
            </a:r>
            <a:r>
              <a:rPr lang="en-US" baseline="0" dirty="0"/>
              <a:t> solutions  </a:t>
            </a:r>
            <a:endParaRPr lang="en-US" dirty="0"/>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3</a:t>
            </a:fld>
            <a:endParaRPr lang="en-US" dirty="0"/>
          </a:p>
        </p:txBody>
      </p:sp>
    </p:spTree>
    <p:extLst>
      <p:ext uri="{BB962C8B-B14F-4D97-AF65-F5344CB8AC3E}">
        <p14:creationId xmlns:p14="http://schemas.microsoft.com/office/powerpoint/2010/main" val="24222669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slide gives you links for direct access to the EFI press release posted in September 2017, and to the various press articles all around the globe.</a:t>
            </a:r>
          </a:p>
        </p:txBody>
      </p:sp>
      <p:sp>
        <p:nvSpPr>
          <p:cNvPr id="4" name="Slide Number Placeholder 3"/>
          <p:cNvSpPr>
            <a:spLocks noGrp="1"/>
          </p:cNvSpPr>
          <p:nvPr>
            <p:ph type="sldNum" sz="quarter" idx="10"/>
          </p:nvPr>
        </p:nvSpPr>
        <p:spPr/>
        <p:txBody>
          <a:bodyPr/>
          <a:lstStyle/>
          <a:p>
            <a:fld id="{144B45F8-DE80-EF45-B2C0-19CABFC760D4}" type="slidenum">
              <a:rPr lang="en-US" smtClean="0"/>
              <a:pPr/>
              <a:t>30</a:t>
            </a:fld>
            <a:endParaRPr lang="en-US"/>
          </a:p>
        </p:txBody>
      </p:sp>
    </p:spTree>
    <p:extLst>
      <p:ext uri="{BB962C8B-B14F-4D97-AF65-F5344CB8AC3E}">
        <p14:creationId xmlns:p14="http://schemas.microsoft.com/office/powerpoint/2010/main" val="28945530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31</a:t>
            </a:fld>
            <a:endParaRPr lang="en-US"/>
          </a:p>
        </p:txBody>
      </p:sp>
    </p:spTree>
    <p:extLst>
      <p:ext uri="{BB962C8B-B14F-4D97-AF65-F5344CB8AC3E}">
        <p14:creationId xmlns:p14="http://schemas.microsoft.com/office/powerpoint/2010/main" val="2031721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TextEdit="1"/>
          </p:cNvSpPr>
          <p:nvPr>
            <p:ph type="sldImg"/>
          </p:nvPr>
        </p:nvSpPr>
        <p:spPr>
          <a:xfrm>
            <a:off x="381000" y="687388"/>
            <a:ext cx="6096000" cy="3429000"/>
          </a:xfrm>
          <a:ln/>
        </p:spPr>
      </p:sp>
      <p:sp>
        <p:nvSpPr>
          <p:cNvPr id="27651" name="Rectangle 3"/>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457200" rtl="0" eaLnBrk="1" fontAlgn="auto" latinLnBrk="0" hangingPunct="1">
              <a:lnSpc>
                <a:spcPct val="80000"/>
              </a:lnSpc>
              <a:spcBef>
                <a:spcPts val="0"/>
              </a:spcBef>
              <a:spcAft>
                <a:spcPts val="0"/>
              </a:spcAft>
              <a:buClrTx/>
              <a:buSzTx/>
              <a:buFontTx/>
              <a:buNone/>
              <a:tabLst/>
              <a:defRPr/>
            </a:pPr>
            <a:r>
              <a:rPr lang="en-US" sz="800" dirty="0">
                <a:solidFill>
                  <a:schemeClr val="tx1">
                    <a:lumMod val="75000"/>
                    <a:lumOff val="25000"/>
                  </a:schemeClr>
                </a:solidFill>
                <a:latin typeface="Arial" pitchFamily="34" charset="0"/>
                <a:cs typeface="Arial" pitchFamily="34" charset="0"/>
              </a:rPr>
              <a:t>Another way to see what’s new in FS300 Pro </a:t>
            </a:r>
            <a:r>
              <a:rPr lang="en-US" sz="800" baseline="0" dirty="0">
                <a:solidFill>
                  <a:schemeClr val="tx1">
                    <a:lumMod val="75000"/>
                    <a:lumOff val="25000"/>
                  </a:schemeClr>
                </a:solidFill>
                <a:latin typeface="Arial" pitchFamily="34" charset="0"/>
                <a:cs typeface="Arial" pitchFamily="34" charset="0"/>
              </a:rPr>
              <a:t>across print technologies, is to look at areas users care about the most.</a:t>
            </a:r>
          </a:p>
          <a:p>
            <a:pPr marL="0" marR="0" lvl="0" indent="0" algn="l" defTabSz="457200" rtl="0" eaLnBrk="1" fontAlgn="auto" latinLnBrk="0" hangingPunct="1">
              <a:lnSpc>
                <a:spcPct val="80000"/>
              </a:lnSpc>
              <a:spcBef>
                <a:spcPts val="0"/>
              </a:spcBef>
              <a:spcAft>
                <a:spcPts val="0"/>
              </a:spcAft>
              <a:buClrTx/>
              <a:buSzTx/>
              <a:buFontTx/>
              <a:buNone/>
              <a:tabLst/>
              <a:defRPr/>
            </a:pPr>
            <a:r>
              <a:rPr lang="en-US" sz="800" baseline="0" dirty="0">
                <a:solidFill>
                  <a:schemeClr val="tx1">
                    <a:lumMod val="75000"/>
                    <a:lumOff val="25000"/>
                  </a:schemeClr>
                </a:solidFill>
                <a:latin typeface="Arial" pitchFamily="34" charset="0"/>
                <a:cs typeface="Arial" pitchFamily="34" charset="0"/>
              </a:rPr>
              <a:t>As you can see, all areas are represented with new features to reinforce Fiery leadership in the print industry.</a:t>
            </a:r>
          </a:p>
          <a:p>
            <a:pPr>
              <a:lnSpc>
                <a:spcPct val="80000"/>
              </a:lnSpc>
            </a:pPr>
            <a:endParaRPr lang="en-US" sz="800" baseline="0" dirty="0">
              <a:solidFill>
                <a:schemeClr val="tx1">
                  <a:lumMod val="75000"/>
                  <a:lumOff val="25000"/>
                </a:schemeClr>
              </a:solidFill>
              <a:latin typeface="Arial" pitchFamily="34" charset="0"/>
              <a:cs typeface="Arial" pitchFamily="34" charset="0"/>
            </a:endParaRPr>
          </a:p>
          <a:p>
            <a:pPr>
              <a:lnSpc>
                <a:spcPct val="80000"/>
              </a:lnSpc>
            </a:pPr>
            <a:r>
              <a:rPr lang="en-US" sz="800" baseline="0" dirty="0">
                <a:solidFill>
                  <a:schemeClr val="tx1">
                    <a:lumMod val="75000"/>
                    <a:lumOff val="25000"/>
                  </a:schemeClr>
                </a:solidFill>
                <a:latin typeface="Arial" pitchFamily="34" charset="0"/>
                <a:cs typeface="Arial" pitchFamily="34" charset="0"/>
              </a:rPr>
              <a:t>Let’s examine these new features in the following slides.</a:t>
            </a:r>
          </a:p>
        </p:txBody>
      </p:sp>
    </p:spTree>
    <p:extLst>
      <p:ext uri="{BB962C8B-B14F-4D97-AF65-F5344CB8AC3E}">
        <p14:creationId xmlns:p14="http://schemas.microsoft.com/office/powerpoint/2010/main" val="2652984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Let’s start first with Command WorkStation 6 — the new</a:t>
            </a:r>
            <a:r>
              <a:rPr lang="en-US" baseline="0" dirty="0"/>
              <a:t> user interface for print job management for Fiery DFEs.</a:t>
            </a:r>
            <a:endParaRPr lang="en-US" dirty="0"/>
          </a:p>
          <a:p>
            <a:endParaRPr lang="en-US" dirty="0"/>
          </a:p>
        </p:txBody>
      </p:sp>
      <p:sp>
        <p:nvSpPr>
          <p:cNvPr id="4" name="Slide Number Placeholder 3"/>
          <p:cNvSpPr>
            <a:spLocks noGrp="1"/>
          </p:cNvSpPr>
          <p:nvPr>
            <p:ph type="sldNum" sz="quarter" idx="10"/>
          </p:nvPr>
        </p:nvSpPr>
        <p:spPr/>
        <p:txBody>
          <a:bodyPr/>
          <a:lstStyle/>
          <a:p>
            <a:fld id="{144B45F8-DE80-EF45-B2C0-19CABFC760D4}" type="slidenum">
              <a:rPr lang="en-US" smtClean="0"/>
              <a:pPr/>
              <a:t>5</a:t>
            </a:fld>
            <a:endParaRPr lang="en-US"/>
          </a:p>
        </p:txBody>
      </p:sp>
    </p:spTree>
    <p:extLst>
      <p:ext uri="{BB962C8B-B14F-4D97-AF65-F5344CB8AC3E}">
        <p14:creationId xmlns:p14="http://schemas.microsoft.com/office/powerpoint/2010/main" val="538887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Version</a:t>
            </a:r>
            <a:r>
              <a:rPr lang="en-US" sz="1200" kern="1200" baseline="0" dirty="0">
                <a:solidFill>
                  <a:schemeClr val="tx1"/>
                </a:solidFill>
                <a:latin typeface="+mn-lt"/>
                <a:ea typeface="+mn-ea"/>
                <a:cs typeface="+mn-cs"/>
              </a:rPr>
              <a:t> 6 offers better usability and higher efficiency. And all you have to do to get these benefits is to download it for free from </a:t>
            </a:r>
            <a:r>
              <a:rPr lang="en-US" sz="1200" kern="1200" baseline="0" dirty="0" err="1">
                <a:solidFill>
                  <a:schemeClr val="tx1"/>
                </a:solidFill>
                <a:latin typeface="+mn-lt"/>
                <a:ea typeface="+mn-ea"/>
                <a:cs typeface="+mn-cs"/>
              </a:rPr>
              <a:t>efi.com</a:t>
            </a:r>
            <a:r>
              <a:rPr lang="en-US" sz="1200" kern="1200" baseline="0" dirty="0">
                <a:solidFill>
                  <a:schemeClr val="tx1"/>
                </a:solidFill>
                <a:latin typeface="+mn-lt"/>
                <a:ea typeface="+mn-ea"/>
                <a:cs typeface="+mn-cs"/>
              </a:rPr>
              <a:t>/</a:t>
            </a:r>
            <a:r>
              <a:rPr lang="en-US" sz="1200" kern="1200" baseline="0" dirty="0" err="1">
                <a:solidFill>
                  <a:schemeClr val="tx1"/>
                </a:solidFill>
                <a:latin typeface="+mn-lt"/>
                <a:ea typeface="+mn-ea"/>
                <a:cs typeface="+mn-cs"/>
              </a:rPr>
              <a:t>cws</a:t>
            </a:r>
            <a:r>
              <a:rPr lang="en-US" sz="1200" kern="1200" baseline="0" dirty="0">
                <a:solidFill>
                  <a:schemeClr val="tx1"/>
                </a:solidFill>
                <a:latin typeface="+mn-l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In addition to operator benefits, there are also new tools for production managers.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Version 6 works with Fiery servers running Fiery System 10 and above, and also provides future connectivity to Fiery servers driving wide- and </a:t>
            </a:r>
            <a:r>
              <a:rPr lang="en-US" sz="1200" kern="1200" baseline="0" dirty="0" err="1">
                <a:solidFill>
                  <a:schemeClr val="tx1"/>
                </a:solidFill>
                <a:latin typeface="+mn-lt"/>
                <a:ea typeface="+mn-ea"/>
                <a:cs typeface="+mn-cs"/>
              </a:rPr>
              <a:t>superwide</a:t>
            </a:r>
            <a:r>
              <a:rPr lang="en-US" sz="1200" kern="1200" baseline="0" dirty="0">
                <a:solidFill>
                  <a:schemeClr val="tx1"/>
                </a:solidFill>
                <a:latin typeface="+mn-lt"/>
                <a:ea typeface="+mn-ea"/>
                <a:cs typeface="+mn-cs"/>
              </a:rPr>
              <a:t>-format printers.</a:t>
            </a:r>
          </a:p>
        </p:txBody>
      </p:sp>
      <p:sp>
        <p:nvSpPr>
          <p:cNvPr id="4" name="Slide Number Placeholder 3"/>
          <p:cNvSpPr>
            <a:spLocks noGrp="1"/>
          </p:cNvSpPr>
          <p:nvPr>
            <p:ph type="sldNum" sz="quarter" idx="10"/>
          </p:nvPr>
        </p:nvSpPr>
        <p:spPr/>
        <p:txBody>
          <a:bodyPr/>
          <a:lstStyle/>
          <a:p>
            <a:fld id="{E7E3DD79-7F6B-EE4F-8061-94D06D2DA17D}" type="slidenum">
              <a:rPr lang="en-US" smtClean="0"/>
              <a:t>6</a:t>
            </a:fld>
            <a:endParaRPr lang="en-US"/>
          </a:p>
        </p:txBody>
      </p:sp>
    </p:spTree>
    <p:extLst>
      <p:ext uri="{BB962C8B-B14F-4D97-AF65-F5344CB8AC3E}">
        <p14:creationId xmlns:p14="http://schemas.microsoft.com/office/powerpoint/2010/main" val="212229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list of new features has some that were specifically designed to work with FS300 Pro servers or later.</a:t>
            </a:r>
          </a:p>
          <a:p>
            <a:r>
              <a:rPr lang="en-US" dirty="0"/>
              <a:t>Job preview for all jobs works only on external Fiery servers running Fiery FS300 Pro </a:t>
            </a:r>
          </a:p>
          <a:p>
            <a:pPr lvl="0"/>
            <a:r>
              <a:rPr lang="en-US" sz="1200" kern="1200" dirty="0">
                <a:solidFill>
                  <a:schemeClr val="tx1"/>
                </a:solidFill>
                <a:effectLst/>
                <a:latin typeface="+mn-lt"/>
                <a:ea typeface="+mn-ea"/>
                <a:cs typeface="+mn-cs"/>
              </a:rPr>
              <a:t>Automatically remove rasters and fast reprint is supported by both, external and embedded servers running Fiery FS300 Pro/FS300. </a:t>
            </a:r>
          </a:p>
        </p:txBody>
      </p:sp>
      <p:sp>
        <p:nvSpPr>
          <p:cNvPr id="4" name="Slide Number Placeholder 3"/>
          <p:cNvSpPr>
            <a:spLocks noGrp="1"/>
          </p:cNvSpPr>
          <p:nvPr>
            <p:ph type="sldNum" sz="quarter" idx="10"/>
          </p:nvPr>
        </p:nvSpPr>
        <p:spPr/>
        <p:txBody>
          <a:bodyPr/>
          <a:lstStyle/>
          <a:p>
            <a:fld id="{E7E3DD79-7F6B-EE4F-8061-94D06D2DA17D}" type="slidenum">
              <a:rPr lang="en-US" smtClean="0"/>
              <a:t>7</a:t>
            </a:fld>
            <a:endParaRPr lang="en-US"/>
          </a:p>
        </p:txBody>
      </p:sp>
    </p:spTree>
    <p:extLst>
      <p:ext uri="{BB962C8B-B14F-4D97-AF65-F5344CB8AC3E}">
        <p14:creationId xmlns:p14="http://schemas.microsoft.com/office/powerpoint/2010/main" val="4000399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the list of makeready new features, there is also one feature that is specific to FS300/FS300 Pro servers (embedded or external) </a:t>
            </a:r>
            <a:r>
              <a:rPr lang="en-US" dirty="0"/>
              <a:t>— the ability to save Impose templates containing Japanese crop marks.</a:t>
            </a:r>
            <a:r>
              <a:rPr lang="en-US" baseline="0" dirty="0"/>
              <a:t> This allows users to </a:t>
            </a:r>
            <a:r>
              <a:rPr lang="en-US" dirty="0"/>
              <a:t>automate job layout preparation using this type of crop mark.</a:t>
            </a:r>
          </a:p>
        </p:txBody>
      </p:sp>
      <p:sp>
        <p:nvSpPr>
          <p:cNvPr id="4" name="Slide Number Placeholder 3"/>
          <p:cNvSpPr>
            <a:spLocks noGrp="1"/>
          </p:cNvSpPr>
          <p:nvPr>
            <p:ph type="sldNum" sz="quarter" idx="10"/>
          </p:nvPr>
        </p:nvSpPr>
        <p:spPr/>
        <p:txBody>
          <a:bodyPr/>
          <a:lstStyle/>
          <a:p>
            <a:fld id="{E7E3DD79-7F6B-EE4F-8061-94D06D2DA17D}" type="slidenum">
              <a:rPr lang="en-US" smtClean="0"/>
              <a:t>8</a:t>
            </a:fld>
            <a:endParaRPr lang="en-US" dirty="0"/>
          </a:p>
        </p:txBody>
      </p:sp>
    </p:spTree>
    <p:extLst>
      <p:ext uri="{BB962C8B-B14F-4D97-AF65-F5344CB8AC3E}">
        <p14:creationId xmlns:p14="http://schemas.microsoft.com/office/powerpoint/2010/main" val="17160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Users with external Fiery servers running F</a:t>
            </a:r>
            <a:r>
              <a:rPr lang="en-US" baseline="0" dirty="0"/>
              <a:t>S300 Pro and Windows 10 can now preview all jobs. This helps operators identify and find jobs faster.</a:t>
            </a:r>
          </a:p>
          <a:p>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Previewing jobs doesn’t impact the Fiery server performance, so the feature is always on. The preview lets operators see the first page of the job.</a:t>
            </a:r>
          </a:p>
          <a:p>
            <a:endParaRPr lang="en-US" baseline="0" dirty="0"/>
          </a:p>
          <a:p>
            <a:r>
              <a:rPr lang="en-US" baseline="0" dirty="0"/>
              <a:t>While the feature doesn’t work with PPML files, it does work with PostScript, PDF, PDF/VT, TIF, and EPS </a:t>
            </a:r>
            <a:r>
              <a:rPr lang="en-US" baseline="0"/>
              <a:t>files.</a:t>
            </a:r>
            <a:endParaRPr lang="en-US" baseline="0" dirty="0"/>
          </a:p>
        </p:txBody>
      </p:sp>
      <p:sp>
        <p:nvSpPr>
          <p:cNvPr id="4" name="Slide Number Placeholder 3"/>
          <p:cNvSpPr>
            <a:spLocks noGrp="1"/>
          </p:cNvSpPr>
          <p:nvPr>
            <p:ph type="sldNum" sz="quarter" idx="10"/>
          </p:nvPr>
        </p:nvSpPr>
        <p:spPr/>
        <p:txBody>
          <a:bodyPr/>
          <a:lstStyle/>
          <a:p>
            <a:fld id="{E7E3DD79-7F6B-EE4F-8061-94D06D2DA17D}" type="slidenum">
              <a:rPr lang="en-US" smtClean="0"/>
              <a:t>9</a:t>
            </a:fld>
            <a:endParaRPr lang="en-US"/>
          </a:p>
        </p:txBody>
      </p:sp>
    </p:spTree>
    <p:extLst>
      <p:ext uri="{BB962C8B-B14F-4D97-AF65-F5344CB8AC3E}">
        <p14:creationId xmlns:p14="http://schemas.microsoft.com/office/powerpoint/2010/main" val="7864460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EFI_Logo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85871" y="1264821"/>
            <a:ext cx="2080330" cy="1588512"/>
          </a:xfrm>
          <a:prstGeom prst="rect">
            <a:avLst/>
          </a:prstGeom>
        </p:spPr>
      </p:pic>
      <p:sp>
        <p:nvSpPr>
          <p:cNvPr id="2" name="Title 1"/>
          <p:cNvSpPr>
            <a:spLocks noGrp="1"/>
          </p:cNvSpPr>
          <p:nvPr>
            <p:ph type="ctrTitle"/>
          </p:nvPr>
        </p:nvSpPr>
        <p:spPr>
          <a:xfrm>
            <a:off x="512618" y="1549658"/>
            <a:ext cx="6829816" cy="1102519"/>
          </a:xfrm>
        </p:spPr>
        <p:txBody>
          <a:bodyPr>
            <a:normAutofit/>
          </a:bodyPr>
          <a:lstStyle>
            <a:lvl1pPr algn="r">
              <a:defRPr sz="3600">
                <a:latin typeface="Georgia"/>
                <a:cs typeface="Georgia"/>
              </a:defRPr>
            </a:lvl1pPr>
          </a:lstStyle>
          <a:p>
            <a:r>
              <a:rPr lang="en-US" dirty="0"/>
              <a:t>Click to edit Master title style</a:t>
            </a:r>
          </a:p>
        </p:txBody>
      </p:sp>
      <p:sp>
        <p:nvSpPr>
          <p:cNvPr id="3" name="Subtitle 2"/>
          <p:cNvSpPr>
            <a:spLocks noGrp="1"/>
          </p:cNvSpPr>
          <p:nvPr>
            <p:ph type="subTitle" idx="1"/>
          </p:nvPr>
        </p:nvSpPr>
        <p:spPr>
          <a:xfrm>
            <a:off x="941634" y="3307868"/>
            <a:ext cx="6400800" cy="519447"/>
          </a:xfrm>
        </p:spPr>
        <p:txBody>
          <a:bodyPr>
            <a:normAutofit/>
          </a:bodyPr>
          <a:lstStyle>
            <a:lvl1pPr marL="0" indent="0" algn="r">
              <a:buNone/>
              <a:defRPr sz="2200">
                <a:solidFill>
                  <a:schemeClr val="tx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p:txBody>
          <a:bodyPr/>
          <a:lstStyle>
            <a:lvl1pPr>
              <a:defRPr sz="1000">
                <a:solidFill>
                  <a:srgbClr val="000000"/>
                </a:solidFill>
                <a:latin typeface="Georgia"/>
                <a:cs typeface="Georgia"/>
              </a:defRPr>
            </a:lvl1pPr>
          </a:lstStyle>
          <a:p>
            <a:endParaRPr lang="en-US" dirty="0"/>
          </a:p>
        </p:txBody>
      </p:sp>
      <p:pic>
        <p:nvPicPr>
          <p:cNvPr id="12" name="Picture 11" descr="EFI_FuelCell_D1_CMYK copy copy.png"/>
          <p:cNvPicPr>
            <a:picLocks noChangeAspect="1"/>
          </p:cNvPicPr>
          <p:nvPr userDrawn="1"/>
        </p:nvPicPr>
        <p:blipFill rotWithShape="1">
          <a:blip r:embed="rId3">
            <a:extLst>
              <a:ext uri="{28A0092B-C50C-407E-A947-70E740481C1C}">
                <a14:useLocalDpi xmlns:a14="http://schemas.microsoft.com/office/drawing/2010/main" val="0"/>
              </a:ext>
            </a:extLst>
          </a:blip>
          <a:srcRect l="28290" b="-45998"/>
          <a:stretch/>
        </p:blipFill>
        <p:spPr>
          <a:xfrm>
            <a:off x="0" y="2587248"/>
            <a:ext cx="8305800" cy="704592"/>
          </a:xfrm>
          <a:prstGeom prst="rect">
            <a:avLst/>
          </a:prstGeom>
        </p:spPr>
      </p:pic>
      <p:sp>
        <p:nvSpPr>
          <p:cNvPr id="4" name="Rectangle 3"/>
          <p:cNvSpPr/>
          <p:nvPr userDrawn="1"/>
        </p:nvSpPr>
        <p:spPr>
          <a:xfrm>
            <a:off x="8305800" y="4551680"/>
            <a:ext cx="838200" cy="5918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4396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BEE8092-FD92-D247-BFBB-7625102F9F8E}" type="slidenum">
              <a:rPr lang="en-US" smtClean="0"/>
              <a:pPr/>
              <a:t>‹#›</a:t>
            </a:fld>
            <a:endParaRPr lang="en-US"/>
          </a:p>
        </p:txBody>
      </p:sp>
      <p:sp>
        <p:nvSpPr>
          <p:cNvPr id="6" name="Chart Placeholder 5"/>
          <p:cNvSpPr>
            <a:spLocks noGrp="1"/>
          </p:cNvSpPr>
          <p:nvPr>
            <p:ph type="chart" sz="quarter" idx="12"/>
          </p:nvPr>
        </p:nvSpPr>
        <p:spPr>
          <a:xfrm>
            <a:off x="457200" y="1240631"/>
            <a:ext cx="8229600" cy="3286125"/>
          </a:xfrm>
        </p:spPr>
        <p:txBody>
          <a:bodyPr/>
          <a:lstStyle/>
          <a:p>
            <a:endParaRPr lang="en-US"/>
          </a:p>
        </p:txBody>
      </p:sp>
    </p:spTree>
    <p:extLst>
      <p:ext uri="{BB962C8B-B14F-4D97-AF65-F5344CB8AC3E}">
        <p14:creationId xmlns:p14="http://schemas.microsoft.com/office/powerpoint/2010/main" val="2515976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grpSp>
        <p:nvGrpSpPr>
          <p:cNvPr id="6" name="Group 5"/>
          <p:cNvGrpSpPr/>
          <p:nvPr userDrawn="1"/>
        </p:nvGrpSpPr>
        <p:grpSpPr>
          <a:xfrm>
            <a:off x="2349500" y="812800"/>
            <a:ext cx="4495799" cy="3435026"/>
            <a:chOff x="2349500" y="812800"/>
            <a:chExt cx="4495799" cy="3435026"/>
          </a:xfrm>
        </p:grpSpPr>
        <p:pic>
          <p:nvPicPr>
            <p:cNvPr id="7" name="Picture 6" descr="EFI_FuelCell_D17_Corporate_RGB.png"/>
            <p:cNvPicPr>
              <a:picLocks noChangeAspect="1"/>
            </p:cNvPicPr>
            <p:nvPr/>
          </p:nvPicPr>
          <p:blipFill>
            <a:blip r:embed="rId2"/>
            <a:stretch>
              <a:fillRect/>
            </a:stretch>
          </p:blipFill>
          <p:spPr>
            <a:xfrm>
              <a:off x="2402840" y="922020"/>
              <a:ext cx="4404360" cy="3222290"/>
            </a:xfrm>
            <a:prstGeom prst="rect">
              <a:avLst/>
            </a:prstGeom>
          </p:spPr>
        </p:pic>
        <p:pic>
          <p:nvPicPr>
            <p:cNvPr id="8" name="Picture 7" descr="EFI_Logo_RG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9500" y="812800"/>
              <a:ext cx="4495799" cy="3435026"/>
            </a:xfrm>
            <a:prstGeom prst="rect">
              <a:avLst/>
            </a:prstGeom>
          </p:spPr>
        </p:pic>
      </p:grpSp>
    </p:spTree>
    <p:extLst>
      <p:ext uri="{BB962C8B-B14F-4D97-AF65-F5344CB8AC3E}">
        <p14:creationId xmlns:p14="http://schemas.microsoft.com/office/powerpoint/2010/main" val="3163933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EE8092-FD92-D247-BFBB-7625102F9F8E}" type="slidenum">
              <a:rPr lang="en-US" smtClean="0"/>
              <a:t>‹#›</a:t>
            </a:fld>
            <a:endParaRPr lang="en-US"/>
          </a:p>
        </p:txBody>
      </p:sp>
    </p:spTree>
    <p:extLst>
      <p:ext uri="{BB962C8B-B14F-4D97-AF65-F5344CB8AC3E}">
        <p14:creationId xmlns:p14="http://schemas.microsoft.com/office/powerpoint/2010/main" val="502374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BEE8092-FD92-D247-BFBB-7625102F9F8E}" type="slidenum">
              <a:rPr lang="en-US" smtClean="0"/>
              <a:pPr/>
              <a:t>‹#›</a:t>
            </a:fld>
            <a:endParaRPr lang="en-US"/>
          </a:p>
        </p:txBody>
      </p:sp>
      <p:sp>
        <p:nvSpPr>
          <p:cNvPr id="6" name="Content Placeholder 5"/>
          <p:cNvSpPr>
            <a:spLocks noGrp="1"/>
          </p:cNvSpPr>
          <p:nvPr>
            <p:ph sz="quarter" idx="12"/>
          </p:nvPr>
        </p:nvSpPr>
        <p:spPr>
          <a:xfrm>
            <a:off x="457200" y="1433513"/>
            <a:ext cx="8229600" cy="31801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457200" y="1063229"/>
            <a:ext cx="8229600" cy="171450"/>
          </a:xfrm>
          <a:prstGeom prst="rect">
            <a:avLst/>
          </a:prstGeom>
        </p:spPr>
      </p:pic>
    </p:spTree>
    <p:extLst>
      <p:ext uri="{BB962C8B-B14F-4D97-AF65-F5344CB8AC3E}">
        <p14:creationId xmlns:p14="http://schemas.microsoft.com/office/powerpoint/2010/main" val="2102145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4489" y="2141116"/>
            <a:ext cx="7772400" cy="585868"/>
          </a:xfrm>
        </p:spPr>
        <p:txBody>
          <a:bodyPr anchor="t"/>
          <a:lstStyle>
            <a:lvl1pPr algn="l">
              <a:defRPr sz="4000" b="0" i="0" cap="none">
                <a:latin typeface="Georgia"/>
                <a:cs typeface="Georgia"/>
              </a:defRPr>
            </a:lvl1pPr>
          </a:lstStyle>
          <a:p>
            <a:r>
              <a:rPr lang="en-US" dirty="0"/>
              <a:t>Click to edit Master title style</a:t>
            </a:r>
          </a:p>
        </p:txBody>
      </p:sp>
      <p:sp>
        <p:nvSpPr>
          <p:cNvPr id="3" name="Text Placeholder 2"/>
          <p:cNvSpPr>
            <a:spLocks noGrp="1"/>
          </p:cNvSpPr>
          <p:nvPr>
            <p:ph type="body" idx="1"/>
          </p:nvPr>
        </p:nvSpPr>
        <p:spPr>
          <a:xfrm>
            <a:off x="614489" y="3162452"/>
            <a:ext cx="7772400" cy="419940"/>
          </a:xfrm>
        </p:spPr>
        <p:txBody>
          <a:bodyPr anchor="b">
            <a:normAutofit/>
          </a:bodyPr>
          <a:lstStyle>
            <a:lvl1pPr marL="0" indent="0">
              <a:buNone/>
              <a:defRPr sz="22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lvl1pPr>
              <a:defRPr sz="1000">
                <a:solidFill>
                  <a:srgbClr val="000000"/>
                </a:solidFill>
                <a:latin typeface="Georgia"/>
                <a:cs typeface="Georgia"/>
              </a:defRPr>
            </a:lvl1pPr>
          </a:lstStyle>
          <a:p>
            <a:endParaRPr lang="en-US" dirty="0"/>
          </a:p>
        </p:txBody>
      </p:sp>
      <p:sp>
        <p:nvSpPr>
          <p:cNvPr id="6" name="Slide Number Placeholder 5"/>
          <p:cNvSpPr>
            <a:spLocks noGrp="1"/>
          </p:cNvSpPr>
          <p:nvPr>
            <p:ph type="sldNum" sz="quarter" idx="12"/>
          </p:nvPr>
        </p:nvSpPr>
        <p:spPr/>
        <p:txBody>
          <a:bodyPr/>
          <a:lstStyle>
            <a:lvl1pPr>
              <a:defRPr sz="1000">
                <a:solidFill>
                  <a:srgbClr val="000000"/>
                </a:solidFill>
                <a:latin typeface="Georgia"/>
                <a:cs typeface="Georgia"/>
              </a:defRPr>
            </a:lvl1pPr>
          </a:lstStyle>
          <a:p>
            <a:fld id="{6BEE8092-FD92-D247-BFBB-7625102F9F8E}" type="slidenum">
              <a:rPr lang="en-US" smtClean="0"/>
              <a:pPr/>
              <a:t>‹#›</a:t>
            </a:fld>
            <a:endParaRPr lang="en-US"/>
          </a:p>
        </p:txBody>
      </p:sp>
      <p:pic>
        <p:nvPicPr>
          <p:cNvPr id="9" name="Picture 8" descr="EFI_FuelCell_D4_Corpora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2914649"/>
            <a:ext cx="8229600" cy="169413"/>
          </a:xfrm>
          <a:prstGeom prst="rect">
            <a:avLst/>
          </a:prstGeom>
        </p:spPr>
      </p:pic>
    </p:spTree>
    <p:extLst>
      <p:ext uri="{BB962C8B-B14F-4D97-AF65-F5344CB8AC3E}">
        <p14:creationId xmlns:p14="http://schemas.microsoft.com/office/powerpoint/2010/main" val="4157264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EE8092-FD92-D247-BFBB-7625102F9F8E}" type="slidenum">
              <a:rPr lang="en-US" smtClean="0"/>
              <a:t>‹#›</a:t>
            </a:fld>
            <a:endParaRPr lang="en-US"/>
          </a:p>
        </p:txBody>
      </p:sp>
    </p:spTree>
    <p:extLst>
      <p:ext uri="{BB962C8B-B14F-4D97-AF65-F5344CB8AC3E}">
        <p14:creationId xmlns:p14="http://schemas.microsoft.com/office/powerpoint/2010/main" val="444035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151335"/>
            <a:ext cx="4040188" cy="479822"/>
          </a:xfrm>
        </p:spPr>
        <p:txBody>
          <a:bodyPr anchor="b">
            <a:norm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7" y="1151335"/>
            <a:ext cx="4041775" cy="479822"/>
          </a:xfrm>
        </p:spPr>
        <p:txBody>
          <a:bodyPr anchor="b">
            <a:norm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EE8092-FD92-D247-BFBB-7625102F9F8E}" type="slidenum">
              <a:rPr lang="en-US" smtClean="0"/>
              <a:t>‹#›</a:t>
            </a:fld>
            <a:endParaRPr lang="en-US"/>
          </a:p>
        </p:txBody>
      </p:sp>
    </p:spTree>
    <p:extLst>
      <p:ext uri="{BB962C8B-B14F-4D97-AF65-F5344CB8AC3E}">
        <p14:creationId xmlns:p14="http://schemas.microsoft.com/office/powerpoint/2010/main" val="1766011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EE8092-FD92-D247-BFBB-7625102F9F8E}" type="slidenum">
              <a:rPr lang="en-US" smtClean="0"/>
              <a:t>‹#›</a:t>
            </a:fld>
            <a:endParaRPr lang="en-US"/>
          </a:p>
        </p:txBody>
      </p:sp>
    </p:spTree>
    <p:extLst>
      <p:ext uri="{BB962C8B-B14F-4D97-AF65-F5344CB8AC3E}">
        <p14:creationId xmlns:p14="http://schemas.microsoft.com/office/powerpoint/2010/main" val="3232089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EE8092-FD92-D247-BFBB-7625102F9F8E}" type="slidenum">
              <a:rPr lang="en-US" smtClean="0"/>
              <a:t>‹#›</a:t>
            </a:fld>
            <a:endParaRPr lang="en-US"/>
          </a:p>
        </p:txBody>
      </p:sp>
    </p:spTree>
    <p:extLst>
      <p:ext uri="{BB962C8B-B14F-4D97-AF65-F5344CB8AC3E}">
        <p14:creationId xmlns:p14="http://schemas.microsoft.com/office/powerpoint/2010/main" val="3082080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BEE8092-FD92-D247-BFBB-7625102F9F8E}" type="slidenum">
              <a:rPr lang="en-US" smtClean="0"/>
              <a:pPr/>
              <a:t>‹#›</a:t>
            </a:fld>
            <a:endParaRPr lang="en-US"/>
          </a:p>
        </p:txBody>
      </p:sp>
      <p:sp>
        <p:nvSpPr>
          <p:cNvPr id="6" name="Picture Placeholder 5"/>
          <p:cNvSpPr>
            <a:spLocks noGrp="1"/>
          </p:cNvSpPr>
          <p:nvPr>
            <p:ph type="pic" sz="quarter" idx="12"/>
          </p:nvPr>
        </p:nvSpPr>
        <p:spPr>
          <a:xfrm>
            <a:off x="457200" y="1200151"/>
            <a:ext cx="4041648" cy="2273427"/>
          </a:xfrm>
        </p:spPr>
        <p:txBody>
          <a:bodyPr/>
          <a:lstStyle/>
          <a:p>
            <a:endParaRPr lang="en-US"/>
          </a:p>
        </p:txBody>
      </p:sp>
      <p:sp>
        <p:nvSpPr>
          <p:cNvPr id="8" name="Text Placeholder 7"/>
          <p:cNvSpPr>
            <a:spLocks noGrp="1"/>
          </p:cNvSpPr>
          <p:nvPr>
            <p:ph type="body" sz="quarter" idx="13"/>
          </p:nvPr>
        </p:nvSpPr>
        <p:spPr>
          <a:xfrm>
            <a:off x="4498848" y="1204678"/>
            <a:ext cx="4187952" cy="22688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7937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EFI_Logo_RGB.eps"/>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1539" y="4292711"/>
            <a:ext cx="1242957" cy="949105"/>
          </a:xfrm>
          <a:prstGeom prst="rect">
            <a:avLst/>
          </a:prstGeom>
        </p:spPr>
      </p:pic>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0"/>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000">
                <a:solidFill>
                  <a:srgbClr val="000000"/>
                </a:solidFill>
                <a:latin typeface="Georgia"/>
                <a:cs typeface="Georgia"/>
              </a:defRPr>
            </a:lvl1pPr>
          </a:lstStyle>
          <a:p>
            <a:endParaRPr lang="en-US" dirty="0"/>
          </a:p>
        </p:txBody>
      </p:sp>
      <p:sp>
        <p:nvSpPr>
          <p:cNvPr id="6" name="Slide Number Placeholder 5"/>
          <p:cNvSpPr>
            <a:spLocks noGrp="1"/>
          </p:cNvSpPr>
          <p:nvPr>
            <p:ph type="sldNum" sz="quarter" idx="4"/>
          </p:nvPr>
        </p:nvSpPr>
        <p:spPr>
          <a:xfrm>
            <a:off x="8133179" y="4741048"/>
            <a:ext cx="763359" cy="273844"/>
          </a:xfrm>
          <a:prstGeom prst="rect">
            <a:avLst/>
          </a:prstGeom>
        </p:spPr>
        <p:txBody>
          <a:bodyPr vert="horz" lIns="91440" tIns="45720" rIns="91440" bIns="45720" rtlCol="0" anchor="ctr"/>
          <a:lstStyle>
            <a:lvl1pPr algn="r">
              <a:defRPr sz="1000">
                <a:solidFill>
                  <a:srgbClr val="000000"/>
                </a:solidFill>
                <a:latin typeface="Georgia"/>
                <a:cs typeface="Georgia"/>
              </a:defRPr>
            </a:lvl1pPr>
          </a:lstStyle>
          <a:p>
            <a:fld id="{6BEE8092-FD92-D247-BFBB-7625102F9F8E}" type="slidenum">
              <a:rPr lang="en-US" smtClean="0"/>
              <a:pPr/>
              <a:t>‹#›</a:t>
            </a:fld>
            <a:endParaRPr lang="en-US"/>
          </a:p>
        </p:txBody>
      </p:sp>
    </p:spTree>
    <p:extLst>
      <p:ext uri="{BB962C8B-B14F-4D97-AF65-F5344CB8AC3E}">
        <p14:creationId xmlns:p14="http://schemas.microsoft.com/office/powerpoint/2010/main" val="1084167193"/>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53" r:id="rId3"/>
    <p:sldLayoutId id="2147483744" r:id="rId4"/>
    <p:sldLayoutId id="2147483745" r:id="rId5"/>
    <p:sldLayoutId id="2147483746" r:id="rId6"/>
    <p:sldLayoutId id="2147483747" r:id="rId7"/>
    <p:sldLayoutId id="2147483748" r:id="rId8"/>
    <p:sldLayoutId id="2147483754" r:id="rId9"/>
    <p:sldLayoutId id="2147483755" r:id="rId10"/>
    <p:sldLayoutId id="2147483756" r:id="rId11"/>
  </p:sldLayoutIdLst>
  <p:hf hdr="0" ftr="0" dt="0"/>
  <p:txStyles>
    <p:titleStyle>
      <a:lvl1pPr algn="l" defTabSz="457200" rtl="0" eaLnBrk="1" latinLnBrk="0" hangingPunct="1">
        <a:spcBef>
          <a:spcPct val="0"/>
        </a:spcBef>
        <a:buNone/>
        <a:defRPr sz="4000" kern="1200">
          <a:solidFill>
            <a:schemeClr val="tx1"/>
          </a:solidFill>
          <a:latin typeface="Georgia"/>
          <a:ea typeface="+mj-ea"/>
          <a:cs typeface="Georgi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chemeClr val="tx1"/>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hyperlink" Target="http://www.efi.com/products/fiery-servers-and-software/fiery-production-solutions/" TargetMode="Externa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2.png"/><Relationship Id="rId7"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4.jpg"/></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hyperlink" Target="http://www.efi.com/resources/videos/fiery-production-solutions/"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2.png"/><Relationship Id="rId7"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hyperlink" Target="http://www.australianprinter.com.au/News/20738,efi-launching-next-gen-fiery.aspx" TargetMode="External"/><Relationship Id="rId13" Type="http://schemas.openxmlformats.org/officeDocument/2006/relationships/image" Target="../media/image39.png"/><Relationship Id="rId3" Type="http://schemas.openxmlformats.org/officeDocument/2006/relationships/hyperlink" Target="https://globenewswire.com/news-release/2017/09/11/1117668/0/en/EFI-Introduces-Innovative-Fiery-Technology-that-Enables-Customers-to-Increase-their-Market-Competitiveness.html" TargetMode="External"/><Relationship Id="rId7" Type="http://schemas.openxmlformats.org/officeDocument/2006/relationships/hyperlink" Target="https://www.printweek.com/print-week/product-news/1162188/efi-launches-latest-fiery" TargetMode="External"/><Relationship Id="rId12"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hyperlink" Target="http://www.print.de/News/Produkt-Technik/EFI-stellt-neue-Fiery-FS300-Plattform-und-Command-Workstation-6-vor_70232" TargetMode="External"/><Relationship Id="rId11" Type="http://schemas.openxmlformats.org/officeDocument/2006/relationships/image" Target="../media/image37.png"/><Relationship Id="rId5" Type="http://schemas.openxmlformats.org/officeDocument/2006/relationships/hyperlink" Target="http://www.piworld.com/article/welcome-software-parade" TargetMode="External"/><Relationship Id="rId10" Type="http://schemas.openxmlformats.org/officeDocument/2006/relationships/image" Target="../media/image36.png"/><Relationship Id="rId4" Type="http://schemas.openxmlformats.org/officeDocument/2006/relationships/hyperlink" Target="http://whattheythink.com/articles/86706-new-efi-fiery-fs300-pro-platform-next-decade/" TargetMode="External"/><Relationship Id="rId9" Type="http://schemas.openxmlformats.org/officeDocument/2006/relationships/hyperlink" Target="http://www.paperandprint.com/digital-printer/news/dp-2017/september-2017/11-09-17-efi-new-fiery-hardware-and-software.aspx#.WcSYW0yZPNA"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alesportal.efi.com/library/portal/documents/1297/efi_fiery_cws6_overview_ps_en_us.pptx"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alesportal.efi.com/library/portal/documents/1266/efi_fiery_cws6_overview_makeready_ps_en_us.pptx"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de-DE" sz="3200" dirty="0">
                <a:latin typeface="Georgia" panose="02040502050405020303" pitchFamily="18" charset="0"/>
              </a:rPr>
              <a:t>Fiery FS300 Pro – Neuerungen</a:t>
            </a:r>
            <a:endParaRPr lang="de-DE" sz="3200" dirty="0"/>
          </a:p>
        </p:txBody>
      </p:sp>
      <p:sp>
        <p:nvSpPr>
          <p:cNvPr id="5" name="Subtitle 2"/>
          <p:cNvSpPr txBox="1">
            <a:spLocks/>
          </p:cNvSpPr>
          <p:nvPr/>
        </p:nvSpPr>
        <p:spPr>
          <a:xfrm>
            <a:off x="5397509" y="3329689"/>
            <a:ext cx="2947497" cy="685800"/>
          </a:xfrm>
          <a:prstGeom prst="rect">
            <a:avLst/>
          </a:prstGeom>
        </p:spPr>
        <p:txBody>
          <a:bodyPr vert="horz" wrap="square" lIns="0" tIns="0" rIns="0" bIns="0" rtlCol="0">
            <a:noAutofit/>
          </a:bodyPr>
          <a:lstStyle>
            <a:lvl1pPr marL="0" indent="0" algn="r" defTabSz="457200" rtl="0" eaLnBrk="1" latinLnBrk="0" hangingPunct="1">
              <a:spcBef>
                <a:spcPct val="20000"/>
              </a:spcBef>
              <a:buFont typeface="Arial"/>
              <a:buNone/>
              <a:defRPr sz="2200" kern="1200">
                <a:solidFill>
                  <a:schemeClr val="tx1"/>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fontAlgn="auto">
              <a:spcAft>
                <a:spcPts val="0"/>
              </a:spcAft>
            </a:pPr>
            <a:r>
              <a:rPr lang="de-DE" sz="1650" dirty="0">
                <a:latin typeface="Georgia" panose="02040502050405020303" pitchFamily="18" charset="0"/>
              </a:rPr>
              <a:t>Name des Vortragenden</a:t>
            </a:r>
          </a:p>
          <a:p>
            <a:pPr fontAlgn="auto">
              <a:spcAft>
                <a:spcPts val="0"/>
              </a:spcAft>
            </a:pPr>
            <a:r>
              <a:rPr lang="de-DE" sz="1400" dirty="0">
                <a:latin typeface="Georgia" panose="02040502050405020303" pitchFamily="18" charset="0"/>
              </a:rPr>
              <a:t>Titel</a:t>
            </a:r>
          </a:p>
        </p:txBody>
      </p:sp>
    </p:spTree>
    <p:extLst>
      <p:ext uri="{BB962C8B-B14F-4D97-AF65-F5344CB8AC3E}">
        <p14:creationId xmlns:p14="http://schemas.microsoft.com/office/powerpoint/2010/main" val="1536876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sz="3600" dirty="0"/>
              <a:t>Autom. Entfernen von Rasterdaten</a:t>
            </a:r>
          </a:p>
        </p:txBody>
      </p:sp>
      <p:sp>
        <p:nvSpPr>
          <p:cNvPr id="3" name="Slide Number Placeholder 2"/>
          <p:cNvSpPr>
            <a:spLocks noGrp="1"/>
          </p:cNvSpPr>
          <p:nvPr>
            <p:ph type="sldNum" sz="quarter" idx="11"/>
          </p:nvPr>
        </p:nvSpPr>
        <p:spPr/>
        <p:txBody>
          <a:bodyPr/>
          <a:lstStyle/>
          <a:p>
            <a:fld id="{6BEE8092-FD92-D247-BFBB-7625102F9F8E}" type="slidenum">
              <a:rPr lang="en-US" smtClean="0"/>
              <a:pPr/>
              <a:t>10</a:t>
            </a:fld>
            <a:endParaRPr lang="de-DE"/>
          </a:p>
        </p:txBody>
      </p:sp>
      <p:sp>
        <p:nvSpPr>
          <p:cNvPr id="4" name="Content Placeholder 3"/>
          <p:cNvSpPr>
            <a:spLocks noGrp="1"/>
          </p:cNvSpPr>
          <p:nvPr>
            <p:ph sz="quarter" idx="12"/>
          </p:nvPr>
        </p:nvSpPr>
        <p:spPr>
          <a:xfrm>
            <a:off x="457200" y="1433513"/>
            <a:ext cx="5421086" cy="3180160"/>
          </a:xfrm>
        </p:spPr>
        <p:txBody>
          <a:bodyPr>
            <a:normAutofit fontScale="92500"/>
          </a:bodyPr>
          <a:lstStyle/>
          <a:p>
            <a:r>
              <a:rPr lang="de-DE"/>
              <a:t>Zugriff auf Einstellungen zur Druckvorbereitung mit einem Klick</a:t>
            </a:r>
          </a:p>
          <a:p>
            <a:r>
              <a:rPr lang="de-DE"/>
              <a:t>Identische Auftragsaktionen für verarbeitete Aufträge wie für gespoolte Aufträge</a:t>
            </a:r>
          </a:p>
        </p:txBody>
      </p:sp>
      <p:pic>
        <p:nvPicPr>
          <p:cNvPr id="2050" name="Picture 2" descr="C:\Users\veronicm\AppData\Local\Temp\SNAGHTML4270c2bf.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4902" y="1385466"/>
            <a:ext cx="2365855" cy="347793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822831" y="4075991"/>
            <a:ext cx="1310348" cy="476472"/>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stretch>
            <a:fillRect/>
          </a:stretch>
        </p:blipFill>
        <p:spPr>
          <a:xfrm>
            <a:off x="7789609" y="110841"/>
            <a:ext cx="872099" cy="872099"/>
          </a:xfrm>
          <a:prstGeom prst="rect">
            <a:avLst/>
          </a:prstGeom>
        </p:spPr>
      </p:pic>
    </p:spTree>
    <p:extLst>
      <p:ext uri="{BB962C8B-B14F-4D97-AF65-F5344CB8AC3E}">
        <p14:creationId xmlns:p14="http://schemas.microsoft.com/office/powerpoint/2010/main" val="3029315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2000816" y="3570036"/>
            <a:ext cx="4833424" cy="1867783"/>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normAutofit/>
          </a:bodyPr>
          <a:lstStyle/>
          <a:p>
            <a:r>
              <a:rPr lang="de-DE"/>
              <a:t>Schnelle Nachdrucke</a:t>
            </a:r>
          </a:p>
        </p:txBody>
      </p:sp>
      <p:sp>
        <p:nvSpPr>
          <p:cNvPr id="3" name="Slide Number Placeholder 2"/>
          <p:cNvSpPr>
            <a:spLocks noGrp="1"/>
          </p:cNvSpPr>
          <p:nvPr>
            <p:ph type="sldNum" sz="quarter" idx="11"/>
          </p:nvPr>
        </p:nvSpPr>
        <p:spPr/>
        <p:txBody>
          <a:bodyPr/>
          <a:lstStyle/>
          <a:p>
            <a:fld id="{6BEE8092-FD92-D247-BFBB-7625102F9F8E}" type="slidenum">
              <a:rPr lang="en-US" smtClean="0"/>
              <a:pPr/>
              <a:t>11</a:t>
            </a:fld>
            <a:endParaRPr lang="de-DE"/>
          </a:p>
        </p:txBody>
      </p:sp>
      <p:sp>
        <p:nvSpPr>
          <p:cNvPr id="4" name="Content Placeholder 3"/>
          <p:cNvSpPr>
            <a:spLocks noGrp="1"/>
          </p:cNvSpPr>
          <p:nvPr>
            <p:ph sz="quarter" idx="12"/>
          </p:nvPr>
        </p:nvSpPr>
        <p:spPr>
          <a:xfrm>
            <a:off x="457199" y="1433513"/>
            <a:ext cx="4549878" cy="3180160"/>
          </a:xfrm>
        </p:spPr>
        <p:txBody>
          <a:bodyPr>
            <a:normAutofit/>
          </a:bodyPr>
          <a:lstStyle/>
          <a:p>
            <a:r>
              <a:rPr lang="de-DE" sz="2000" dirty="0"/>
              <a:t>Erneutes Drucken von Aufträgen ohne erneuten RIP-Vorgang</a:t>
            </a:r>
          </a:p>
          <a:p>
            <a:r>
              <a:rPr lang="de-DE" sz="2000" dirty="0"/>
              <a:t>Neue Option in Configure zum Speichern von Rasterdateien </a:t>
            </a:r>
            <a:br>
              <a:rPr lang="de-DE" sz="2000" dirty="0"/>
            </a:br>
            <a:r>
              <a:rPr lang="de-DE" sz="2000" dirty="0"/>
              <a:t>mit Aufträgen in der </a:t>
            </a:r>
            <a:br>
              <a:rPr lang="de-DE" sz="2000" dirty="0"/>
            </a:br>
            <a:r>
              <a:rPr lang="de-DE" sz="2000" dirty="0"/>
              <a:t>Warteschlange GEDRUCKT</a:t>
            </a:r>
          </a:p>
        </p:txBody>
      </p:sp>
      <p:pic>
        <p:nvPicPr>
          <p:cNvPr id="7" name="Picture 6"/>
          <p:cNvPicPr>
            <a:picLocks noChangeAspect="1"/>
          </p:cNvPicPr>
          <p:nvPr/>
        </p:nvPicPr>
        <p:blipFill>
          <a:blip r:embed="rId4"/>
          <a:stretch>
            <a:fillRect/>
          </a:stretch>
        </p:blipFill>
        <p:spPr>
          <a:xfrm>
            <a:off x="7797033" y="125691"/>
            <a:ext cx="857250" cy="857250"/>
          </a:xfrm>
          <a:prstGeom prst="rect">
            <a:avLst/>
          </a:prstGeom>
        </p:spPr>
      </p:pic>
      <p:pic>
        <p:nvPicPr>
          <p:cNvPr id="10" name="Picture 9"/>
          <p:cNvPicPr>
            <a:picLocks noChangeAspect="1"/>
          </p:cNvPicPr>
          <p:nvPr/>
        </p:nvPicPr>
        <p:blipFill>
          <a:blip r:embed="rId5"/>
          <a:stretch>
            <a:fillRect/>
          </a:stretch>
        </p:blipFill>
        <p:spPr>
          <a:xfrm>
            <a:off x="5302045" y="1433513"/>
            <a:ext cx="3247918" cy="1914686"/>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5290864" y="2428578"/>
            <a:ext cx="3259099" cy="607307"/>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3493345" y="3374827"/>
            <a:ext cx="5717022" cy="230832"/>
          </a:xfrm>
          <a:prstGeom prst="rect">
            <a:avLst/>
          </a:prstGeom>
        </p:spPr>
        <p:txBody>
          <a:bodyPr wrap="square">
            <a:spAutoFit/>
          </a:bodyPr>
          <a:lstStyle/>
          <a:p>
            <a:r>
              <a:rPr lang="de-DE" sz="900" i="1" dirty="0">
                <a:latin typeface="Georgia" panose="02040502050405020303" pitchFamily="18" charset="0"/>
              </a:rPr>
              <a:t>Aktivierte Configure Option „Rasterdaten zusammen mit Aufträgen in Warteschlange 'Gedruckt' speichern“</a:t>
            </a:r>
          </a:p>
        </p:txBody>
      </p:sp>
    </p:spTree>
    <p:extLst>
      <p:ext uri="{BB962C8B-B14F-4D97-AF65-F5344CB8AC3E}">
        <p14:creationId xmlns:p14="http://schemas.microsoft.com/office/powerpoint/2010/main" val="17605204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de-DE"/>
              <a:t>Fiery NX und XB Plattformen</a:t>
            </a:r>
          </a:p>
        </p:txBody>
      </p:sp>
      <p:sp>
        <p:nvSpPr>
          <p:cNvPr id="6" name="Text Placeholder 5"/>
          <p:cNvSpPr>
            <a:spLocks noGrp="1"/>
          </p:cNvSpPr>
          <p:nvPr>
            <p:ph type="body" idx="1"/>
          </p:nvPr>
        </p:nvSpPr>
        <p:spPr/>
        <p:txBody>
          <a:bodyPr>
            <a:normAutofit lnSpcReduction="10000"/>
          </a:bodyPr>
          <a:lstStyle/>
          <a:p>
            <a:endParaRPr lang="en-US"/>
          </a:p>
        </p:txBody>
      </p:sp>
      <p:sp>
        <p:nvSpPr>
          <p:cNvPr id="3" name="Slide Number Placeholder 2"/>
          <p:cNvSpPr>
            <a:spLocks noGrp="1"/>
          </p:cNvSpPr>
          <p:nvPr>
            <p:ph type="sldNum" sz="quarter" idx="12"/>
          </p:nvPr>
        </p:nvSpPr>
        <p:spPr/>
        <p:txBody>
          <a:bodyPr/>
          <a:lstStyle/>
          <a:p>
            <a:fld id="{6BEE8092-FD92-D247-BFBB-7625102F9F8E}" type="slidenum">
              <a:rPr lang="en-US" smtClean="0"/>
              <a:pPr/>
              <a:t>12</a:t>
            </a:fld>
            <a:endParaRPr lang="de-DE"/>
          </a:p>
        </p:txBody>
      </p:sp>
    </p:spTree>
    <p:extLst>
      <p:ext uri="{BB962C8B-B14F-4D97-AF65-F5344CB8AC3E}">
        <p14:creationId xmlns:p14="http://schemas.microsoft.com/office/powerpoint/2010/main" val="41445526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e-DE"/>
              <a:t>NEU – Fiery NX Premium und NX Pro</a:t>
            </a:r>
          </a:p>
        </p:txBody>
      </p:sp>
      <p:sp>
        <p:nvSpPr>
          <p:cNvPr id="3" name="Slide Number Placeholder 2"/>
          <p:cNvSpPr>
            <a:spLocks noGrp="1"/>
          </p:cNvSpPr>
          <p:nvPr>
            <p:ph type="sldNum" sz="quarter" idx="11"/>
          </p:nvPr>
        </p:nvSpPr>
        <p:spPr/>
        <p:txBody>
          <a:bodyPr/>
          <a:lstStyle/>
          <a:p>
            <a:fld id="{6BEE8092-FD92-D247-BFBB-7625102F9F8E}" type="slidenum">
              <a:rPr lang="en-US" smtClean="0"/>
              <a:pPr/>
              <a:t>13</a:t>
            </a:fld>
            <a:endParaRPr lang="de-DE" dirty="0"/>
          </a:p>
        </p:txBody>
      </p:sp>
      <p:sp>
        <p:nvSpPr>
          <p:cNvPr id="4" name="Content Placeholder 3"/>
          <p:cNvSpPr>
            <a:spLocks noGrp="1"/>
          </p:cNvSpPr>
          <p:nvPr>
            <p:ph sz="quarter" idx="12"/>
          </p:nvPr>
        </p:nvSpPr>
        <p:spPr>
          <a:xfrm>
            <a:off x="457200" y="1433513"/>
            <a:ext cx="6572992" cy="3021346"/>
          </a:xfrm>
        </p:spPr>
        <p:txBody>
          <a:bodyPr>
            <a:normAutofit/>
          </a:bodyPr>
          <a:lstStyle/>
          <a:p>
            <a:r>
              <a:rPr lang="de-DE" sz="2400" dirty="0"/>
              <a:t>NX Server in neuem Industriedesign</a:t>
            </a:r>
          </a:p>
          <a:p>
            <a:r>
              <a:rPr lang="de-DE" sz="2400" dirty="0"/>
              <a:t>Neues Touchscreen-Display mit Fiery QuickTouch Software</a:t>
            </a:r>
          </a:p>
          <a:p>
            <a:r>
              <a:rPr lang="de-DE" sz="2400" dirty="0">
                <a:latin typeface="Georgia" panose="02040502050405020303" pitchFamily="18" charset="0"/>
              </a:rPr>
              <a:t>Effizienter Betrieb mit neuer NX Station</a:t>
            </a:r>
            <a:endParaRPr lang="de-DE" sz="2400" dirty="0"/>
          </a:p>
        </p:txBody>
      </p:sp>
      <p:sp>
        <p:nvSpPr>
          <p:cNvPr id="14" name="TextBox 13"/>
          <p:cNvSpPr txBox="1"/>
          <p:nvPr/>
        </p:nvSpPr>
        <p:spPr>
          <a:xfrm>
            <a:off x="2773680" y="4131693"/>
            <a:ext cx="1500777" cy="830997"/>
          </a:xfrm>
          <a:prstGeom prst="rect">
            <a:avLst/>
          </a:prstGeom>
          <a:noFill/>
        </p:spPr>
        <p:txBody>
          <a:bodyPr wrap="square" rtlCol="0">
            <a:spAutoFit/>
          </a:bodyPr>
          <a:lstStyle/>
          <a:p>
            <a:pPr algn="r"/>
            <a:r>
              <a:rPr lang="de-DE" sz="1600" dirty="0">
                <a:latin typeface="Georgia" panose="02040502050405020303" pitchFamily="18" charset="0"/>
              </a:rPr>
              <a:t>Drehbares Touchscreen-Bedienfeld</a:t>
            </a:r>
          </a:p>
        </p:txBody>
      </p:sp>
      <p:pic>
        <p:nvPicPr>
          <p:cNvPr id="6" name="Picture 5" descr="NX_rotate_5x.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4889" y="3016249"/>
            <a:ext cx="3587080" cy="4587875"/>
          </a:xfrm>
          <a:prstGeom prst="rect">
            <a:avLst/>
          </a:prstGeom>
        </p:spPr>
      </p:pic>
      <p:pic>
        <p:nvPicPr>
          <p:cNvPr id="8" name="Picture 7"/>
          <p:cNvPicPr>
            <a:picLocks noChangeAspect="1"/>
          </p:cNvPicPr>
          <p:nvPr/>
        </p:nvPicPr>
        <p:blipFill>
          <a:blip r:embed="rId4"/>
          <a:stretch>
            <a:fillRect/>
          </a:stretch>
        </p:blipFill>
        <p:spPr>
          <a:xfrm>
            <a:off x="6661398" y="1279367"/>
            <a:ext cx="2304491" cy="3461681"/>
          </a:xfrm>
          <a:prstGeom prst="rect">
            <a:avLst/>
          </a:prstGeom>
        </p:spPr>
      </p:pic>
      <p:sp>
        <p:nvSpPr>
          <p:cNvPr id="9" name="TextBox 8"/>
          <p:cNvSpPr txBox="1"/>
          <p:nvPr/>
        </p:nvSpPr>
        <p:spPr>
          <a:xfrm>
            <a:off x="684497" y="3593083"/>
            <a:ext cx="2206188" cy="584775"/>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de-DE" sz="1600" dirty="0">
                <a:latin typeface="Georgia"/>
                <a:hlinkClick r:id="rId5"/>
              </a:rPr>
              <a:t>Webseite „Fiery Produktionslösungen“</a:t>
            </a:r>
            <a:endParaRPr lang="de-DE" sz="2400" dirty="0">
              <a:latin typeface="Georgia"/>
              <a:cs typeface="Georgia"/>
            </a:endParaRPr>
          </a:p>
        </p:txBody>
      </p:sp>
    </p:spTree>
    <p:extLst>
      <p:ext uri="{BB962C8B-B14F-4D97-AF65-F5344CB8AC3E}">
        <p14:creationId xmlns:p14="http://schemas.microsoft.com/office/powerpoint/2010/main" val="29392470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dirty="0">
                <a:latin typeface="Georgia" panose="02040502050405020303" pitchFamily="18" charset="0"/>
              </a:rPr>
              <a:t>Fiery XB</a:t>
            </a:r>
            <a:endParaRPr lang="de-DE" dirty="0"/>
          </a:p>
        </p:txBody>
      </p:sp>
      <p:sp>
        <p:nvSpPr>
          <p:cNvPr id="7" name="Slide Number Placeholder 6"/>
          <p:cNvSpPr>
            <a:spLocks noGrp="1"/>
          </p:cNvSpPr>
          <p:nvPr>
            <p:ph type="sldNum" sz="quarter" idx="11"/>
          </p:nvPr>
        </p:nvSpPr>
        <p:spPr>
          <a:prstGeom prst="rect">
            <a:avLst/>
          </a:prstGeom>
        </p:spPr>
        <p:txBody>
          <a:bodyPr/>
          <a:lstStyle/>
          <a:p>
            <a:fld id="{BBBAC0FC-EB2D-444B-B5E9-47050E06F709}" type="slidenum">
              <a:rPr lang="en-US" smtClean="0"/>
              <a:pPr/>
              <a:t>14</a:t>
            </a:fld>
            <a:endParaRPr lang="de-DE" dirty="0"/>
          </a:p>
        </p:txBody>
      </p:sp>
      <p:sp>
        <p:nvSpPr>
          <p:cNvPr id="4" name="Content Placeholder 3"/>
          <p:cNvSpPr>
            <a:spLocks noGrp="1"/>
          </p:cNvSpPr>
          <p:nvPr>
            <p:ph sz="quarter" idx="12"/>
          </p:nvPr>
        </p:nvSpPr>
        <p:spPr>
          <a:xfrm>
            <a:off x="457200" y="1433513"/>
            <a:ext cx="5840361" cy="3180160"/>
          </a:xfrm>
        </p:spPr>
        <p:txBody>
          <a:bodyPr>
            <a:normAutofit fontScale="92500" lnSpcReduction="20000"/>
          </a:bodyPr>
          <a:lstStyle/>
          <a:p>
            <a:r>
              <a:rPr lang="de-DE" sz="2400" dirty="0"/>
              <a:t>Ausgelegt für eine Vielzahl von Märkten</a:t>
            </a:r>
          </a:p>
          <a:p>
            <a:pPr lvl="1"/>
            <a:r>
              <a:rPr lang="de-DE" sz="2000" dirty="0"/>
              <a:t>Verpackungen</a:t>
            </a:r>
            <a:br>
              <a:rPr lang="en-US" sz="2000" dirty="0"/>
            </a:br>
            <a:r>
              <a:rPr lang="de-DE" sz="1600" dirty="0"/>
              <a:t>Faltkarton, Wellpappe und flexible Verpackungen</a:t>
            </a:r>
          </a:p>
          <a:p>
            <a:pPr lvl="1"/>
            <a:r>
              <a:rPr lang="de-DE" sz="2000" dirty="0"/>
              <a:t>Akzidenzdruck</a:t>
            </a:r>
          </a:p>
          <a:p>
            <a:pPr lvl="1"/>
            <a:r>
              <a:rPr lang="de-DE" sz="2000" dirty="0"/>
              <a:t>Transaktion/IPDS, Direktmailings</a:t>
            </a:r>
          </a:p>
          <a:p>
            <a:r>
              <a:rPr lang="de-DE" sz="2400" dirty="0"/>
              <a:t>Hohe Leistung, Blade-Architektur</a:t>
            </a:r>
          </a:p>
          <a:p>
            <a:pPr lvl="1"/>
            <a:r>
              <a:rPr lang="de-DE" sz="2000" dirty="0"/>
              <a:t>Bis zu 1,8 m x 3 m große Bogen oder 1 m breite Bahnen</a:t>
            </a:r>
          </a:p>
          <a:p>
            <a:pPr lvl="1"/>
            <a:r>
              <a:rPr lang="de-DE" sz="2000" dirty="0"/>
              <a:t>Bis zu 15.000 SPH (B1, 1200 x 1200 dpi)</a:t>
            </a:r>
          </a:p>
          <a:p>
            <a:pPr lvl="1"/>
            <a:r>
              <a:rPr lang="de-DE" sz="2000" dirty="0"/>
              <a:t>Bis zu 200 m/min Rollendruck</a:t>
            </a:r>
            <a:br>
              <a:rPr lang="de-DE" sz="2000" dirty="0"/>
            </a:br>
            <a:r>
              <a:rPr lang="de-DE" sz="2000" dirty="0"/>
              <a:t>(1 m, 1200 x 1200 dpi)</a:t>
            </a:r>
            <a:endParaRPr lang="de-DE" sz="2400" dirty="0"/>
          </a:p>
          <a:p>
            <a:endParaRPr lang="de-DE"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01546" y="1414561"/>
            <a:ext cx="2542454" cy="3166760"/>
          </a:xfrm>
          <a:prstGeom prst="rect">
            <a:avLst/>
          </a:prstGeom>
        </p:spPr>
      </p:pic>
    </p:spTree>
    <p:extLst>
      <p:ext uri="{BB962C8B-B14F-4D97-AF65-F5344CB8AC3E}">
        <p14:creationId xmlns:p14="http://schemas.microsoft.com/office/powerpoint/2010/main" val="3656399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59185" y="3071973"/>
            <a:ext cx="8196888" cy="955497"/>
          </a:xfrm>
        </p:spPr>
        <p:txBody>
          <a:bodyPr vert="horz" lIns="91440" tIns="45720" rIns="91440" bIns="45720" rtlCol="0" anchor="b">
            <a:noAutofit/>
          </a:bodyPr>
          <a:lstStyle/>
          <a:p>
            <a:r>
              <a:rPr lang="de-DE" sz="2000" dirty="0"/>
              <a:t>Wettbewerbsfähigkeit für Druckereien durch unvergleichliche Produktivität, Farbqualität und Integration</a:t>
            </a:r>
          </a:p>
        </p:txBody>
      </p:sp>
      <p:sp>
        <p:nvSpPr>
          <p:cNvPr id="4" name="Slide Number Placeholder 3"/>
          <p:cNvSpPr>
            <a:spLocks noGrp="1"/>
          </p:cNvSpPr>
          <p:nvPr>
            <p:ph type="sldNum" sz="quarter" idx="12"/>
          </p:nvPr>
        </p:nvSpPr>
        <p:spPr>
          <a:xfrm>
            <a:off x="8101280" y="4730415"/>
            <a:ext cx="763359" cy="273844"/>
          </a:xfrm>
        </p:spPr>
        <p:txBody>
          <a:bodyPr/>
          <a:lstStyle/>
          <a:p>
            <a:fld id="{BBBAC0FC-EB2D-444B-B5E9-47050E06F709}" type="slidenum">
              <a:rPr lang="en-US" smtClean="0"/>
              <a:pPr/>
              <a:t>15</a:t>
            </a:fld>
            <a:endParaRPr lang="de-DE" dirty="0"/>
          </a:p>
        </p:txBody>
      </p:sp>
      <p:sp>
        <p:nvSpPr>
          <p:cNvPr id="2" name="Title 1"/>
          <p:cNvSpPr>
            <a:spLocks noGrp="1"/>
          </p:cNvSpPr>
          <p:nvPr>
            <p:ph type="title"/>
          </p:nvPr>
        </p:nvSpPr>
        <p:spPr>
          <a:xfrm>
            <a:off x="559185" y="2084052"/>
            <a:ext cx="7772400" cy="585868"/>
          </a:xfrm>
        </p:spPr>
        <p:txBody>
          <a:bodyPr vert="horz" lIns="91440" tIns="45720" rIns="91440" bIns="45720" rtlCol="0" anchor="t">
            <a:noAutofit/>
          </a:bodyPr>
          <a:lstStyle/>
          <a:p>
            <a:r>
              <a:rPr lang="de-DE"/>
              <a:t>Fiery FS300 Pro Systemsoftware</a:t>
            </a:r>
          </a:p>
        </p:txBody>
      </p:sp>
    </p:spTree>
    <p:extLst>
      <p:ext uri="{BB962C8B-B14F-4D97-AF65-F5344CB8AC3E}">
        <p14:creationId xmlns:p14="http://schemas.microsoft.com/office/powerpoint/2010/main" val="35486895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de-DE"/>
              <a:t>FS300 Pro Schwerpunkte</a:t>
            </a:r>
          </a:p>
        </p:txBody>
      </p:sp>
      <p:sp>
        <p:nvSpPr>
          <p:cNvPr id="4" name="Slide Number Placeholder 3"/>
          <p:cNvSpPr>
            <a:spLocks noGrp="1"/>
          </p:cNvSpPr>
          <p:nvPr>
            <p:ph type="sldNum" sz="quarter" idx="11"/>
          </p:nvPr>
        </p:nvSpPr>
        <p:spPr/>
        <p:txBody>
          <a:bodyPr/>
          <a:lstStyle/>
          <a:p>
            <a:fld id="{6BEE8092-FD92-D247-BFBB-7625102F9F8E}" type="slidenum">
              <a:rPr lang="en-US" smtClean="0"/>
              <a:pPr/>
              <a:t>16</a:t>
            </a:fld>
            <a:endParaRPr lang="de-DE"/>
          </a:p>
        </p:txBody>
      </p:sp>
      <p:sp>
        <p:nvSpPr>
          <p:cNvPr id="6" name="Content Placeholder 5"/>
          <p:cNvSpPr>
            <a:spLocks noGrp="1"/>
          </p:cNvSpPr>
          <p:nvPr>
            <p:ph sz="quarter" idx="12"/>
          </p:nvPr>
        </p:nvSpPr>
        <p:spPr>
          <a:xfrm>
            <a:off x="729464" y="1433513"/>
            <a:ext cx="7957335" cy="3180160"/>
          </a:xfrm>
        </p:spPr>
        <p:txBody>
          <a:bodyPr>
            <a:normAutofit/>
          </a:bodyPr>
          <a:lstStyle/>
          <a:p>
            <a:r>
              <a:rPr lang="de-DE"/>
              <a:t>Kontrolle der Ausgabequalität</a:t>
            </a:r>
          </a:p>
          <a:p>
            <a:r>
              <a:rPr lang="de-DE"/>
              <a:t>Leistung</a:t>
            </a:r>
          </a:p>
          <a:p>
            <a:r>
              <a:rPr lang="de-DE"/>
              <a:t>Sicherheit</a:t>
            </a:r>
          </a:p>
          <a:p>
            <a:r>
              <a:rPr lang="de-DE"/>
              <a:t>Wartungsfreundlichkeit</a:t>
            </a:r>
          </a:p>
          <a:p>
            <a:r>
              <a:rPr lang="de-DE"/>
              <a:t>Integration</a:t>
            </a:r>
          </a:p>
          <a:p>
            <a:endParaRPr lang="de-DE" dirty="0"/>
          </a:p>
          <a:p>
            <a:endParaRPr lang="de-DE" dirty="0"/>
          </a:p>
        </p:txBody>
      </p:sp>
      <p:grpSp>
        <p:nvGrpSpPr>
          <p:cNvPr id="9" name="Group 8">
            <a:extLst>
              <a:ext uri="{FF2B5EF4-FFF2-40B4-BE49-F238E27FC236}">
                <a16:creationId xmlns:a16="http://schemas.microsoft.com/office/drawing/2014/main" id="{FDCDCD8E-CC63-4C94-BACB-915C9D4CB9FE}"/>
              </a:ext>
            </a:extLst>
          </p:cNvPr>
          <p:cNvGrpSpPr/>
          <p:nvPr/>
        </p:nvGrpSpPr>
        <p:grpSpPr>
          <a:xfrm>
            <a:off x="5770179" y="1530028"/>
            <a:ext cx="2838648" cy="2816134"/>
            <a:chOff x="5770179" y="1530028"/>
            <a:chExt cx="2838648" cy="2816134"/>
          </a:xfrm>
        </p:grpSpPr>
        <p:pic>
          <p:nvPicPr>
            <p:cNvPr id="10" name="Picture 9" descr="EFI_ICON_FourFieryAreas_US_v2a.3_withBorder_R1.png">
              <a:extLst>
                <a:ext uri="{FF2B5EF4-FFF2-40B4-BE49-F238E27FC236}">
                  <a16:creationId xmlns:a16="http://schemas.microsoft.com/office/drawing/2014/main" id="{54B1695D-C93C-4175-A7DE-525B7EBF2D5A}"/>
                </a:ext>
              </a:extLst>
            </p:cNvPr>
            <p:cNvPicPr>
              <a:picLocks noChangeAspect="1"/>
            </p:cNvPicPr>
            <p:nvPr/>
          </p:nvPicPr>
          <p:blipFill>
            <a:blip r:embed="rId3"/>
            <a:stretch>
              <a:fillRect/>
            </a:stretch>
          </p:blipFill>
          <p:spPr>
            <a:xfrm>
              <a:off x="5770179" y="1530028"/>
              <a:ext cx="2838648" cy="2816134"/>
            </a:xfrm>
            <a:prstGeom prst="rect">
              <a:avLst/>
            </a:prstGeom>
          </p:spPr>
        </p:pic>
        <p:pic>
          <p:nvPicPr>
            <p:cNvPr id="11" name="Picture 10">
              <a:extLst>
                <a:ext uri="{FF2B5EF4-FFF2-40B4-BE49-F238E27FC236}">
                  <a16:creationId xmlns:a16="http://schemas.microsoft.com/office/drawing/2014/main" id="{20C6010F-F55B-44AA-8788-3C292C1F5F3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858" t="69258" r="85860" b="18179"/>
            <a:stretch/>
          </p:blipFill>
          <p:spPr bwMode="auto">
            <a:xfrm>
              <a:off x="6070060" y="3098260"/>
              <a:ext cx="371328" cy="121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2" name="Picture 11">
            <a:extLst>
              <a:ext uri="{FF2B5EF4-FFF2-40B4-BE49-F238E27FC236}">
                <a16:creationId xmlns:a16="http://schemas.microsoft.com/office/drawing/2014/main" id="{F9779060-EC14-4050-A736-D0753F967094}"/>
              </a:ext>
            </a:extLst>
          </p:cNvPr>
          <p:cNvPicPr>
            <a:picLocks noChangeAspect="1"/>
          </p:cNvPicPr>
          <p:nvPr/>
        </p:nvPicPr>
        <p:blipFill>
          <a:blip r:embed="rId5"/>
          <a:stretch>
            <a:fillRect/>
          </a:stretch>
        </p:blipFill>
        <p:spPr>
          <a:xfrm>
            <a:off x="6699142" y="3362463"/>
            <a:ext cx="992764" cy="992764"/>
          </a:xfrm>
          <a:prstGeom prst="rect">
            <a:avLst/>
          </a:prstGeom>
        </p:spPr>
      </p:pic>
      <p:pic>
        <p:nvPicPr>
          <p:cNvPr id="13" name="Picture 12">
            <a:extLst>
              <a:ext uri="{FF2B5EF4-FFF2-40B4-BE49-F238E27FC236}">
                <a16:creationId xmlns:a16="http://schemas.microsoft.com/office/drawing/2014/main" id="{FB388DD3-E8BF-4F3F-A589-6E235F81E44E}"/>
              </a:ext>
            </a:extLst>
          </p:cNvPr>
          <p:cNvPicPr>
            <a:picLocks noChangeAspect="1"/>
          </p:cNvPicPr>
          <p:nvPr/>
        </p:nvPicPr>
        <p:blipFill>
          <a:blip r:embed="rId6"/>
          <a:stretch>
            <a:fillRect/>
          </a:stretch>
        </p:blipFill>
        <p:spPr>
          <a:xfrm>
            <a:off x="5759342" y="2441713"/>
            <a:ext cx="992764" cy="992764"/>
          </a:xfrm>
          <a:prstGeom prst="rect">
            <a:avLst/>
          </a:prstGeom>
        </p:spPr>
      </p:pic>
      <p:pic>
        <p:nvPicPr>
          <p:cNvPr id="14" name="Picture 13">
            <a:extLst>
              <a:ext uri="{FF2B5EF4-FFF2-40B4-BE49-F238E27FC236}">
                <a16:creationId xmlns:a16="http://schemas.microsoft.com/office/drawing/2014/main" id="{635C70D8-57A1-489F-B282-2FADE62797DA}"/>
              </a:ext>
            </a:extLst>
          </p:cNvPr>
          <p:cNvPicPr>
            <a:picLocks noChangeAspect="1"/>
          </p:cNvPicPr>
          <p:nvPr/>
        </p:nvPicPr>
        <p:blipFill>
          <a:blip r:embed="rId7"/>
          <a:stretch>
            <a:fillRect/>
          </a:stretch>
        </p:blipFill>
        <p:spPr>
          <a:xfrm>
            <a:off x="6687702" y="1530028"/>
            <a:ext cx="992764" cy="992764"/>
          </a:xfrm>
          <a:prstGeom prst="rect">
            <a:avLst/>
          </a:prstGeom>
        </p:spPr>
      </p:pic>
      <p:pic>
        <p:nvPicPr>
          <p:cNvPr id="15" name="Picture 14">
            <a:extLst>
              <a:ext uri="{FF2B5EF4-FFF2-40B4-BE49-F238E27FC236}">
                <a16:creationId xmlns:a16="http://schemas.microsoft.com/office/drawing/2014/main" id="{A1EFAC47-4005-4E67-A7D6-758AFF119F19}"/>
              </a:ext>
            </a:extLst>
          </p:cNvPr>
          <p:cNvPicPr>
            <a:picLocks noChangeAspect="1"/>
          </p:cNvPicPr>
          <p:nvPr/>
        </p:nvPicPr>
        <p:blipFill>
          <a:blip r:embed="rId8"/>
          <a:stretch>
            <a:fillRect/>
          </a:stretch>
        </p:blipFill>
        <p:spPr>
          <a:xfrm>
            <a:off x="7626900" y="2441713"/>
            <a:ext cx="992764" cy="992764"/>
          </a:xfrm>
          <a:prstGeom prst="rect">
            <a:avLst/>
          </a:prstGeom>
        </p:spPr>
      </p:pic>
    </p:spTree>
    <p:extLst>
      <p:ext uri="{BB962C8B-B14F-4D97-AF65-F5344CB8AC3E}">
        <p14:creationId xmlns:p14="http://schemas.microsoft.com/office/powerpoint/2010/main" val="34529140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E85C0D9-163C-493A-9F40-BC8057DC7A98}"/>
              </a:ext>
            </a:extLst>
          </p:cNvPr>
          <p:cNvPicPr>
            <a:picLocks noChangeAspect="1" noChangeArrowheads="1"/>
          </p:cNvPicPr>
          <p:nvPr/>
        </p:nvPicPr>
        <p:blipFill>
          <a:blip r:embed="rId3"/>
          <a:stretch>
            <a:fillRect/>
          </a:stretch>
        </p:blipFill>
        <p:spPr bwMode="auto">
          <a:xfrm>
            <a:off x="7784854" y="73831"/>
            <a:ext cx="888626" cy="888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de-DE"/>
              <a:t>Kontrolle der Ausgabequalität</a:t>
            </a:r>
          </a:p>
        </p:txBody>
      </p:sp>
      <p:sp>
        <p:nvSpPr>
          <p:cNvPr id="3" name="Slide Number Placeholder 2"/>
          <p:cNvSpPr>
            <a:spLocks noGrp="1"/>
          </p:cNvSpPr>
          <p:nvPr>
            <p:ph type="sldNum" sz="quarter" idx="11"/>
          </p:nvPr>
        </p:nvSpPr>
        <p:spPr/>
        <p:txBody>
          <a:bodyPr/>
          <a:lstStyle/>
          <a:p>
            <a:fld id="{6BEE8092-FD92-D247-BFBB-7625102F9F8E}" type="slidenum">
              <a:rPr lang="en-US" smtClean="0"/>
              <a:pPr/>
              <a:t>17</a:t>
            </a:fld>
            <a:endParaRPr lang="de-DE"/>
          </a:p>
        </p:txBody>
      </p:sp>
      <p:sp>
        <p:nvSpPr>
          <p:cNvPr id="4" name="Content Placeholder 3"/>
          <p:cNvSpPr>
            <a:spLocks noGrp="1"/>
          </p:cNvSpPr>
          <p:nvPr>
            <p:ph sz="quarter" idx="12"/>
          </p:nvPr>
        </p:nvSpPr>
        <p:spPr>
          <a:xfrm>
            <a:off x="457200" y="1433513"/>
            <a:ext cx="4474396" cy="3180160"/>
          </a:xfrm>
        </p:spPr>
        <p:txBody>
          <a:bodyPr>
            <a:normAutofit fontScale="92500"/>
          </a:bodyPr>
          <a:lstStyle/>
          <a:p>
            <a:r>
              <a:rPr lang="de-DE" dirty="0"/>
              <a:t>Fiery Spot-On™</a:t>
            </a:r>
          </a:p>
          <a:p>
            <a:pPr lvl="1"/>
            <a:r>
              <a:rPr lang="de-DE" dirty="0"/>
              <a:t>Priorisierung von </a:t>
            </a:r>
            <a:br>
              <a:rPr lang="de-DE" dirty="0"/>
            </a:br>
            <a:r>
              <a:rPr lang="de-DE" dirty="0"/>
              <a:t>Spot-Farbgruppen</a:t>
            </a:r>
          </a:p>
          <a:p>
            <a:r>
              <a:rPr lang="de-DE" dirty="0"/>
              <a:t>Fiery ImageViewer</a:t>
            </a:r>
          </a:p>
          <a:p>
            <a:pPr lvl="1"/>
            <a:r>
              <a:rPr lang="de-DE" dirty="0"/>
              <a:t>Objektinspektor</a:t>
            </a:r>
          </a:p>
          <a:p>
            <a:pPr lvl="1"/>
            <a:r>
              <a:rPr lang="de-DE" dirty="0"/>
              <a:t>Gesamtflächendeckung</a:t>
            </a:r>
          </a:p>
        </p:txBody>
      </p:sp>
      <p:pic>
        <p:nvPicPr>
          <p:cNvPr id="10" name="Picture 9"/>
          <p:cNvPicPr>
            <a:picLocks noChangeAspect="1"/>
          </p:cNvPicPr>
          <p:nvPr/>
        </p:nvPicPr>
        <p:blipFill>
          <a:blip r:embed="rId4"/>
          <a:stretch>
            <a:fillRect/>
          </a:stretch>
        </p:blipFill>
        <p:spPr>
          <a:xfrm>
            <a:off x="4812604" y="1304906"/>
            <a:ext cx="3833099" cy="2558177"/>
          </a:xfrm>
          <a:prstGeom prst="rect">
            <a:avLst/>
          </a:prstGeom>
          <a:ln>
            <a:noFill/>
          </a:ln>
          <a:effectLst>
            <a:softEdge rad="112500"/>
          </a:effectLst>
        </p:spPr>
      </p:pic>
    </p:spTree>
    <p:extLst>
      <p:ext uri="{BB962C8B-B14F-4D97-AF65-F5344CB8AC3E}">
        <p14:creationId xmlns:p14="http://schemas.microsoft.com/office/powerpoint/2010/main" val="28188593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sz="3200" dirty="0"/>
              <a:t>Priorisierung von Spot-Farbgruppen</a:t>
            </a:r>
          </a:p>
        </p:txBody>
      </p:sp>
      <p:sp>
        <p:nvSpPr>
          <p:cNvPr id="3" name="Slide Number Placeholder 2"/>
          <p:cNvSpPr>
            <a:spLocks noGrp="1"/>
          </p:cNvSpPr>
          <p:nvPr>
            <p:ph type="sldNum" sz="quarter" idx="11"/>
          </p:nvPr>
        </p:nvSpPr>
        <p:spPr/>
        <p:txBody>
          <a:bodyPr/>
          <a:lstStyle/>
          <a:p>
            <a:fld id="{6BEE8092-FD92-D247-BFBB-7625102F9F8E}" type="slidenum">
              <a:rPr lang="en-US" smtClean="0"/>
              <a:pPr/>
              <a:t>18</a:t>
            </a:fld>
            <a:endParaRPr lang="de-DE"/>
          </a:p>
        </p:txBody>
      </p:sp>
      <p:sp>
        <p:nvSpPr>
          <p:cNvPr id="4" name="Content Placeholder 3"/>
          <p:cNvSpPr>
            <a:spLocks noGrp="1"/>
          </p:cNvSpPr>
          <p:nvPr>
            <p:ph sz="quarter" idx="12"/>
          </p:nvPr>
        </p:nvSpPr>
        <p:spPr>
          <a:xfrm>
            <a:off x="457199" y="1433513"/>
            <a:ext cx="4644170" cy="3180160"/>
          </a:xfrm>
        </p:spPr>
        <p:txBody>
          <a:bodyPr>
            <a:normAutofit fontScale="77500" lnSpcReduction="20000"/>
          </a:bodyPr>
          <a:lstStyle/>
          <a:p>
            <a:r>
              <a:rPr lang="de-DE" dirty="0"/>
              <a:t>Einfache Einstellung </a:t>
            </a:r>
            <a:br>
              <a:rPr lang="de-DE" dirty="0"/>
            </a:br>
            <a:r>
              <a:rPr lang="de-DE" dirty="0"/>
              <a:t>eigener Farben</a:t>
            </a:r>
          </a:p>
          <a:p>
            <a:r>
              <a:rPr lang="de-DE" dirty="0"/>
              <a:t>Definieren der Reihenfolge der Farbbibliotheken </a:t>
            </a:r>
            <a:br>
              <a:rPr lang="de-DE" dirty="0"/>
            </a:br>
            <a:r>
              <a:rPr lang="de-DE" dirty="0"/>
              <a:t>nach Auftrag</a:t>
            </a:r>
          </a:p>
          <a:p>
            <a:r>
              <a:rPr lang="de-DE" dirty="0"/>
              <a:t>Zeiteinsparung durch Neuanordnung der Farbgruppen im Gerätecenter</a:t>
            </a:r>
          </a:p>
        </p:txBody>
      </p:sp>
      <p:pic>
        <p:nvPicPr>
          <p:cNvPr id="22" name="Picture 21"/>
          <p:cNvPicPr>
            <a:picLocks noChangeAspect="1"/>
          </p:cNvPicPr>
          <p:nvPr/>
        </p:nvPicPr>
        <p:blipFill>
          <a:blip r:embed="rId3"/>
          <a:stretch>
            <a:fillRect/>
          </a:stretch>
        </p:blipFill>
        <p:spPr>
          <a:xfrm>
            <a:off x="6999072" y="1368360"/>
            <a:ext cx="1502099" cy="946701"/>
          </a:xfrm>
          <a:prstGeom prst="rect">
            <a:avLst/>
          </a:prstGeom>
          <a:solidFill>
            <a:schemeClr val="bg2">
              <a:lumMod val="65000"/>
            </a:schemeClr>
          </a:solidFill>
          <a:ln>
            <a:noFill/>
          </a:ln>
        </p:spPr>
      </p:pic>
      <p:grpSp>
        <p:nvGrpSpPr>
          <p:cNvPr id="68" name="Group 67"/>
          <p:cNvGrpSpPr/>
          <p:nvPr/>
        </p:nvGrpSpPr>
        <p:grpSpPr>
          <a:xfrm>
            <a:off x="7206508" y="2511316"/>
            <a:ext cx="1003791" cy="572080"/>
            <a:chOff x="7206508" y="2511316"/>
            <a:chExt cx="1003791" cy="572080"/>
          </a:xfrm>
        </p:grpSpPr>
        <p:sp>
          <p:nvSpPr>
            <p:cNvPr id="51" name="Rectangle 50"/>
            <p:cNvSpPr/>
            <p:nvPr/>
          </p:nvSpPr>
          <p:spPr>
            <a:xfrm>
              <a:off x="7206508" y="2513456"/>
              <a:ext cx="302455" cy="260252"/>
            </a:xfrm>
            <a:prstGeom prst="rect">
              <a:avLst/>
            </a:prstGeom>
            <a:solidFill>
              <a:srgbClr val="6A153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p:cNvSpPr/>
            <p:nvPr/>
          </p:nvSpPr>
          <p:spPr>
            <a:xfrm>
              <a:off x="7557176" y="2513456"/>
              <a:ext cx="302455" cy="260252"/>
            </a:xfrm>
            <a:prstGeom prst="rect">
              <a:avLst/>
            </a:prstGeom>
            <a:solidFill>
              <a:srgbClr val="B6925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p:cNvSpPr/>
            <p:nvPr/>
          </p:nvSpPr>
          <p:spPr>
            <a:xfrm>
              <a:off x="7907844" y="2511316"/>
              <a:ext cx="302455" cy="260252"/>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p:cNvSpPr/>
            <p:nvPr/>
          </p:nvSpPr>
          <p:spPr>
            <a:xfrm>
              <a:off x="7207680" y="2822695"/>
              <a:ext cx="302455" cy="260252"/>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Rectangle 54"/>
            <p:cNvSpPr/>
            <p:nvPr/>
          </p:nvSpPr>
          <p:spPr>
            <a:xfrm>
              <a:off x="7558348" y="2822695"/>
              <a:ext cx="302455" cy="260252"/>
            </a:xfrm>
            <a:prstGeom prst="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ectangle 56"/>
            <p:cNvSpPr/>
            <p:nvPr/>
          </p:nvSpPr>
          <p:spPr>
            <a:xfrm>
              <a:off x="7907844" y="2823144"/>
              <a:ext cx="302455" cy="260252"/>
            </a:xfrm>
            <a:prstGeom prst="rect">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6" name="Picture 65"/>
          <p:cNvPicPr>
            <a:picLocks noChangeAspect="1"/>
          </p:cNvPicPr>
          <p:nvPr/>
        </p:nvPicPr>
        <p:blipFill>
          <a:blip r:embed="rId4"/>
          <a:stretch>
            <a:fillRect/>
          </a:stretch>
        </p:blipFill>
        <p:spPr>
          <a:xfrm>
            <a:off x="5619380" y="1433513"/>
            <a:ext cx="1158904" cy="897506"/>
          </a:xfrm>
          <a:prstGeom prst="rect">
            <a:avLst/>
          </a:prstGeom>
        </p:spPr>
      </p:pic>
      <p:grpSp>
        <p:nvGrpSpPr>
          <p:cNvPr id="84" name="Group 83"/>
          <p:cNvGrpSpPr/>
          <p:nvPr/>
        </p:nvGrpSpPr>
        <p:grpSpPr>
          <a:xfrm>
            <a:off x="5848166" y="2513456"/>
            <a:ext cx="1509570" cy="439364"/>
            <a:chOff x="5848166" y="2513456"/>
            <a:chExt cx="1509570" cy="439364"/>
          </a:xfrm>
        </p:grpSpPr>
        <p:cxnSp>
          <p:nvCxnSpPr>
            <p:cNvPr id="73" name="Connector: Elbow 72"/>
            <p:cNvCxnSpPr>
              <a:stCxn id="29" idx="0"/>
              <a:endCxn id="51" idx="0"/>
            </p:cNvCxnSpPr>
            <p:nvPr/>
          </p:nvCxnSpPr>
          <p:spPr>
            <a:xfrm rot="5400000" flipH="1" flipV="1">
              <a:off x="6593502" y="1768120"/>
              <a:ext cx="18898" cy="1509570"/>
            </a:xfrm>
            <a:prstGeom prst="bentConnector3">
              <a:avLst>
                <a:gd name="adj1" fmla="val 765991"/>
              </a:avLst>
            </a:prstGeom>
          </p:spPr>
          <p:style>
            <a:lnRef idx="2">
              <a:schemeClr val="accent6"/>
            </a:lnRef>
            <a:fillRef idx="0">
              <a:schemeClr val="accent6"/>
            </a:fillRef>
            <a:effectRef idx="1">
              <a:schemeClr val="accent6"/>
            </a:effectRef>
            <a:fontRef idx="minor">
              <a:schemeClr val="tx1"/>
            </a:fontRef>
          </p:style>
        </p:cxnSp>
        <p:cxnSp>
          <p:nvCxnSpPr>
            <p:cNvPr id="75" name="Connector: Elbow 74"/>
            <p:cNvCxnSpPr>
              <a:stCxn id="31" idx="2"/>
              <a:endCxn id="54" idx="1"/>
            </p:cNvCxnSpPr>
            <p:nvPr/>
          </p:nvCxnSpPr>
          <p:spPr>
            <a:xfrm rot="16200000" flipH="1">
              <a:off x="6797414" y="2542554"/>
              <a:ext cx="162355" cy="658178"/>
            </a:xfrm>
            <a:prstGeom prst="bentConnector2">
              <a:avLst/>
            </a:prstGeom>
          </p:spPr>
          <p:style>
            <a:lnRef idx="2">
              <a:schemeClr val="accent6"/>
            </a:lnRef>
            <a:fillRef idx="0">
              <a:schemeClr val="accent6"/>
            </a:fillRef>
            <a:effectRef idx="1">
              <a:schemeClr val="accent6"/>
            </a:effectRef>
            <a:fontRef idx="minor">
              <a:schemeClr val="tx1"/>
            </a:fontRef>
          </p:style>
        </p:cxnSp>
      </p:grpSp>
      <p:grpSp>
        <p:nvGrpSpPr>
          <p:cNvPr id="69" name="Group 68"/>
          <p:cNvGrpSpPr/>
          <p:nvPr/>
        </p:nvGrpSpPr>
        <p:grpSpPr>
          <a:xfrm>
            <a:off x="5696938" y="2530214"/>
            <a:ext cx="1003791" cy="571631"/>
            <a:chOff x="5696938" y="2530214"/>
            <a:chExt cx="1003791" cy="571631"/>
          </a:xfrm>
        </p:grpSpPr>
        <p:sp>
          <p:nvSpPr>
            <p:cNvPr id="29" name="Rectangle 28"/>
            <p:cNvSpPr/>
            <p:nvPr/>
          </p:nvSpPr>
          <p:spPr>
            <a:xfrm>
              <a:off x="5696938" y="2532354"/>
              <a:ext cx="302455" cy="260252"/>
            </a:xfrm>
            <a:prstGeom prst="rect">
              <a:avLst/>
            </a:prstGeom>
            <a:solidFill>
              <a:srgbClr val="6A153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6047606" y="2532354"/>
              <a:ext cx="302455" cy="260252"/>
            </a:xfrm>
            <a:prstGeom prst="rect">
              <a:avLst/>
            </a:prstGeom>
            <a:solidFill>
              <a:srgbClr val="00328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6398274" y="2530214"/>
              <a:ext cx="302455" cy="260252"/>
            </a:xfrm>
            <a:prstGeom prst="rect">
              <a:avLst/>
            </a:prstGeom>
            <a:solidFill>
              <a:schemeClr val="bg2">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5698110" y="2841593"/>
              <a:ext cx="302455" cy="260252"/>
            </a:xfrm>
            <a:prstGeom prst="rect">
              <a:avLst/>
            </a:prstGeom>
            <a:solidFill>
              <a:srgbClr val="5B99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6048778" y="2841593"/>
              <a:ext cx="302455" cy="260252"/>
            </a:xfrm>
            <a:prstGeom prst="rect">
              <a:avLst/>
            </a:prstGeom>
            <a:solidFill>
              <a:srgbClr val="7030A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88" name="Group 87"/>
          <p:cNvGrpSpPr/>
          <p:nvPr/>
        </p:nvGrpSpPr>
        <p:grpSpPr>
          <a:xfrm>
            <a:off x="5790335" y="3212476"/>
            <a:ext cx="809764" cy="1454874"/>
            <a:chOff x="5790335" y="3212476"/>
            <a:chExt cx="809764" cy="1454874"/>
          </a:xfrm>
        </p:grpSpPr>
        <p:pic>
          <p:nvPicPr>
            <p:cNvPr id="67" name="Picture 66"/>
            <p:cNvPicPr>
              <a:picLocks noChangeAspect="1"/>
            </p:cNvPicPr>
            <p:nvPr/>
          </p:nvPicPr>
          <p:blipFill>
            <a:blip r:embed="rId5"/>
            <a:stretch>
              <a:fillRect/>
            </a:stretch>
          </p:blipFill>
          <p:spPr>
            <a:xfrm>
              <a:off x="5790335" y="3616502"/>
              <a:ext cx="809764" cy="1050848"/>
            </a:xfrm>
            <a:prstGeom prst="rect">
              <a:avLst/>
            </a:prstGeom>
            <a:ln>
              <a:noFill/>
            </a:ln>
            <a:effectLst>
              <a:outerShdw blurRad="292100" dist="139700" dir="2700000" algn="tl" rotWithShape="0">
                <a:srgbClr val="333333">
                  <a:alpha val="65000"/>
                </a:srgbClr>
              </a:outerShdw>
            </a:effectLst>
          </p:spPr>
        </p:pic>
        <p:sp>
          <p:nvSpPr>
            <p:cNvPr id="85" name="Arrow: Right 84"/>
            <p:cNvSpPr/>
            <p:nvPr/>
          </p:nvSpPr>
          <p:spPr>
            <a:xfrm rot="16200000">
              <a:off x="6003178" y="3147360"/>
              <a:ext cx="404026" cy="534257"/>
            </a:xfrm>
            <a:prstGeom prst="right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grpSp>
        <p:nvGrpSpPr>
          <p:cNvPr id="87" name="Group 86"/>
          <p:cNvGrpSpPr/>
          <p:nvPr/>
        </p:nvGrpSpPr>
        <p:grpSpPr>
          <a:xfrm>
            <a:off x="7287802" y="3212476"/>
            <a:ext cx="913088" cy="908832"/>
            <a:chOff x="7287802" y="3212476"/>
            <a:chExt cx="913088" cy="908832"/>
          </a:xfrm>
        </p:grpSpPr>
        <p:pic>
          <p:nvPicPr>
            <p:cNvPr id="59" name="Picture 58"/>
            <p:cNvPicPr>
              <a:picLocks noChangeAspect="1"/>
            </p:cNvPicPr>
            <p:nvPr/>
          </p:nvPicPr>
          <p:blipFill>
            <a:blip r:embed="rId6"/>
            <a:stretch>
              <a:fillRect/>
            </a:stretch>
          </p:blipFill>
          <p:spPr>
            <a:xfrm>
              <a:off x="7287802" y="3616502"/>
              <a:ext cx="913088" cy="504806"/>
            </a:xfrm>
            <a:prstGeom prst="rect">
              <a:avLst/>
            </a:prstGeom>
            <a:ln>
              <a:solidFill>
                <a:schemeClr val="bg1">
                  <a:lumMod val="75000"/>
                </a:schemeClr>
              </a:solidFill>
            </a:ln>
            <a:effectLst>
              <a:outerShdw blurRad="292100" dist="139700" dir="2700000" algn="tl" rotWithShape="0">
                <a:srgbClr val="333333">
                  <a:alpha val="65000"/>
                </a:srgbClr>
              </a:outerShdw>
            </a:effectLst>
          </p:spPr>
        </p:pic>
        <p:sp>
          <p:nvSpPr>
            <p:cNvPr id="86" name="Arrow: Right 85"/>
            <p:cNvSpPr/>
            <p:nvPr/>
          </p:nvSpPr>
          <p:spPr>
            <a:xfrm rot="16200000">
              <a:off x="7542333" y="3147360"/>
              <a:ext cx="404026" cy="534257"/>
            </a:xfrm>
            <a:prstGeom prst="right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sp>
        <p:nvSpPr>
          <p:cNvPr id="35" name="Rectangle 34"/>
          <p:cNvSpPr/>
          <p:nvPr/>
        </p:nvSpPr>
        <p:spPr>
          <a:xfrm>
            <a:off x="1087629" y="4625632"/>
            <a:ext cx="2719546" cy="230832"/>
          </a:xfrm>
          <a:prstGeom prst="rect">
            <a:avLst/>
          </a:prstGeom>
        </p:spPr>
        <p:txBody>
          <a:bodyPr wrap="square">
            <a:spAutoFit/>
          </a:bodyPr>
          <a:lstStyle/>
          <a:p>
            <a:r>
              <a:rPr lang="de-DE" sz="900" i="1" dirty="0">
                <a:latin typeface="Georgia" panose="02040502050405020303" pitchFamily="18" charset="0"/>
              </a:rPr>
              <a:t>Voraussetzung: Fiery Spot-On</a:t>
            </a:r>
          </a:p>
        </p:txBody>
      </p:sp>
      <p:pic>
        <p:nvPicPr>
          <p:cNvPr id="36" name="Picture 35">
            <a:extLst>
              <a:ext uri="{FF2B5EF4-FFF2-40B4-BE49-F238E27FC236}">
                <a16:creationId xmlns:a16="http://schemas.microsoft.com/office/drawing/2014/main" id="{1688196F-4541-44C3-9784-A5ECDE5FA257}"/>
              </a:ext>
            </a:extLst>
          </p:cNvPr>
          <p:cNvPicPr>
            <a:picLocks noChangeAspect="1" noChangeArrowheads="1"/>
          </p:cNvPicPr>
          <p:nvPr/>
        </p:nvPicPr>
        <p:blipFill>
          <a:blip r:embed="rId7"/>
          <a:stretch>
            <a:fillRect/>
          </a:stretch>
        </p:blipFill>
        <p:spPr bwMode="auto">
          <a:xfrm>
            <a:off x="7784854" y="73831"/>
            <a:ext cx="888626" cy="888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3369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fade">
                                      <p:cBhvr>
                                        <p:cTn id="15" dur="500"/>
                                        <p:tgtEl>
                                          <p:spTgt spid="6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8"/>
                                        </p:tgtEl>
                                        <p:attrNameLst>
                                          <p:attrName>style.visibility</p:attrName>
                                        </p:attrNameLst>
                                      </p:cBhvr>
                                      <p:to>
                                        <p:strVal val="visible"/>
                                      </p:to>
                                    </p:set>
                                    <p:animEffect transition="in" filter="fade">
                                      <p:cBhvr>
                                        <p:cTn id="20" dur="500"/>
                                        <p:tgtEl>
                                          <p:spTgt spid="68"/>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84"/>
                                        </p:tgtEl>
                                        <p:attrNameLst>
                                          <p:attrName>style.visibility</p:attrName>
                                        </p:attrNameLst>
                                      </p:cBhvr>
                                      <p:to>
                                        <p:strVal val="visible"/>
                                      </p:to>
                                    </p:set>
                                    <p:animEffect transition="in" filter="fade">
                                      <p:cBhvr>
                                        <p:cTn id="24" dur="500"/>
                                        <p:tgtEl>
                                          <p:spTgt spid="8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88"/>
                                        </p:tgtEl>
                                        <p:attrNameLst>
                                          <p:attrName>style.visibility</p:attrName>
                                        </p:attrNameLst>
                                      </p:cBhvr>
                                      <p:to>
                                        <p:strVal val="visible"/>
                                      </p:to>
                                    </p:set>
                                    <p:animEffect transition="in" filter="wipe(down)">
                                      <p:cBhvr>
                                        <p:cTn id="29" dur="500"/>
                                        <p:tgtEl>
                                          <p:spTgt spid="8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87"/>
                                        </p:tgtEl>
                                        <p:attrNameLst>
                                          <p:attrName>style.visibility</p:attrName>
                                        </p:attrNameLst>
                                      </p:cBhvr>
                                      <p:to>
                                        <p:strVal val="visible"/>
                                      </p:to>
                                    </p:set>
                                    <p:animEffect transition="in" filter="wipe(down)">
                                      <p:cBhvr>
                                        <p:cTn id="34"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de-DE"/>
              <a:t>Objektinspektor</a:t>
            </a:r>
          </a:p>
        </p:txBody>
      </p:sp>
      <p:sp>
        <p:nvSpPr>
          <p:cNvPr id="4" name="Slide Number Placeholder 3"/>
          <p:cNvSpPr>
            <a:spLocks noGrp="1"/>
          </p:cNvSpPr>
          <p:nvPr>
            <p:ph type="sldNum" sz="quarter" idx="11"/>
          </p:nvPr>
        </p:nvSpPr>
        <p:spPr/>
        <p:txBody>
          <a:bodyPr/>
          <a:lstStyle/>
          <a:p>
            <a:fld id="{6BEE8092-FD92-D247-BFBB-7625102F9F8E}" type="slidenum">
              <a:rPr lang="en-US" smtClean="0"/>
              <a:t>19</a:t>
            </a:fld>
            <a:endParaRPr lang="de-DE"/>
          </a:p>
        </p:txBody>
      </p:sp>
      <p:sp>
        <p:nvSpPr>
          <p:cNvPr id="6" name="Content Placeholder 5"/>
          <p:cNvSpPr>
            <a:spLocks noGrp="1"/>
          </p:cNvSpPr>
          <p:nvPr>
            <p:ph sz="quarter" idx="12"/>
          </p:nvPr>
        </p:nvSpPr>
        <p:spPr>
          <a:xfrm>
            <a:off x="689525" y="1251556"/>
            <a:ext cx="5127139" cy="3891944"/>
          </a:xfrm>
        </p:spPr>
        <p:txBody>
          <a:bodyPr>
            <a:normAutofit/>
          </a:bodyPr>
          <a:lstStyle/>
          <a:p>
            <a:r>
              <a:rPr lang="de-DE" sz="1800" dirty="0"/>
              <a:t>Zeigt Objekttyp für Raster-Pixel an</a:t>
            </a:r>
          </a:p>
          <a:p>
            <a:pPr lvl="1">
              <a:spcBef>
                <a:spcPts val="0"/>
              </a:spcBef>
            </a:pPr>
            <a:r>
              <a:rPr lang="de-DE" sz="1600" dirty="0"/>
              <a:t>Text, Grafik, Bild, weiche Schatten </a:t>
            </a:r>
            <a:br>
              <a:rPr lang="de-DE" sz="1600" dirty="0"/>
            </a:br>
            <a:r>
              <a:rPr lang="de-DE" sz="1600" dirty="0"/>
              <a:t>und Kanten</a:t>
            </a:r>
          </a:p>
          <a:p>
            <a:r>
              <a:rPr lang="de-DE" sz="1800" dirty="0"/>
              <a:t>Hilft bei der Identifizierung von Problemen mit objektbasierten Einstellungen:</a:t>
            </a:r>
          </a:p>
          <a:p>
            <a:pPr lvl="1">
              <a:spcBef>
                <a:spcPts val="0"/>
              </a:spcBef>
            </a:pPr>
            <a:r>
              <a:rPr lang="de-DE" sz="1600" dirty="0"/>
              <a:t>Nur Schwarz für Grautöne</a:t>
            </a:r>
          </a:p>
          <a:p>
            <a:pPr lvl="1"/>
            <a:r>
              <a:rPr lang="de-DE" sz="1600" dirty="0"/>
              <a:t>Kantenkontrastierung </a:t>
            </a:r>
          </a:p>
          <a:p>
            <a:pPr lvl="2"/>
            <a:r>
              <a:rPr lang="de-DE" sz="1400" dirty="0"/>
              <a:t>Beispiel: Dynamic HD Text and Graphics</a:t>
            </a:r>
          </a:p>
          <a:p>
            <a:pPr lvl="1"/>
            <a:r>
              <a:rPr lang="de-DE" sz="1600" dirty="0"/>
              <a:t>Objektbasierte Rasterdaten</a:t>
            </a:r>
          </a:p>
          <a:p>
            <a:r>
              <a:rPr lang="de-DE" sz="1800" dirty="0"/>
              <a:t>Beschleunigt die Problemlösung</a:t>
            </a:r>
          </a:p>
          <a:p>
            <a:endParaRPr lang="de-DE" sz="2000" dirty="0"/>
          </a:p>
          <a:p>
            <a:endParaRPr lang="de-DE" sz="2000" dirty="0"/>
          </a:p>
          <a:p>
            <a:pPr lvl="1"/>
            <a:endParaRPr lang="de-DE" sz="1800" dirty="0"/>
          </a:p>
        </p:txBody>
      </p:sp>
      <p:pic>
        <p:nvPicPr>
          <p:cNvPr id="2" name="Picture 1" descr="TAC sample.png"/>
          <p:cNvPicPr>
            <a:picLocks noChangeAspect="1"/>
          </p:cNvPicPr>
          <p:nvPr/>
        </p:nvPicPr>
        <p:blipFill rotWithShape="1">
          <a:blip r:embed="rId3">
            <a:extLst>
              <a:ext uri="{28A0092B-C50C-407E-A947-70E740481C1C}">
                <a14:useLocalDpi xmlns:a14="http://schemas.microsoft.com/office/drawing/2010/main" val="0"/>
              </a:ext>
            </a:extLst>
          </a:blip>
          <a:srcRect l="59367"/>
          <a:stretch/>
        </p:blipFill>
        <p:spPr>
          <a:xfrm>
            <a:off x="5699926" y="1493778"/>
            <a:ext cx="3111357" cy="2350440"/>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6626279" y="2460669"/>
            <a:ext cx="1375389" cy="258743"/>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p:cNvCxnSpPr>
            <a:stCxn id="8" idx="1"/>
          </p:cNvCxnSpPr>
          <p:nvPr/>
        </p:nvCxnSpPr>
        <p:spPr>
          <a:xfrm flipH="1" flipV="1">
            <a:off x="6157609" y="2363821"/>
            <a:ext cx="468670" cy="22622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1087629" y="4625632"/>
            <a:ext cx="5215894" cy="230832"/>
          </a:xfrm>
          <a:prstGeom prst="rect">
            <a:avLst/>
          </a:prstGeom>
        </p:spPr>
        <p:txBody>
          <a:bodyPr wrap="square">
            <a:spAutoFit/>
          </a:bodyPr>
          <a:lstStyle/>
          <a:p>
            <a:r>
              <a:rPr lang="de-DE" sz="900" i="1" dirty="0">
                <a:latin typeface="Georgia" panose="02040502050405020303" pitchFamily="18" charset="0"/>
              </a:rPr>
              <a:t>Voraussetzung: Fiery Graphic Arts Package, Premium Edition oder Fiery Productivity Package</a:t>
            </a:r>
          </a:p>
        </p:txBody>
      </p:sp>
      <p:pic>
        <p:nvPicPr>
          <p:cNvPr id="13" name="Picture 12">
            <a:extLst>
              <a:ext uri="{FF2B5EF4-FFF2-40B4-BE49-F238E27FC236}">
                <a16:creationId xmlns:a16="http://schemas.microsoft.com/office/drawing/2014/main" id="{E37F3FB2-3307-45A5-97F3-6448D7B5DE6D}"/>
              </a:ext>
            </a:extLst>
          </p:cNvPr>
          <p:cNvPicPr>
            <a:picLocks noChangeAspect="1" noChangeArrowheads="1"/>
          </p:cNvPicPr>
          <p:nvPr/>
        </p:nvPicPr>
        <p:blipFill>
          <a:blip r:embed="rId4"/>
          <a:stretch>
            <a:fillRect/>
          </a:stretch>
        </p:blipFill>
        <p:spPr bwMode="auto">
          <a:xfrm>
            <a:off x="7784854" y="73831"/>
            <a:ext cx="888626" cy="888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2680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de-DE"/>
              <a:t>Was ist die Fiery FS300 Pro Plattform?</a:t>
            </a:r>
          </a:p>
        </p:txBody>
      </p:sp>
      <p:sp>
        <p:nvSpPr>
          <p:cNvPr id="4" name="Slide Number Placeholder 3"/>
          <p:cNvSpPr>
            <a:spLocks noGrp="1"/>
          </p:cNvSpPr>
          <p:nvPr>
            <p:ph type="sldNum" sz="quarter" idx="11"/>
          </p:nvPr>
        </p:nvSpPr>
        <p:spPr/>
        <p:txBody>
          <a:bodyPr/>
          <a:lstStyle/>
          <a:p>
            <a:fld id="{6BEE8092-FD92-D247-BFBB-7625102F9F8E}" type="slidenum">
              <a:rPr lang="en-US" smtClean="0"/>
              <a:t>2</a:t>
            </a:fld>
            <a:endParaRPr lang="de-DE"/>
          </a:p>
        </p:txBody>
      </p:sp>
      <p:sp>
        <p:nvSpPr>
          <p:cNvPr id="6" name="Content Placeholder 5"/>
          <p:cNvSpPr>
            <a:spLocks noGrp="1"/>
          </p:cNvSpPr>
          <p:nvPr>
            <p:ph sz="quarter" idx="12"/>
          </p:nvPr>
        </p:nvSpPr>
        <p:spPr>
          <a:xfrm>
            <a:off x="457201" y="1433513"/>
            <a:ext cx="5515582" cy="3180160"/>
          </a:xfrm>
        </p:spPr>
        <p:txBody>
          <a:bodyPr>
            <a:noAutofit/>
          </a:bodyPr>
          <a:lstStyle/>
          <a:p>
            <a:pPr marL="0" indent="0">
              <a:buNone/>
            </a:pPr>
            <a:r>
              <a:rPr lang="de-DE" sz="2000" i="1" dirty="0"/>
              <a:t>„Eine Plattform für das nächste Jahrzehnt“</a:t>
            </a:r>
          </a:p>
          <a:p>
            <a:pPr lvl="1"/>
            <a:r>
              <a:rPr lang="de-DE" sz="1800" dirty="0"/>
              <a:t>Anwender an erster Stelle</a:t>
            </a:r>
            <a:r>
              <a:rPr lang="en-US" sz="2000" dirty="0"/>
              <a:t>		</a:t>
            </a:r>
          </a:p>
          <a:p>
            <a:pPr lvl="2">
              <a:spcBef>
                <a:spcPts val="0"/>
              </a:spcBef>
            </a:pPr>
            <a:r>
              <a:rPr lang="de-DE" sz="1200" dirty="0"/>
              <a:t>Innovationen bei nahezu jeder Anwenderinteraktion</a:t>
            </a:r>
            <a:br>
              <a:rPr lang="de-DE" sz="1200" dirty="0"/>
            </a:br>
            <a:r>
              <a:rPr lang="de-DE" sz="1200" dirty="0"/>
              <a:t>mit Fiery</a:t>
            </a:r>
            <a:r>
              <a:rPr lang="de-DE" sz="1200" baseline="30000" dirty="0"/>
              <a:t>®</a:t>
            </a:r>
          </a:p>
          <a:p>
            <a:pPr lvl="2"/>
            <a:r>
              <a:rPr lang="de-DE" sz="1200" dirty="0"/>
              <a:t>Neue Funktionen in den Schlüsselbereichen, die Anwender interessieren: Farbe, Produktivität, Benutzerfreundlichkeit und Integration</a:t>
            </a:r>
          </a:p>
          <a:p>
            <a:pPr lvl="1">
              <a:spcBef>
                <a:spcPts val="1200"/>
              </a:spcBef>
            </a:pPr>
            <a:r>
              <a:rPr lang="de-DE" sz="1800" dirty="0"/>
              <a:t>Steuerung von Fiery Driven™ Druckmaschinen </a:t>
            </a:r>
          </a:p>
          <a:p>
            <a:pPr lvl="2"/>
            <a:r>
              <a:rPr lang="de-DE" sz="1200" dirty="0"/>
              <a:t>Bogendruck, schnelle Endloszufuhr, B1-Faltkarton</a:t>
            </a:r>
            <a:br>
              <a:rPr lang="de-DE" sz="1200" dirty="0"/>
            </a:br>
            <a:r>
              <a:rPr lang="de-DE" sz="1200" dirty="0"/>
              <a:t>und Wellpappe</a:t>
            </a:r>
            <a:endParaRPr lang="de-DE" sz="1800" dirty="0"/>
          </a:p>
        </p:txBody>
      </p:sp>
      <p:pic>
        <p:nvPicPr>
          <p:cNvPr id="7" name="Picture 6"/>
          <p:cNvPicPr>
            <a:picLocks noChangeAspect="1"/>
          </p:cNvPicPr>
          <p:nvPr/>
        </p:nvPicPr>
        <p:blipFill>
          <a:blip r:embed="rId3"/>
          <a:stretch>
            <a:fillRect/>
          </a:stretch>
        </p:blipFill>
        <p:spPr>
          <a:xfrm>
            <a:off x="5972783" y="1527110"/>
            <a:ext cx="2704096" cy="2467672"/>
          </a:xfrm>
          <a:prstGeom prst="rect">
            <a:avLst/>
          </a:prstGeom>
          <a:ln>
            <a:noFill/>
          </a:ln>
          <a:effectLst>
            <a:softEdge rad="63500"/>
          </a:effectLst>
        </p:spPr>
      </p:pic>
    </p:spTree>
    <p:extLst>
      <p:ext uri="{BB962C8B-B14F-4D97-AF65-F5344CB8AC3E}">
        <p14:creationId xmlns:p14="http://schemas.microsoft.com/office/powerpoint/2010/main" val="30853751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3376"/>
          <a:stretch/>
        </p:blipFill>
        <p:spPr>
          <a:xfrm>
            <a:off x="3080565" y="2931359"/>
            <a:ext cx="5530618" cy="1371429"/>
          </a:xfrm>
          <a:prstGeom prst="rect">
            <a:avLst/>
          </a:prstGeom>
        </p:spPr>
      </p:pic>
      <p:sp>
        <p:nvSpPr>
          <p:cNvPr id="2" name="Title 1"/>
          <p:cNvSpPr>
            <a:spLocks noGrp="1"/>
          </p:cNvSpPr>
          <p:nvPr>
            <p:ph type="title"/>
          </p:nvPr>
        </p:nvSpPr>
        <p:spPr/>
        <p:txBody>
          <a:bodyPr/>
          <a:lstStyle/>
          <a:p>
            <a:r>
              <a:rPr lang="de-DE"/>
              <a:t>Gesamtflächendeckung</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20</a:t>
            </a:fld>
            <a:endParaRPr lang="de-DE"/>
          </a:p>
        </p:txBody>
      </p:sp>
      <p:sp>
        <p:nvSpPr>
          <p:cNvPr id="4" name="Content Placeholder 3"/>
          <p:cNvSpPr>
            <a:spLocks noGrp="1"/>
          </p:cNvSpPr>
          <p:nvPr>
            <p:ph sz="quarter" idx="12"/>
          </p:nvPr>
        </p:nvSpPr>
        <p:spPr>
          <a:xfrm>
            <a:off x="457199" y="1433513"/>
            <a:ext cx="7581154" cy="3180160"/>
          </a:xfrm>
        </p:spPr>
        <p:txBody>
          <a:bodyPr>
            <a:normAutofit/>
          </a:bodyPr>
          <a:lstStyle/>
          <a:p>
            <a:r>
              <a:rPr lang="de-DE" sz="1800" dirty="0"/>
              <a:t>Zeigt die Summe der Trennwerte an</a:t>
            </a:r>
          </a:p>
          <a:p>
            <a:r>
              <a:rPr lang="de-DE" sz="1800" dirty="0"/>
              <a:t>Hilft, die Bereiche mit erreichter Gesamtflächendeckung zu ermitteln</a:t>
            </a:r>
          </a:p>
          <a:p>
            <a:r>
              <a:rPr lang="de-DE" sz="1800" dirty="0"/>
              <a:t>Kann bei Imaging-Fehlern wie fehlenden Schattendetails </a:t>
            </a:r>
            <a:br>
              <a:rPr lang="de-DE" sz="1800" dirty="0"/>
            </a:br>
            <a:r>
              <a:rPr lang="de-DE" sz="1800" dirty="0"/>
              <a:t>verwendet werden</a:t>
            </a:r>
          </a:p>
          <a:p>
            <a:endParaRPr lang="de-DE" sz="2000" dirty="0"/>
          </a:p>
          <a:p>
            <a:endParaRPr lang="de-DE" sz="2000" dirty="0"/>
          </a:p>
          <a:p>
            <a:pPr lvl="1"/>
            <a:endParaRPr lang="de-DE" sz="2400" dirty="0"/>
          </a:p>
        </p:txBody>
      </p:sp>
      <p:sp>
        <p:nvSpPr>
          <p:cNvPr id="11" name="Rectangle 10"/>
          <p:cNvSpPr/>
          <p:nvPr/>
        </p:nvSpPr>
        <p:spPr>
          <a:xfrm>
            <a:off x="6001972" y="3944368"/>
            <a:ext cx="2387438" cy="220419"/>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p:cNvCxnSpPr>
            <a:stCxn id="11" idx="1"/>
          </p:cNvCxnSpPr>
          <p:nvPr/>
        </p:nvCxnSpPr>
        <p:spPr>
          <a:xfrm flipH="1" flipV="1">
            <a:off x="4328815" y="3691851"/>
            <a:ext cx="1673157" cy="36272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1087629" y="4625632"/>
            <a:ext cx="5215894" cy="230832"/>
          </a:xfrm>
          <a:prstGeom prst="rect">
            <a:avLst/>
          </a:prstGeom>
        </p:spPr>
        <p:txBody>
          <a:bodyPr wrap="square">
            <a:spAutoFit/>
          </a:bodyPr>
          <a:lstStyle/>
          <a:p>
            <a:r>
              <a:rPr lang="de-DE" sz="900" i="1" dirty="0">
                <a:latin typeface="Georgia" panose="02040502050405020303" pitchFamily="18" charset="0"/>
              </a:rPr>
              <a:t>Voraussetzung: Fiery Graphic Arts Package, Premium Edition oder Fiery Productivity Package</a:t>
            </a:r>
          </a:p>
        </p:txBody>
      </p:sp>
      <p:pic>
        <p:nvPicPr>
          <p:cNvPr id="6" name="Picture 5"/>
          <p:cNvPicPr>
            <a:picLocks noChangeAspect="1"/>
          </p:cNvPicPr>
          <p:nvPr/>
        </p:nvPicPr>
        <p:blipFill rotWithShape="1">
          <a:blip r:embed="rId4"/>
          <a:srcRect r="15064"/>
          <a:stretch/>
        </p:blipFill>
        <p:spPr>
          <a:xfrm>
            <a:off x="525301" y="2989726"/>
            <a:ext cx="1770309" cy="1371429"/>
          </a:xfrm>
          <a:prstGeom prst="rect">
            <a:avLst/>
          </a:prstGeom>
          <a:ln>
            <a:noFill/>
          </a:ln>
          <a:effectLst>
            <a:outerShdw blurRad="292100" dist="139700" dir="2700000" algn="tl" rotWithShape="0">
              <a:srgbClr val="333333">
                <a:alpha val="65000"/>
              </a:srgbClr>
            </a:outerShdw>
          </a:effectLst>
        </p:spPr>
      </p:pic>
      <p:sp>
        <p:nvSpPr>
          <p:cNvPr id="15" name="Trapezoid 14"/>
          <p:cNvSpPr/>
          <p:nvPr/>
        </p:nvSpPr>
        <p:spPr>
          <a:xfrm rot="16200000">
            <a:off x="1896312" y="3118533"/>
            <a:ext cx="1371432" cy="997081"/>
          </a:xfrm>
          <a:prstGeom prst="trapezoid">
            <a:avLst>
              <a:gd name="adj" fmla="val 46463"/>
            </a:avLst>
          </a:prstGeom>
          <a:solidFill>
            <a:srgbClr val="C000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6D04AE9-EF1B-47D6-9D92-892FE3AEE99C}"/>
              </a:ext>
            </a:extLst>
          </p:cNvPr>
          <p:cNvPicPr>
            <a:picLocks noChangeAspect="1" noChangeArrowheads="1"/>
          </p:cNvPicPr>
          <p:nvPr/>
        </p:nvPicPr>
        <p:blipFill>
          <a:blip r:embed="rId5"/>
          <a:stretch>
            <a:fillRect/>
          </a:stretch>
        </p:blipFill>
        <p:spPr bwMode="auto">
          <a:xfrm>
            <a:off x="7784854" y="73831"/>
            <a:ext cx="888626" cy="888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299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Eingabeprofil für Graustufen</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21</a:t>
            </a:fld>
            <a:endParaRPr lang="de-DE"/>
          </a:p>
        </p:txBody>
      </p:sp>
      <p:sp>
        <p:nvSpPr>
          <p:cNvPr id="4" name="Content Placeholder 3"/>
          <p:cNvSpPr>
            <a:spLocks noGrp="1"/>
          </p:cNvSpPr>
          <p:nvPr>
            <p:ph sz="quarter" idx="12"/>
          </p:nvPr>
        </p:nvSpPr>
        <p:spPr>
          <a:xfrm>
            <a:off x="457200" y="1433513"/>
            <a:ext cx="5123793" cy="3180160"/>
          </a:xfrm>
        </p:spPr>
        <p:txBody>
          <a:bodyPr>
            <a:normAutofit fontScale="85000" lnSpcReduction="10000"/>
          </a:bodyPr>
          <a:lstStyle/>
          <a:p>
            <a:r>
              <a:rPr lang="de-DE"/>
              <a:t>Erreicht das erwartete Druckaussehen bei Graustufenbildern, Vektoren oder grafischen Objekten</a:t>
            </a:r>
          </a:p>
          <a:p>
            <a:r>
              <a:rPr lang="de-DE"/>
              <a:t>Festlegen der Farbwiedergabe-Steuerelemente wie bei RGB und CMYK</a:t>
            </a:r>
          </a:p>
          <a:p>
            <a:endParaRPr lang="de-DE" dirty="0"/>
          </a:p>
        </p:txBody>
      </p:sp>
      <p:pic>
        <p:nvPicPr>
          <p:cNvPr id="5" name="Picture 4"/>
          <p:cNvPicPr>
            <a:picLocks noChangeAspect="1"/>
          </p:cNvPicPr>
          <p:nvPr/>
        </p:nvPicPr>
        <p:blipFill rotWithShape="1">
          <a:blip r:embed="rId3"/>
          <a:srcRect l="5680" t="52801" r="59632" b="11693"/>
          <a:stretch/>
        </p:blipFill>
        <p:spPr>
          <a:xfrm>
            <a:off x="5660413" y="1566040"/>
            <a:ext cx="2621737" cy="2438401"/>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5660412" y="4148887"/>
            <a:ext cx="2734558" cy="369332"/>
          </a:xfrm>
          <a:prstGeom prst="rect">
            <a:avLst/>
          </a:prstGeom>
        </p:spPr>
        <p:txBody>
          <a:bodyPr wrap="square">
            <a:spAutoFit/>
          </a:bodyPr>
          <a:lstStyle/>
          <a:p>
            <a:r>
              <a:rPr lang="de-DE" sz="900" i="1" dirty="0">
                <a:latin typeface="Georgia" panose="02040502050405020303" pitchFamily="18" charset="0"/>
              </a:rPr>
              <a:t>Graustufeneinstellungen auf der Registerkarte „Farbe“ in Auftragseigenschaften und Treiber</a:t>
            </a:r>
          </a:p>
        </p:txBody>
      </p:sp>
      <p:pic>
        <p:nvPicPr>
          <p:cNvPr id="9" name="Picture 8">
            <a:extLst>
              <a:ext uri="{FF2B5EF4-FFF2-40B4-BE49-F238E27FC236}">
                <a16:creationId xmlns:a16="http://schemas.microsoft.com/office/drawing/2014/main" id="{0F96EAEA-47E6-465E-AEAD-648431F93350}"/>
              </a:ext>
            </a:extLst>
          </p:cNvPr>
          <p:cNvPicPr>
            <a:picLocks noChangeAspect="1" noChangeArrowheads="1"/>
          </p:cNvPicPr>
          <p:nvPr/>
        </p:nvPicPr>
        <p:blipFill>
          <a:blip r:embed="rId4"/>
          <a:stretch>
            <a:fillRect/>
          </a:stretch>
        </p:blipFill>
        <p:spPr bwMode="auto">
          <a:xfrm>
            <a:off x="7784854" y="73831"/>
            <a:ext cx="888626" cy="888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71712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Optimierte Leistung</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22</a:t>
            </a:fld>
            <a:endParaRPr lang="de-DE"/>
          </a:p>
        </p:txBody>
      </p:sp>
      <p:sp>
        <p:nvSpPr>
          <p:cNvPr id="4" name="Content Placeholder 3"/>
          <p:cNvSpPr>
            <a:spLocks noGrp="1"/>
          </p:cNvSpPr>
          <p:nvPr>
            <p:ph sz="quarter" idx="12"/>
          </p:nvPr>
        </p:nvSpPr>
        <p:spPr>
          <a:xfrm>
            <a:off x="457199" y="1433513"/>
            <a:ext cx="5097295" cy="3180160"/>
          </a:xfrm>
        </p:spPr>
        <p:txBody>
          <a:bodyPr>
            <a:normAutofit fontScale="92500" lnSpcReduction="10000"/>
          </a:bodyPr>
          <a:lstStyle/>
          <a:p>
            <a:r>
              <a:rPr lang="de-DE" dirty="0"/>
              <a:t>HyperRIP Optimierungen</a:t>
            </a:r>
          </a:p>
          <a:p>
            <a:r>
              <a:rPr lang="de-DE" dirty="0"/>
              <a:t>Schnelle Nachdrucke</a:t>
            </a:r>
          </a:p>
          <a:p>
            <a:r>
              <a:rPr lang="de-DE" dirty="0"/>
              <a:t>Hardware der nächsten Generation</a:t>
            </a:r>
          </a:p>
          <a:p>
            <a:pPr lvl="1"/>
            <a:r>
              <a:rPr lang="de-DE" dirty="0"/>
              <a:t>NX Pro und </a:t>
            </a:r>
            <a:br>
              <a:rPr lang="de-DE" dirty="0"/>
            </a:br>
            <a:r>
              <a:rPr lang="de-DE" dirty="0"/>
              <a:t>Premium Server</a:t>
            </a:r>
          </a:p>
          <a:p>
            <a:pPr lvl="1"/>
            <a:r>
              <a:rPr lang="de-DE" dirty="0"/>
              <a:t>XB Server </a:t>
            </a:r>
          </a:p>
        </p:txBody>
      </p:sp>
      <p:sp>
        <p:nvSpPr>
          <p:cNvPr id="5" name="TextBox 4"/>
          <p:cNvSpPr txBox="1"/>
          <p:nvPr/>
        </p:nvSpPr>
        <p:spPr>
          <a:xfrm>
            <a:off x="6326333" y="2661329"/>
            <a:ext cx="2360467" cy="461663"/>
          </a:xfrm>
          <a:prstGeom prst="rect">
            <a:avLst/>
          </a:prstGeom>
          <a:noFill/>
        </p:spPr>
        <p:txBody>
          <a:bodyPr wrap="square" lIns="91438" tIns="45719" rIns="91438" bIns="45719" rtlCol="0">
            <a:spAutoFit/>
          </a:bodyPr>
          <a:lstStyle/>
          <a:p>
            <a:pPr marL="0" lvl="1"/>
            <a:endParaRPr lang="de-DE" sz="1200" b="1" dirty="0">
              <a:solidFill>
                <a:srgbClr val="333333"/>
              </a:solidFill>
              <a:latin typeface="Georgia"/>
              <a:cs typeface="Georgia"/>
            </a:endParaRPr>
          </a:p>
          <a:p>
            <a:r>
              <a:rPr lang="de-DE" sz="1200" b="1" dirty="0">
                <a:latin typeface="Georgia"/>
                <a:hlinkClick r:id="rId3"/>
              </a:rPr>
              <a:t>HyperRIP Video ansehen</a:t>
            </a:r>
            <a:endParaRPr lang="de-DE" sz="1200" b="1" dirty="0">
              <a:latin typeface="Georgia"/>
              <a:cs typeface="Georgia"/>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4690" y="1799905"/>
            <a:ext cx="3134004" cy="1102234"/>
          </a:xfrm>
          <a:prstGeom prst="rect">
            <a:avLst/>
          </a:prstGeom>
        </p:spPr>
      </p:pic>
      <p:sp>
        <p:nvSpPr>
          <p:cNvPr id="7" name="TextBox 6"/>
          <p:cNvSpPr txBox="1"/>
          <p:nvPr/>
        </p:nvSpPr>
        <p:spPr>
          <a:xfrm>
            <a:off x="6187841" y="3185405"/>
            <a:ext cx="2366352" cy="646331"/>
          </a:xfrm>
          <a:prstGeom prst="rect">
            <a:avLst/>
          </a:prstGeom>
          <a:noFill/>
        </p:spPr>
        <p:txBody>
          <a:bodyPr wrap="none" rtlCol="0">
            <a:spAutoFit/>
          </a:bodyPr>
          <a:lstStyle/>
          <a:p>
            <a:pPr algn="ctr"/>
            <a:r>
              <a:rPr lang="de-DE" dirty="0">
                <a:latin typeface="Georgia" panose="02040502050405020303" pitchFamily="18" charset="0"/>
              </a:rPr>
              <a:t>Auftragsverarbeitung</a:t>
            </a:r>
            <a:br>
              <a:rPr lang="de-DE" dirty="0">
                <a:latin typeface="Georgia" panose="02040502050405020303" pitchFamily="18" charset="0"/>
              </a:rPr>
            </a:br>
            <a:r>
              <a:rPr lang="de-DE" dirty="0">
                <a:latin typeface="Georgia" panose="02040502050405020303" pitchFamily="18" charset="0"/>
              </a:rPr>
              <a:t>um 55 % schneller</a:t>
            </a:r>
          </a:p>
        </p:txBody>
      </p:sp>
      <p:pic>
        <p:nvPicPr>
          <p:cNvPr id="9" name="Picture 8"/>
          <p:cNvPicPr>
            <a:picLocks noChangeAspect="1"/>
          </p:cNvPicPr>
          <p:nvPr/>
        </p:nvPicPr>
        <p:blipFill>
          <a:blip r:embed="rId5"/>
          <a:stretch>
            <a:fillRect/>
          </a:stretch>
        </p:blipFill>
        <p:spPr>
          <a:xfrm>
            <a:off x="7797033" y="125691"/>
            <a:ext cx="857250" cy="857250"/>
          </a:xfrm>
          <a:prstGeom prst="rect">
            <a:avLst/>
          </a:prstGeom>
        </p:spPr>
      </p:pic>
    </p:spTree>
    <p:extLst>
      <p:ext uri="{BB962C8B-B14F-4D97-AF65-F5344CB8AC3E}">
        <p14:creationId xmlns:p14="http://schemas.microsoft.com/office/powerpoint/2010/main" val="29445130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7711400" y="1795091"/>
            <a:ext cx="1185138" cy="58477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algn="ctr">
              <a:defRPr sz="1600">
                <a:solidFill>
                  <a:schemeClr val="tx1"/>
                </a:solidFill>
                <a:latin typeface="Georgia" panose="02040502050405020303" pitchFamily="18" charset="0"/>
              </a:defRPr>
            </a:lvl1pPr>
          </a:lstStyle>
          <a:p>
            <a:r>
              <a:rPr lang="de-DE"/>
              <a:t>FS300 Pro Tabelle</a:t>
            </a:r>
          </a:p>
        </p:txBody>
      </p:sp>
      <p:sp>
        <p:nvSpPr>
          <p:cNvPr id="2" name="Title 1"/>
          <p:cNvSpPr>
            <a:spLocks noGrp="1"/>
          </p:cNvSpPr>
          <p:nvPr>
            <p:ph type="title"/>
          </p:nvPr>
        </p:nvSpPr>
        <p:spPr>
          <a:xfrm>
            <a:off x="457200" y="205979"/>
            <a:ext cx="8234624" cy="857250"/>
          </a:xfrm>
        </p:spPr>
        <p:txBody>
          <a:bodyPr>
            <a:noAutofit/>
          </a:bodyPr>
          <a:lstStyle/>
          <a:p>
            <a:r>
              <a:rPr lang="de-DE" sz="3200" dirty="0"/>
              <a:t>Im Modus „Einzelauftrag“ unterstützte Dateiformate</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23</a:t>
            </a:fld>
            <a:endParaRPr lang="de-DE"/>
          </a:p>
        </p:txBody>
      </p:sp>
      <p:graphicFrame>
        <p:nvGraphicFramePr>
          <p:cNvPr id="5" name="Table 4"/>
          <p:cNvGraphicFramePr>
            <a:graphicFrameLocks noGrp="1"/>
          </p:cNvGraphicFramePr>
          <p:nvPr>
            <p:extLst>
              <p:ext uri="{D42A27DB-BD31-4B8C-83A1-F6EECF244321}">
                <p14:modId xmlns:p14="http://schemas.microsoft.com/office/powerpoint/2010/main" val="1600126559"/>
              </p:ext>
            </p:extLst>
          </p:nvPr>
        </p:nvGraphicFramePr>
        <p:xfrm>
          <a:off x="1040832" y="1260627"/>
          <a:ext cx="6624910" cy="3580568"/>
        </p:xfrm>
        <a:graphic>
          <a:graphicData uri="http://schemas.openxmlformats.org/drawingml/2006/table">
            <a:tbl>
              <a:tblPr firstRow="1" firstCol="1" bandRow="1">
                <a:tableStyleId>{5C22544A-7EE6-4342-B048-85BDC9FD1C3A}</a:tableStyleId>
              </a:tblPr>
              <a:tblGrid>
                <a:gridCol w="1026447">
                  <a:extLst>
                    <a:ext uri="{9D8B030D-6E8A-4147-A177-3AD203B41FA5}">
                      <a16:colId xmlns:a16="http://schemas.microsoft.com/office/drawing/2014/main" val="4244338496"/>
                    </a:ext>
                  </a:extLst>
                </a:gridCol>
                <a:gridCol w="532207">
                  <a:extLst>
                    <a:ext uri="{9D8B030D-6E8A-4147-A177-3AD203B41FA5}">
                      <a16:colId xmlns:a16="http://schemas.microsoft.com/office/drawing/2014/main" val="2233400495"/>
                    </a:ext>
                  </a:extLst>
                </a:gridCol>
                <a:gridCol w="526007">
                  <a:extLst>
                    <a:ext uri="{9D8B030D-6E8A-4147-A177-3AD203B41FA5}">
                      <a16:colId xmlns:a16="http://schemas.microsoft.com/office/drawing/2014/main" val="698103658"/>
                    </a:ext>
                  </a:extLst>
                </a:gridCol>
                <a:gridCol w="905089">
                  <a:extLst>
                    <a:ext uri="{9D8B030D-6E8A-4147-A177-3AD203B41FA5}">
                      <a16:colId xmlns:a16="http://schemas.microsoft.com/office/drawing/2014/main" val="3094288695"/>
                    </a:ext>
                  </a:extLst>
                </a:gridCol>
                <a:gridCol w="570222">
                  <a:extLst>
                    <a:ext uri="{9D8B030D-6E8A-4147-A177-3AD203B41FA5}">
                      <a16:colId xmlns:a16="http://schemas.microsoft.com/office/drawing/2014/main" val="119358174"/>
                    </a:ext>
                  </a:extLst>
                </a:gridCol>
                <a:gridCol w="556689">
                  <a:extLst>
                    <a:ext uri="{9D8B030D-6E8A-4147-A177-3AD203B41FA5}">
                      <a16:colId xmlns:a16="http://schemas.microsoft.com/office/drawing/2014/main" val="2015907319"/>
                    </a:ext>
                  </a:extLst>
                </a:gridCol>
                <a:gridCol w="844550">
                  <a:extLst>
                    <a:ext uri="{9D8B030D-6E8A-4147-A177-3AD203B41FA5}">
                      <a16:colId xmlns:a16="http://schemas.microsoft.com/office/drawing/2014/main" val="2177767724"/>
                    </a:ext>
                  </a:extLst>
                </a:gridCol>
                <a:gridCol w="514350">
                  <a:extLst>
                    <a:ext uri="{9D8B030D-6E8A-4147-A177-3AD203B41FA5}">
                      <a16:colId xmlns:a16="http://schemas.microsoft.com/office/drawing/2014/main" val="3934088930"/>
                    </a:ext>
                  </a:extLst>
                </a:gridCol>
                <a:gridCol w="507851">
                  <a:extLst>
                    <a:ext uri="{9D8B030D-6E8A-4147-A177-3AD203B41FA5}">
                      <a16:colId xmlns:a16="http://schemas.microsoft.com/office/drawing/2014/main" val="4243101901"/>
                    </a:ext>
                  </a:extLst>
                </a:gridCol>
                <a:gridCol w="641498">
                  <a:extLst>
                    <a:ext uri="{9D8B030D-6E8A-4147-A177-3AD203B41FA5}">
                      <a16:colId xmlns:a16="http://schemas.microsoft.com/office/drawing/2014/main" val="1959298002"/>
                    </a:ext>
                  </a:extLst>
                </a:gridCol>
              </a:tblGrid>
              <a:tr h="358056">
                <a:tc>
                  <a:txBody>
                    <a:bodyPr/>
                    <a:lstStyle/>
                    <a:p>
                      <a:pPr marL="0" marR="0">
                        <a:spcBef>
                          <a:spcPts val="0"/>
                        </a:spcBef>
                        <a:spcAft>
                          <a:spcPts val="0"/>
                        </a:spcAft>
                      </a:pPr>
                      <a:r>
                        <a:rPr lang="de-DE" sz="650" dirty="0">
                          <a:effectLst/>
                          <a:latin typeface="Georgia" panose="02040502050405020303" pitchFamily="18" charset="0"/>
                        </a:rPr>
                        <a:t>Dateityp</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de-DE" sz="650" dirty="0">
                          <a:effectLst/>
                          <a:latin typeface="Georgia" panose="02040502050405020303" pitchFamily="18" charset="0"/>
                        </a:rPr>
                        <a:t>Normal</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de-DE" sz="650" dirty="0">
                          <a:effectLst/>
                          <a:latin typeface="Georgia" panose="02040502050405020303" pitchFamily="18" charset="0"/>
                        </a:rPr>
                        <a:t>Duplex</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de-DE" sz="650" dirty="0">
                          <a:effectLst/>
                          <a:latin typeface="Georgia" panose="02040502050405020303" pitchFamily="18" charset="0"/>
                        </a:rPr>
                        <a:t>XObjects/ Formularcache</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de-DE" sz="650" dirty="0">
                          <a:effectLst/>
                          <a:latin typeface="Georgia" panose="02040502050405020303" pitchFamily="18" charset="0"/>
                        </a:rPr>
                        <a:t>Gemisch-te Medien</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de-DE" sz="650" dirty="0">
                          <a:effectLst/>
                          <a:latin typeface="Georgia" panose="02040502050405020303" pitchFamily="18" charset="0"/>
                        </a:rPr>
                        <a:t>Control Bar</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de-DE" sz="650" dirty="0">
                          <a:effectLst/>
                          <a:latin typeface="Georgia" panose="02040502050405020303" pitchFamily="18" charset="0"/>
                        </a:rPr>
                        <a:t>Druckbereich</a:t>
                      </a:r>
                    </a:p>
                    <a:p>
                      <a:pPr marL="0" marR="0">
                        <a:spcBef>
                          <a:spcPts val="0"/>
                        </a:spcBef>
                        <a:spcAft>
                          <a:spcPts val="0"/>
                        </a:spcAft>
                      </a:pPr>
                      <a:r>
                        <a:rPr lang="de-DE" sz="650" dirty="0">
                          <a:effectLst/>
                          <a:latin typeface="Georgia" panose="02040502050405020303" pitchFamily="18" charset="0"/>
                        </a:rPr>
                        <a:t>Seite/Datensatz</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de-DE" sz="650" dirty="0">
                          <a:effectLst/>
                          <a:latin typeface="Georgia" panose="02040502050405020303" pitchFamily="18" charset="0"/>
                        </a:rPr>
                        <a:t>Ausschießen</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de-DE" sz="650" dirty="0">
                          <a:effectLst/>
                          <a:latin typeface="Georgia" panose="02040502050405020303" pitchFamily="18" charset="0"/>
                        </a:rPr>
                        <a:t>Post-flight</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de-DE" sz="650" dirty="0">
                          <a:effectLst/>
                          <a:latin typeface="Georgia" panose="02040502050405020303" pitchFamily="18" charset="0"/>
                        </a:rPr>
                        <a:t>WS „Direkt“</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904556279"/>
                  </a:ext>
                </a:extLst>
              </a:tr>
              <a:tr h="186488">
                <a:tc gridSpan="10">
                  <a:txBody>
                    <a:bodyPr/>
                    <a:lstStyle/>
                    <a:p>
                      <a:pPr marL="0" marR="0">
                        <a:spcBef>
                          <a:spcPts val="0"/>
                        </a:spcBef>
                        <a:spcAft>
                          <a:spcPts val="0"/>
                        </a:spcAft>
                      </a:pPr>
                      <a:r>
                        <a:rPr lang="de-DE" sz="650" dirty="0">
                          <a:effectLst/>
                          <a:latin typeface="Georgia" panose="02040502050405020303" pitchFamily="18" charset="0"/>
                        </a:rPr>
                        <a:t>CPSI-Workflow</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extLst>
                  <a:ext uri="{0D108BD9-81ED-4DB2-BD59-A6C34878D82A}">
                    <a16:rowId xmlns:a16="http://schemas.microsoft.com/office/drawing/2014/main" val="89756989"/>
                  </a:ext>
                </a:extLst>
              </a:tr>
              <a:tr h="186488">
                <a:tc>
                  <a:txBody>
                    <a:bodyPr/>
                    <a:lstStyle/>
                    <a:p>
                      <a:pPr marL="0" marR="0">
                        <a:spcBef>
                          <a:spcPts val="0"/>
                        </a:spcBef>
                        <a:spcAft>
                          <a:spcPts val="0"/>
                        </a:spcAft>
                      </a:pPr>
                      <a:r>
                        <a:rPr lang="de-DE" sz="650" b="0" dirty="0">
                          <a:effectLst/>
                          <a:latin typeface="Georgia" panose="02040502050405020303" pitchFamily="18" charset="0"/>
                        </a:rPr>
                        <a:t>PDF</a:t>
                      </a:r>
                      <a:endParaRPr lang="de-DE" sz="65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dirty="0">
                          <a:effectLst/>
                          <a:latin typeface="Georgia" panose="02040502050405020303" pitchFamily="18" charset="0"/>
                        </a:rPr>
                        <a:t>Ja</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Ja</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Ja</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Ja</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Ja</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b="1" dirty="0">
                          <a:effectLst/>
                          <a:latin typeface="Georgia" panose="02040502050405020303" pitchFamily="18" charset="0"/>
                        </a:rPr>
                        <a:t>Ja</a:t>
                      </a:r>
                      <a:endParaRPr lang="de-DE" sz="65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dirty="0">
                          <a:effectLst/>
                          <a:latin typeface="Georgia" panose="02040502050405020303" pitchFamily="18" charset="0"/>
                        </a:rPr>
                        <a:t>Nein</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dirty="0">
                          <a:effectLst/>
                          <a:latin typeface="Georgia" panose="02040502050405020303" pitchFamily="18" charset="0"/>
                        </a:rPr>
                        <a:t>Nein</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Ja</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629920433"/>
                  </a:ext>
                </a:extLst>
              </a:tr>
              <a:tr h="186488">
                <a:tc>
                  <a:txBody>
                    <a:bodyPr/>
                    <a:lstStyle/>
                    <a:p>
                      <a:pPr marL="0" marR="0">
                        <a:spcBef>
                          <a:spcPts val="0"/>
                        </a:spcBef>
                        <a:spcAft>
                          <a:spcPts val="0"/>
                        </a:spcAft>
                      </a:pPr>
                      <a:r>
                        <a:rPr lang="de-DE" sz="650" b="0" dirty="0">
                          <a:effectLst/>
                          <a:latin typeface="Georgia" panose="02040502050405020303" pitchFamily="18" charset="0"/>
                        </a:rPr>
                        <a:t>PS</a:t>
                      </a:r>
                      <a:endParaRPr lang="de-DE" sz="65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Ja</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Ja</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dirty="0">
                          <a:effectLst/>
                          <a:latin typeface="Georgia" panose="02040502050405020303" pitchFamily="18" charset="0"/>
                        </a:rPr>
                        <a:t>Ja</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Ja</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dirty="0">
                          <a:effectLst/>
                          <a:latin typeface="Georgia" panose="02040502050405020303" pitchFamily="18" charset="0"/>
                        </a:rPr>
                        <a:t>Ja</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b="1" dirty="0">
                          <a:effectLst/>
                          <a:latin typeface="Georgia" panose="02040502050405020303" pitchFamily="18" charset="0"/>
                        </a:rPr>
                        <a:t>Ja</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Nein</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dirty="0">
                          <a:effectLst/>
                          <a:latin typeface="Georgia" panose="02040502050405020303" pitchFamily="18" charset="0"/>
                        </a:rPr>
                        <a:t>Nein</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Nein</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4022040811"/>
                  </a:ext>
                </a:extLst>
              </a:tr>
              <a:tr h="238704">
                <a:tc>
                  <a:txBody>
                    <a:bodyPr/>
                    <a:lstStyle/>
                    <a:p>
                      <a:pPr marL="0" marR="0">
                        <a:spcBef>
                          <a:spcPts val="0"/>
                        </a:spcBef>
                        <a:spcAft>
                          <a:spcPts val="0"/>
                        </a:spcAft>
                      </a:pPr>
                      <a:r>
                        <a:rPr lang="de-DE" sz="650" b="0" dirty="0">
                          <a:effectLst/>
                          <a:latin typeface="Georgia" panose="02040502050405020303" pitchFamily="18" charset="0"/>
                        </a:rPr>
                        <a:t>Quick Doc Merge</a:t>
                      </a:r>
                      <a:endParaRPr lang="de-DE" sz="65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Ja</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Ja</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dirty="0">
                          <a:effectLst/>
                          <a:latin typeface="Georgia" panose="02040502050405020303" pitchFamily="18" charset="0"/>
                        </a:rPr>
                        <a:t>Ja</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b="1">
                          <a:effectLst/>
                          <a:latin typeface="Georgia" panose="02040502050405020303" pitchFamily="18" charset="0"/>
                        </a:rPr>
                        <a:t>Ja</a:t>
                      </a:r>
                      <a:endParaRPr lang="de-DE" sz="65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Ja</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b="1" dirty="0">
                          <a:effectLst/>
                          <a:latin typeface="Georgia" panose="02040502050405020303" pitchFamily="18" charset="0"/>
                        </a:rPr>
                        <a:t>Ja</a:t>
                      </a:r>
                      <a:endParaRPr lang="de-DE" sz="65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Nein</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dirty="0">
                          <a:effectLst/>
                          <a:latin typeface="Georgia" panose="02040502050405020303" pitchFamily="18" charset="0"/>
                        </a:rPr>
                        <a:t>Nein</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Nein</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196562101"/>
                  </a:ext>
                </a:extLst>
              </a:tr>
              <a:tr h="186488">
                <a:tc>
                  <a:txBody>
                    <a:bodyPr/>
                    <a:lstStyle/>
                    <a:p>
                      <a:pPr marL="0" marR="0">
                        <a:spcBef>
                          <a:spcPts val="0"/>
                        </a:spcBef>
                        <a:spcAft>
                          <a:spcPts val="0"/>
                        </a:spcAft>
                      </a:pPr>
                      <a:r>
                        <a:rPr lang="de-DE" sz="650" b="0" dirty="0">
                          <a:effectLst/>
                          <a:latin typeface="Georgia" panose="02040502050405020303" pitchFamily="18" charset="0"/>
                        </a:rPr>
                        <a:t>PDF/VT</a:t>
                      </a:r>
                      <a:endParaRPr lang="de-DE" sz="65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Ja</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Ja</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Ja</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Ja</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Ja</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b="1" dirty="0">
                          <a:effectLst/>
                          <a:latin typeface="Georgia" panose="02040502050405020303" pitchFamily="18" charset="0"/>
                        </a:rPr>
                        <a:t>Ja</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Nein</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dirty="0">
                          <a:effectLst/>
                          <a:latin typeface="Georgia" panose="02040502050405020303" pitchFamily="18" charset="0"/>
                        </a:rPr>
                        <a:t>Nein</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dirty="0">
                          <a:effectLst/>
                          <a:latin typeface="Georgia" panose="02040502050405020303" pitchFamily="18" charset="0"/>
                        </a:rPr>
                        <a:t>Ja</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481019878"/>
                  </a:ext>
                </a:extLst>
              </a:tr>
              <a:tr h="186488">
                <a:tc>
                  <a:txBody>
                    <a:bodyPr/>
                    <a:lstStyle/>
                    <a:p>
                      <a:pPr marL="0" marR="0">
                        <a:spcBef>
                          <a:spcPts val="0"/>
                        </a:spcBef>
                        <a:spcAft>
                          <a:spcPts val="0"/>
                        </a:spcAft>
                      </a:pPr>
                      <a:r>
                        <a:rPr lang="de-DE" sz="650" b="0" dirty="0">
                          <a:effectLst/>
                          <a:latin typeface="Georgia" panose="02040502050405020303" pitchFamily="18" charset="0"/>
                        </a:rPr>
                        <a:t>PPML</a:t>
                      </a:r>
                      <a:endParaRPr lang="de-DE" sz="65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dirty="0">
                          <a:effectLst/>
                          <a:latin typeface="Georgia" panose="02040502050405020303" pitchFamily="18" charset="0"/>
                        </a:rPr>
                        <a:t>Ja</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dirty="0">
                          <a:effectLst/>
                          <a:latin typeface="Georgia" panose="02040502050405020303" pitchFamily="18" charset="0"/>
                        </a:rPr>
                        <a:t>Ja</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Ja</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b="1">
                          <a:effectLst/>
                          <a:latin typeface="Georgia" panose="02040502050405020303" pitchFamily="18" charset="0"/>
                        </a:rPr>
                        <a:t>Ja</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dirty="0">
                          <a:effectLst/>
                          <a:latin typeface="Georgia" panose="02040502050405020303" pitchFamily="18" charset="0"/>
                        </a:rPr>
                        <a:t>Ja</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b="1" dirty="0">
                          <a:effectLst/>
                          <a:latin typeface="Georgia" panose="02040502050405020303" pitchFamily="18" charset="0"/>
                        </a:rPr>
                        <a:t>Ja</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Nein</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dirty="0">
                          <a:effectLst/>
                          <a:latin typeface="Georgia" panose="02040502050405020303" pitchFamily="18" charset="0"/>
                        </a:rPr>
                        <a:t>Nein</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Nein</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4062287740"/>
                  </a:ext>
                </a:extLst>
              </a:tr>
              <a:tr h="186488">
                <a:tc>
                  <a:txBody>
                    <a:bodyPr/>
                    <a:lstStyle/>
                    <a:p>
                      <a:pPr marL="0" marR="0">
                        <a:spcBef>
                          <a:spcPts val="0"/>
                        </a:spcBef>
                        <a:spcAft>
                          <a:spcPts val="0"/>
                        </a:spcAft>
                      </a:pPr>
                      <a:r>
                        <a:rPr lang="de-DE" sz="650" b="0" dirty="0">
                          <a:effectLst/>
                          <a:latin typeface="Georgia" panose="02040502050405020303" pitchFamily="18" charset="0"/>
                        </a:rPr>
                        <a:t>VPS</a:t>
                      </a:r>
                      <a:endParaRPr lang="de-DE" sz="65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b="1" dirty="0">
                          <a:effectLst/>
                          <a:latin typeface="Georgia" panose="02040502050405020303" pitchFamily="18" charset="0"/>
                        </a:rPr>
                        <a:t>Ja</a:t>
                      </a:r>
                      <a:endParaRPr lang="de-DE" sz="65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b="1" dirty="0">
                          <a:effectLst/>
                          <a:latin typeface="Georgia" panose="02040502050405020303" pitchFamily="18" charset="0"/>
                        </a:rPr>
                        <a:t>Ja</a:t>
                      </a:r>
                      <a:endParaRPr lang="de-DE" sz="65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b="1">
                          <a:effectLst/>
                          <a:latin typeface="Georgia" panose="02040502050405020303" pitchFamily="18" charset="0"/>
                        </a:rPr>
                        <a:t>Ja</a:t>
                      </a:r>
                      <a:endParaRPr lang="de-DE" sz="650" b="1">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b="1">
                          <a:effectLst/>
                          <a:latin typeface="Georgia" panose="02040502050405020303" pitchFamily="18" charset="0"/>
                        </a:rPr>
                        <a:t>Ja</a:t>
                      </a:r>
                      <a:endParaRPr lang="de-DE" sz="65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b="1" dirty="0">
                          <a:effectLst/>
                          <a:latin typeface="Georgia" panose="02040502050405020303" pitchFamily="18" charset="0"/>
                        </a:rPr>
                        <a:t>Ja</a:t>
                      </a:r>
                      <a:endParaRPr lang="de-DE" sz="65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b="1" dirty="0">
                          <a:effectLst/>
                          <a:latin typeface="Georgia" panose="02040502050405020303" pitchFamily="18" charset="0"/>
                        </a:rPr>
                        <a:t>Ja</a:t>
                      </a:r>
                      <a:endParaRPr lang="de-DE" sz="65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Nein</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dirty="0">
                          <a:effectLst/>
                          <a:latin typeface="Georgia" panose="02040502050405020303" pitchFamily="18" charset="0"/>
                        </a:rPr>
                        <a:t>Nein</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Nein</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797048347"/>
                  </a:ext>
                </a:extLst>
              </a:tr>
              <a:tr h="186488">
                <a:tc>
                  <a:txBody>
                    <a:bodyPr/>
                    <a:lstStyle/>
                    <a:p>
                      <a:pPr marL="0" marR="0">
                        <a:spcBef>
                          <a:spcPts val="0"/>
                        </a:spcBef>
                        <a:spcAft>
                          <a:spcPts val="0"/>
                        </a:spcAft>
                      </a:pPr>
                      <a:r>
                        <a:rPr lang="de-DE" sz="650" b="0" dirty="0">
                          <a:effectLst/>
                          <a:latin typeface="Georgia" panose="02040502050405020303" pitchFamily="18" charset="0"/>
                        </a:rPr>
                        <a:t>VIPP</a:t>
                      </a:r>
                      <a:endParaRPr lang="de-DE" sz="65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b="1" dirty="0">
                          <a:effectLst/>
                          <a:latin typeface="Georgia" panose="02040502050405020303" pitchFamily="18" charset="0"/>
                        </a:rPr>
                        <a:t>Ja</a:t>
                      </a:r>
                      <a:endParaRPr lang="de-DE" sz="65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b="1" dirty="0">
                          <a:effectLst/>
                          <a:latin typeface="Georgia" panose="02040502050405020303" pitchFamily="18" charset="0"/>
                        </a:rPr>
                        <a:t>Ja</a:t>
                      </a:r>
                      <a:endParaRPr lang="de-DE" sz="65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b="1">
                          <a:effectLst/>
                          <a:latin typeface="Georgia" panose="02040502050405020303" pitchFamily="18" charset="0"/>
                        </a:rPr>
                        <a:t>Ja</a:t>
                      </a:r>
                      <a:endParaRPr lang="de-DE" sz="650" b="1">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b="1">
                          <a:effectLst/>
                          <a:latin typeface="Georgia" panose="02040502050405020303" pitchFamily="18" charset="0"/>
                        </a:rPr>
                        <a:t>Ja</a:t>
                      </a:r>
                      <a:endParaRPr lang="de-DE" sz="65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b="1" dirty="0">
                          <a:effectLst/>
                          <a:latin typeface="Georgia" panose="02040502050405020303" pitchFamily="18" charset="0"/>
                        </a:rPr>
                        <a:t>Ja</a:t>
                      </a:r>
                      <a:endParaRPr lang="de-DE" sz="65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b="1" dirty="0">
                          <a:effectLst/>
                          <a:latin typeface="Georgia" panose="02040502050405020303" pitchFamily="18" charset="0"/>
                        </a:rPr>
                        <a:t>Ja</a:t>
                      </a:r>
                      <a:endParaRPr lang="de-DE" sz="65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Nein</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dirty="0">
                          <a:effectLst/>
                          <a:latin typeface="Georgia" panose="02040502050405020303" pitchFamily="18" charset="0"/>
                        </a:rPr>
                        <a:t>Nein</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Nein</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87301837"/>
                  </a:ext>
                </a:extLst>
              </a:tr>
              <a:tr h="186488">
                <a:tc>
                  <a:txBody>
                    <a:bodyPr/>
                    <a:lstStyle/>
                    <a:p>
                      <a:pPr marL="0" marR="0">
                        <a:spcBef>
                          <a:spcPts val="0"/>
                        </a:spcBef>
                        <a:spcAft>
                          <a:spcPts val="0"/>
                        </a:spcAft>
                      </a:pPr>
                      <a:r>
                        <a:rPr lang="de-DE" sz="650" b="0" dirty="0">
                          <a:effectLst/>
                          <a:latin typeface="Georgia" panose="02040502050405020303" pitchFamily="18" charset="0"/>
                        </a:rPr>
                        <a:t>FreeForm Master</a:t>
                      </a:r>
                      <a:endParaRPr lang="de-DE" sz="65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Nein</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dirty="0">
                          <a:effectLst/>
                          <a:latin typeface="Georgia" panose="02040502050405020303" pitchFamily="18" charset="0"/>
                        </a:rPr>
                        <a:t>Nein</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Nein</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Nein</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dirty="0">
                          <a:effectLst/>
                          <a:latin typeface="Georgia" panose="02040502050405020303" pitchFamily="18" charset="0"/>
                        </a:rPr>
                        <a:t>Nein</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dirty="0">
                          <a:effectLst/>
                          <a:latin typeface="Georgia" panose="02040502050405020303" pitchFamily="18" charset="0"/>
                        </a:rPr>
                        <a:t>Nein</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Nein</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dirty="0">
                          <a:effectLst/>
                          <a:latin typeface="Georgia" panose="02040502050405020303" pitchFamily="18" charset="0"/>
                        </a:rPr>
                        <a:t>Nein</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Nein</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84235762"/>
                  </a:ext>
                </a:extLst>
              </a:tr>
              <a:tr h="186488">
                <a:tc>
                  <a:txBody>
                    <a:bodyPr/>
                    <a:lstStyle/>
                    <a:p>
                      <a:pPr marL="0" marR="0">
                        <a:spcBef>
                          <a:spcPts val="0"/>
                        </a:spcBef>
                        <a:spcAft>
                          <a:spcPts val="0"/>
                        </a:spcAft>
                      </a:pPr>
                      <a:r>
                        <a:rPr lang="de-DE" sz="650" b="0" dirty="0">
                          <a:effectLst/>
                          <a:latin typeface="Georgia" panose="02040502050405020303" pitchFamily="18" charset="0"/>
                        </a:rPr>
                        <a:t>FreeForm Variable</a:t>
                      </a:r>
                    </a:p>
                  </a:txBody>
                  <a:tcPr marL="67136" marR="67136" marT="0" marB="0" anchor="ctr"/>
                </a:tc>
                <a:tc>
                  <a:txBody>
                    <a:bodyPr/>
                    <a:lstStyle/>
                    <a:p>
                      <a:pPr marL="0" marR="0" algn="ctr">
                        <a:spcBef>
                          <a:spcPts val="0"/>
                        </a:spcBef>
                        <a:spcAft>
                          <a:spcPts val="0"/>
                        </a:spcAft>
                      </a:pPr>
                      <a:r>
                        <a:rPr lang="de-DE" sz="650" b="1" dirty="0">
                          <a:effectLst/>
                          <a:latin typeface="Georgia" panose="02040502050405020303" pitchFamily="18" charset="0"/>
                        </a:rPr>
                        <a:t>Ja</a:t>
                      </a:r>
                      <a:endParaRPr lang="de-DE" sz="65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b="1" dirty="0">
                          <a:effectLst/>
                          <a:latin typeface="Georgia" panose="02040502050405020303" pitchFamily="18" charset="0"/>
                        </a:rPr>
                        <a:t>Ja</a:t>
                      </a:r>
                      <a:endParaRPr lang="de-DE" sz="65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b="1" dirty="0">
                          <a:effectLst/>
                          <a:latin typeface="Georgia" panose="02040502050405020303" pitchFamily="18" charset="0"/>
                        </a:rPr>
                        <a:t>Ja</a:t>
                      </a:r>
                      <a:endParaRPr lang="de-DE" sz="65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b="1">
                          <a:effectLst/>
                          <a:latin typeface="Georgia" panose="02040502050405020303" pitchFamily="18" charset="0"/>
                        </a:rPr>
                        <a:t>Ja</a:t>
                      </a:r>
                      <a:endParaRPr lang="de-DE" sz="65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b="1" dirty="0">
                          <a:effectLst/>
                          <a:latin typeface="Georgia" panose="02040502050405020303" pitchFamily="18" charset="0"/>
                        </a:rPr>
                        <a:t>Ja</a:t>
                      </a:r>
                      <a:endParaRPr lang="de-DE" sz="65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b="1" dirty="0">
                          <a:effectLst/>
                          <a:latin typeface="Georgia" panose="02040502050405020303" pitchFamily="18" charset="0"/>
                        </a:rPr>
                        <a:t>Ja</a:t>
                      </a:r>
                      <a:endParaRPr lang="de-DE" sz="65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endParaRPr lang="en-US"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endParaRPr lang="en-US"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endParaRPr lang="en-US"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081730089"/>
                  </a:ext>
                </a:extLst>
              </a:tr>
              <a:tr h="186488">
                <a:tc>
                  <a:txBody>
                    <a:bodyPr/>
                    <a:lstStyle/>
                    <a:p>
                      <a:pPr marL="0" marR="0">
                        <a:spcBef>
                          <a:spcPts val="0"/>
                        </a:spcBef>
                        <a:spcAft>
                          <a:spcPts val="0"/>
                        </a:spcAft>
                      </a:pPr>
                      <a:r>
                        <a:rPr lang="de-DE" sz="650" b="0" dirty="0">
                          <a:effectLst/>
                          <a:latin typeface="Georgia" panose="02040502050405020303" pitchFamily="18" charset="0"/>
                        </a:rPr>
                        <a:t>TIF</a:t>
                      </a:r>
                      <a:endParaRPr lang="de-DE" sz="65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Nein</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Nein</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Nein</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Nein</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Nein</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dirty="0">
                          <a:effectLst/>
                          <a:latin typeface="Georgia" panose="02040502050405020303" pitchFamily="18" charset="0"/>
                        </a:rPr>
                        <a:t>Nein</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Nein</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dirty="0">
                          <a:effectLst/>
                          <a:latin typeface="Georgia" panose="02040502050405020303" pitchFamily="18" charset="0"/>
                        </a:rPr>
                        <a:t>Nein</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Nein</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840733346"/>
                  </a:ext>
                </a:extLst>
              </a:tr>
              <a:tr h="186488">
                <a:tc>
                  <a:txBody>
                    <a:bodyPr/>
                    <a:lstStyle/>
                    <a:p>
                      <a:pPr marL="0" marR="0">
                        <a:spcBef>
                          <a:spcPts val="0"/>
                        </a:spcBef>
                        <a:spcAft>
                          <a:spcPts val="0"/>
                        </a:spcAft>
                      </a:pPr>
                      <a:r>
                        <a:rPr lang="de-DE" sz="650" b="0" dirty="0">
                          <a:effectLst/>
                          <a:latin typeface="Georgia" panose="02040502050405020303" pitchFamily="18" charset="0"/>
                        </a:rPr>
                        <a:t>EPS</a:t>
                      </a:r>
                      <a:endParaRPr lang="de-DE" sz="65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Nein</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Nein</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dirty="0">
                          <a:effectLst/>
                          <a:latin typeface="Georgia" panose="02040502050405020303" pitchFamily="18" charset="0"/>
                        </a:rPr>
                        <a:t>Nein</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dirty="0">
                          <a:effectLst/>
                          <a:latin typeface="Georgia" panose="02040502050405020303" pitchFamily="18" charset="0"/>
                        </a:rPr>
                        <a:t>Nein</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Nein</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dirty="0">
                          <a:effectLst/>
                          <a:latin typeface="Georgia" panose="02040502050405020303" pitchFamily="18" charset="0"/>
                        </a:rPr>
                        <a:t>Nein</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dirty="0">
                          <a:effectLst/>
                          <a:latin typeface="Georgia" panose="02040502050405020303" pitchFamily="18" charset="0"/>
                        </a:rPr>
                        <a:t>Nein</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dirty="0">
                          <a:effectLst/>
                          <a:latin typeface="Georgia" panose="02040502050405020303" pitchFamily="18" charset="0"/>
                        </a:rPr>
                        <a:t>Nein</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Nein</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890941432"/>
                  </a:ext>
                </a:extLst>
              </a:tr>
              <a:tr h="186488">
                <a:tc gridSpan="10">
                  <a:txBody>
                    <a:bodyPr/>
                    <a:lstStyle/>
                    <a:p>
                      <a:pPr marL="0" marR="0">
                        <a:spcBef>
                          <a:spcPts val="0"/>
                        </a:spcBef>
                        <a:spcAft>
                          <a:spcPts val="0"/>
                        </a:spcAft>
                      </a:pPr>
                      <a:r>
                        <a:rPr lang="de-DE" sz="650" dirty="0">
                          <a:effectLst/>
                          <a:latin typeface="Georgia" panose="02040502050405020303" pitchFamily="18" charset="0"/>
                        </a:rPr>
                        <a:t>APPE-Workflow</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extLst>
                  <a:ext uri="{0D108BD9-81ED-4DB2-BD59-A6C34878D82A}">
                    <a16:rowId xmlns:a16="http://schemas.microsoft.com/office/drawing/2014/main" val="2116227235"/>
                  </a:ext>
                </a:extLst>
              </a:tr>
              <a:tr h="186488">
                <a:tc>
                  <a:txBody>
                    <a:bodyPr/>
                    <a:lstStyle/>
                    <a:p>
                      <a:pPr marL="0" marR="0">
                        <a:spcBef>
                          <a:spcPts val="0"/>
                        </a:spcBef>
                        <a:spcAft>
                          <a:spcPts val="0"/>
                        </a:spcAft>
                      </a:pPr>
                      <a:r>
                        <a:rPr lang="de-DE" sz="650" b="0" dirty="0">
                          <a:effectLst/>
                          <a:latin typeface="Georgia" panose="02040502050405020303" pitchFamily="18" charset="0"/>
                        </a:rPr>
                        <a:t>PDF</a:t>
                      </a:r>
                      <a:endParaRPr lang="de-DE" sz="65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Ja</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Ja</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Ja</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dirty="0">
                          <a:effectLst/>
                          <a:latin typeface="Georgia" panose="02040502050405020303" pitchFamily="18" charset="0"/>
                        </a:rPr>
                        <a:t>Ja</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de-DE" sz="650" b="1" dirty="0">
                          <a:effectLst/>
                          <a:latin typeface="Georgia" panose="02040502050405020303" pitchFamily="18" charset="0"/>
                        </a:rPr>
                        <a:t>Ja</a:t>
                      </a:r>
                      <a:endParaRPr lang="de-DE" sz="65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Ja</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Nein</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dirty="0">
                          <a:effectLst/>
                          <a:latin typeface="Georgia" panose="02040502050405020303" pitchFamily="18" charset="0"/>
                        </a:rPr>
                        <a:t>Nein</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dirty="0">
                          <a:effectLst/>
                          <a:latin typeface="Georgia" panose="02040502050405020303" pitchFamily="18" charset="0"/>
                        </a:rPr>
                        <a:t>Ja</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2402033808"/>
                  </a:ext>
                </a:extLst>
              </a:tr>
              <a:tr h="186488">
                <a:tc>
                  <a:txBody>
                    <a:bodyPr/>
                    <a:lstStyle/>
                    <a:p>
                      <a:pPr marL="0" marR="0">
                        <a:spcBef>
                          <a:spcPts val="0"/>
                        </a:spcBef>
                        <a:spcAft>
                          <a:spcPts val="0"/>
                        </a:spcAft>
                      </a:pPr>
                      <a:r>
                        <a:rPr lang="de-DE" sz="650" b="0" dirty="0">
                          <a:effectLst/>
                          <a:latin typeface="Georgia" panose="02040502050405020303" pitchFamily="18" charset="0"/>
                        </a:rPr>
                        <a:t>PDF/VT</a:t>
                      </a:r>
                      <a:endParaRPr lang="de-DE" sz="65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Ja</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Ja</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Ja</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dirty="0">
                          <a:effectLst/>
                          <a:latin typeface="Georgia" panose="02040502050405020303" pitchFamily="18" charset="0"/>
                        </a:rPr>
                        <a:t>Ja</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de-DE" sz="650" b="1" dirty="0">
                          <a:effectLst/>
                          <a:latin typeface="Georgia" panose="02040502050405020303" pitchFamily="18" charset="0"/>
                        </a:rPr>
                        <a:t>Ja</a:t>
                      </a:r>
                      <a:endParaRPr lang="de-DE" sz="65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de-DE" sz="650" b="1" dirty="0">
                          <a:effectLst/>
                          <a:latin typeface="Georgia" panose="02040502050405020303" pitchFamily="18" charset="0"/>
                        </a:rPr>
                        <a:t>Ja</a:t>
                      </a:r>
                      <a:endParaRPr lang="de-DE" sz="65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Nein</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dirty="0">
                          <a:effectLst/>
                          <a:latin typeface="Georgia" panose="02040502050405020303" pitchFamily="18" charset="0"/>
                        </a:rPr>
                        <a:t>Nein</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dirty="0">
                          <a:effectLst/>
                          <a:latin typeface="Georgia" panose="02040502050405020303" pitchFamily="18" charset="0"/>
                        </a:rPr>
                        <a:t>Ja</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730467640"/>
                  </a:ext>
                </a:extLst>
              </a:tr>
              <a:tr h="186488">
                <a:tc gridSpan="10">
                  <a:txBody>
                    <a:bodyPr/>
                    <a:lstStyle/>
                    <a:p>
                      <a:pPr marL="0" marR="0">
                        <a:spcBef>
                          <a:spcPts val="0"/>
                        </a:spcBef>
                        <a:spcAft>
                          <a:spcPts val="0"/>
                        </a:spcAft>
                      </a:pPr>
                      <a:r>
                        <a:rPr lang="de-DE" sz="650" dirty="0">
                          <a:effectLst/>
                          <a:latin typeface="Georgia" panose="02040502050405020303" pitchFamily="18" charset="0"/>
                        </a:rPr>
                        <a:t>PCL-Workflow</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a:effectLst/>
                        <a:latin typeface="Georgia" panose="02040502050405020303" pitchFamily="18" charset="0"/>
                      </a:endParaRPr>
                    </a:p>
                  </a:txBody>
                  <a:tcPr marL="67136" marR="67136" marT="0" marB="0" anchor="b"/>
                </a:tc>
                <a:tc hMerge="1">
                  <a:txBody>
                    <a:bodyPr/>
                    <a:lstStyle/>
                    <a:p>
                      <a:endParaRPr lang="en-US" sz="1100">
                        <a:effectLst/>
                        <a:latin typeface="Georgia" panose="02040502050405020303" pitchFamily="18" charset="0"/>
                      </a:endParaRPr>
                    </a:p>
                  </a:txBody>
                  <a:tcPr marL="67136" marR="67136" marT="0" marB="0" anchor="b"/>
                </a:tc>
                <a:tc hMerge="1">
                  <a:txBody>
                    <a:bodyPr/>
                    <a:lstStyle/>
                    <a:p>
                      <a:endParaRPr lang="en-US" sz="110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extLst>
                  <a:ext uri="{0D108BD9-81ED-4DB2-BD59-A6C34878D82A}">
                    <a16:rowId xmlns:a16="http://schemas.microsoft.com/office/drawing/2014/main" val="2052336441"/>
                  </a:ext>
                </a:extLst>
              </a:tr>
              <a:tr h="186488">
                <a:tc>
                  <a:txBody>
                    <a:bodyPr/>
                    <a:lstStyle/>
                    <a:p>
                      <a:pPr marL="0" marR="0">
                        <a:spcBef>
                          <a:spcPts val="0"/>
                        </a:spcBef>
                        <a:spcAft>
                          <a:spcPts val="0"/>
                        </a:spcAft>
                      </a:pPr>
                      <a:r>
                        <a:rPr lang="de-DE" sz="650" b="0" dirty="0">
                          <a:effectLst/>
                          <a:latin typeface="Georgia" panose="02040502050405020303" pitchFamily="18" charset="0"/>
                        </a:rPr>
                        <a:t>PCL</a:t>
                      </a:r>
                      <a:endParaRPr lang="de-DE" sz="65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Nein</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Nein</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dirty="0">
                          <a:effectLst/>
                          <a:latin typeface="Georgia" panose="02040502050405020303" pitchFamily="18" charset="0"/>
                        </a:rPr>
                        <a:t>Nein</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dirty="0">
                          <a:effectLst/>
                          <a:latin typeface="Georgia" panose="02040502050405020303" pitchFamily="18" charset="0"/>
                        </a:rPr>
                        <a:t>Nein</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dirty="0">
                          <a:effectLst/>
                          <a:latin typeface="Georgia" panose="02040502050405020303" pitchFamily="18" charset="0"/>
                        </a:rPr>
                        <a:t>Nein</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dirty="0">
                          <a:effectLst/>
                          <a:latin typeface="Georgia" panose="02040502050405020303" pitchFamily="18" charset="0"/>
                        </a:rPr>
                        <a:t>Nein</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dirty="0">
                          <a:effectLst/>
                          <a:latin typeface="Georgia" panose="02040502050405020303" pitchFamily="18" charset="0"/>
                        </a:rPr>
                        <a:t>Nein</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dirty="0">
                          <a:effectLst/>
                          <a:latin typeface="Georgia" panose="02040502050405020303" pitchFamily="18" charset="0"/>
                        </a:rPr>
                        <a:t>Nein</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dirty="0">
                          <a:effectLst/>
                          <a:latin typeface="Georgia" panose="02040502050405020303" pitchFamily="18" charset="0"/>
                        </a:rPr>
                        <a:t>Nein</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2090424511"/>
                  </a:ext>
                </a:extLst>
              </a:tr>
            </a:tbl>
          </a:graphicData>
        </a:graphic>
      </p:graphicFrame>
      <p:grpSp>
        <p:nvGrpSpPr>
          <p:cNvPr id="13" name="Group 12"/>
          <p:cNvGrpSpPr/>
          <p:nvPr/>
        </p:nvGrpSpPr>
        <p:grpSpPr>
          <a:xfrm>
            <a:off x="2069690" y="1791930"/>
            <a:ext cx="3925530" cy="2682111"/>
            <a:chOff x="2290915" y="1850923"/>
            <a:chExt cx="3925530" cy="2682111"/>
          </a:xfrm>
        </p:grpSpPr>
        <p:sp>
          <p:nvSpPr>
            <p:cNvPr id="6" name="Rectangle 5"/>
            <p:cNvSpPr/>
            <p:nvPr/>
          </p:nvSpPr>
          <p:spPr>
            <a:xfrm>
              <a:off x="5375787" y="1850923"/>
              <a:ext cx="840658" cy="1386348"/>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r>
                <a:rPr lang="de-DE" dirty="0">
                  <a:solidFill>
                    <a:schemeClr val="tx1"/>
                  </a:solidFill>
                  <a:latin typeface="Georgia" panose="02040502050405020303" pitchFamily="18" charset="0"/>
                </a:rPr>
                <a:t>NEIN</a:t>
              </a:r>
            </a:p>
          </p:txBody>
        </p:sp>
        <p:sp>
          <p:nvSpPr>
            <p:cNvPr id="7" name="Rectangle 6"/>
            <p:cNvSpPr/>
            <p:nvPr/>
          </p:nvSpPr>
          <p:spPr>
            <a:xfrm>
              <a:off x="2290915" y="2836607"/>
              <a:ext cx="3084871" cy="400664"/>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 name="Rectangle 7"/>
            <p:cNvSpPr/>
            <p:nvPr/>
          </p:nvSpPr>
          <p:spPr>
            <a:xfrm>
              <a:off x="4252046" y="2234381"/>
              <a:ext cx="578051" cy="218768"/>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 name="Rectangle 8"/>
            <p:cNvSpPr/>
            <p:nvPr/>
          </p:nvSpPr>
          <p:spPr>
            <a:xfrm>
              <a:off x="4252046" y="2639961"/>
              <a:ext cx="578051" cy="218768"/>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0" name="Rectangle 9"/>
            <p:cNvSpPr/>
            <p:nvPr/>
          </p:nvSpPr>
          <p:spPr>
            <a:xfrm>
              <a:off x="2290916" y="3399504"/>
              <a:ext cx="3925529" cy="221225"/>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1" name="Rectangle 10"/>
            <p:cNvSpPr/>
            <p:nvPr/>
          </p:nvSpPr>
          <p:spPr>
            <a:xfrm>
              <a:off x="4830098" y="4149846"/>
              <a:ext cx="545690" cy="383187"/>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2" name="Rectangle 11"/>
            <p:cNvSpPr/>
            <p:nvPr/>
          </p:nvSpPr>
          <p:spPr>
            <a:xfrm>
              <a:off x="5375785" y="4341440"/>
              <a:ext cx="840659" cy="191594"/>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sp>
        <p:nvSpPr>
          <p:cNvPr id="14" name="TextBox 13"/>
          <p:cNvSpPr txBox="1"/>
          <p:nvPr/>
        </p:nvSpPr>
        <p:spPr>
          <a:xfrm>
            <a:off x="7711400" y="1791930"/>
            <a:ext cx="1185138" cy="584775"/>
          </a:xfrm>
          <a:prstGeom prst="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algn="ctr">
              <a:defRPr sz="1600">
                <a:solidFill>
                  <a:schemeClr val="tx1"/>
                </a:solidFill>
                <a:latin typeface="Georgia" panose="02040502050405020303" pitchFamily="18" charset="0"/>
              </a:defRPr>
            </a:lvl1pPr>
          </a:lstStyle>
          <a:p>
            <a:r>
              <a:rPr lang="de-DE"/>
              <a:t>FS200 Pro Tabelle</a:t>
            </a:r>
          </a:p>
        </p:txBody>
      </p:sp>
    </p:spTree>
    <p:extLst>
      <p:ext uri="{BB962C8B-B14F-4D97-AF65-F5344CB8AC3E}">
        <p14:creationId xmlns:p14="http://schemas.microsoft.com/office/powerpoint/2010/main" val="5861254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7711400" y="1795091"/>
            <a:ext cx="1185138" cy="58477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algn="ctr">
              <a:defRPr sz="1600">
                <a:solidFill>
                  <a:schemeClr val="tx1"/>
                </a:solidFill>
                <a:latin typeface="Georgia" panose="02040502050405020303" pitchFamily="18" charset="0"/>
              </a:defRPr>
            </a:lvl1pPr>
          </a:lstStyle>
          <a:p>
            <a:r>
              <a:rPr lang="de-DE"/>
              <a:t>FS300 Pro Tabelle</a:t>
            </a:r>
          </a:p>
        </p:txBody>
      </p:sp>
      <p:sp>
        <p:nvSpPr>
          <p:cNvPr id="2" name="Title 1"/>
          <p:cNvSpPr>
            <a:spLocks noGrp="1"/>
          </p:cNvSpPr>
          <p:nvPr>
            <p:ph type="title"/>
          </p:nvPr>
        </p:nvSpPr>
        <p:spPr>
          <a:xfrm>
            <a:off x="457200" y="205979"/>
            <a:ext cx="8234624" cy="857250"/>
          </a:xfrm>
        </p:spPr>
        <p:txBody>
          <a:bodyPr>
            <a:noAutofit/>
          </a:bodyPr>
          <a:lstStyle/>
          <a:p>
            <a:r>
              <a:rPr lang="de-DE" sz="3200" dirty="0"/>
              <a:t>Im Modus „Einzelauftrag“ unterstützte Dateiformate</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24</a:t>
            </a:fld>
            <a:endParaRPr lang="de-DE"/>
          </a:p>
        </p:txBody>
      </p:sp>
      <p:graphicFrame>
        <p:nvGraphicFramePr>
          <p:cNvPr id="5" name="Table 4"/>
          <p:cNvGraphicFramePr>
            <a:graphicFrameLocks noGrp="1"/>
          </p:cNvGraphicFramePr>
          <p:nvPr>
            <p:extLst>
              <p:ext uri="{D42A27DB-BD31-4B8C-83A1-F6EECF244321}">
                <p14:modId xmlns:p14="http://schemas.microsoft.com/office/powerpoint/2010/main" val="3755055357"/>
              </p:ext>
            </p:extLst>
          </p:nvPr>
        </p:nvGraphicFramePr>
        <p:xfrm>
          <a:off x="1040832" y="1260627"/>
          <a:ext cx="6624910" cy="3580568"/>
        </p:xfrm>
        <a:graphic>
          <a:graphicData uri="http://schemas.openxmlformats.org/drawingml/2006/table">
            <a:tbl>
              <a:tblPr firstRow="1" firstCol="1" bandRow="1">
                <a:tableStyleId>{5C22544A-7EE6-4342-B048-85BDC9FD1C3A}</a:tableStyleId>
              </a:tblPr>
              <a:tblGrid>
                <a:gridCol w="1026447">
                  <a:extLst>
                    <a:ext uri="{9D8B030D-6E8A-4147-A177-3AD203B41FA5}">
                      <a16:colId xmlns:a16="http://schemas.microsoft.com/office/drawing/2014/main" val="4244338496"/>
                    </a:ext>
                  </a:extLst>
                </a:gridCol>
                <a:gridCol w="532207">
                  <a:extLst>
                    <a:ext uri="{9D8B030D-6E8A-4147-A177-3AD203B41FA5}">
                      <a16:colId xmlns:a16="http://schemas.microsoft.com/office/drawing/2014/main" val="2233400495"/>
                    </a:ext>
                  </a:extLst>
                </a:gridCol>
                <a:gridCol w="526007">
                  <a:extLst>
                    <a:ext uri="{9D8B030D-6E8A-4147-A177-3AD203B41FA5}">
                      <a16:colId xmlns:a16="http://schemas.microsoft.com/office/drawing/2014/main" val="698103658"/>
                    </a:ext>
                  </a:extLst>
                </a:gridCol>
                <a:gridCol w="905089">
                  <a:extLst>
                    <a:ext uri="{9D8B030D-6E8A-4147-A177-3AD203B41FA5}">
                      <a16:colId xmlns:a16="http://schemas.microsoft.com/office/drawing/2014/main" val="3094288695"/>
                    </a:ext>
                  </a:extLst>
                </a:gridCol>
                <a:gridCol w="570222">
                  <a:extLst>
                    <a:ext uri="{9D8B030D-6E8A-4147-A177-3AD203B41FA5}">
                      <a16:colId xmlns:a16="http://schemas.microsoft.com/office/drawing/2014/main" val="119358174"/>
                    </a:ext>
                  </a:extLst>
                </a:gridCol>
                <a:gridCol w="556689">
                  <a:extLst>
                    <a:ext uri="{9D8B030D-6E8A-4147-A177-3AD203B41FA5}">
                      <a16:colId xmlns:a16="http://schemas.microsoft.com/office/drawing/2014/main" val="2015907319"/>
                    </a:ext>
                  </a:extLst>
                </a:gridCol>
                <a:gridCol w="844550">
                  <a:extLst>
                    <a:ext uri="{9D8B030D-6E8A-4147-A177-3AD203B41FA5}">
                      <a16:colId xmlns:a16="http://schemas.microsoft.com/office/drawing/2014/main" val="2177767724"/>
                    </a:ext>
                  </a:extLst>
                </a:gridCol>
                <a:gridCol w="514350">
                  <a:extLst>
                    <a:ext uri="{9D8B030D-6E8A-4147-A177-3AD203B41FA5}">
                      <a16:colId xmlns:a16="http://schemas.microsoft.com/office/drawing/2014/main" val="3934088930"/>
                    </a:ext>
                  </a:extLst>
                </a:gridCol>
                <a:gridCol w="507851">
                  <a:extLst>
                    <a:ext uri="{9D8B030D-6E8A-4147-A177-3AD203B41FA5}">
                      <a16:colId xmlns:a16="http://schemas.microsoft.com/office/drawing/2014/main" val="4243101901"/>
                    </a:ext>
                  </a:extLst>
                </a:gridCol>
                <a:gridCol w="641498">
                  <a:extLst>
                    <a:ext uri="{9D8B030D-6E8A-4147-A177-3AD203B41FA5}">
                      <a16:colId xmlns:a16="http://schemas.microsoft.com/office/drawing/2014/main" val="1959298002"/>
                    </a:ext>
                  </a:extLst>
                </a:gridCol>
              </a:tblGrid>
              <a:tr h="358056">
                <a:tc>
                  <a:txBody>
                    <a:bodyPr/>
                    <a:lstStyle/>
                    <a:p>
                      <a:pPr marL="0" marR="0">
                        <a:spcBef>
                          <a:spcPts val="0"/>
                        </a:spcBef>
                        <a:spcAft>
                          <a:spcPts val="0"/>
                        </a:spcAft>
                      </a:pPr>
                      <a:r>
                        <a:rPr lang="de-DE" sz="650" dirty="0">
                          <a:effectLst/>
                          <a:latin typeface="Georgia" panose="02040502050405020303" pitchFamily="18" charset="0"/>
                        </a:rPr>
                        <a:t>Dateityp</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de-DE" sz="650" dirty="0">
                          <a:effectLst/>
                          <a:latin typeface="Georgia" panose="02040502050405020303" pitchFamily="18" charset="0"/>
                        </a:rPr>
                        <a:t>Normal</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de-DE" sz="650" dirty="0">
                          <a:effectLst/>
                          <a:latin typeface="Georgia" panose="02040502050405020303" pitchFamily="18" charset="0"/>
                        </a:rPr>
                        <a:t>Duplex</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de-DE" sz="650" dirty="0">
                          <a:effectLst/>
                          <a:latin typeface="Georgia" panose="02040502050405020303" pitchFamily="18" charset="0"/>
                        </a:rPr>
                        <a:t>XObjects/ Formularcache</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de-DE" sz="650" dirty="0">
                          <a:effectLst/>
                          <a:latin typeface="Georgia" panose="02040502050405020303" pitchFamily="18" charset="0"/>
                        </a:rPr>
                        <a:t>Gemisch-te Medien</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de-DE" sz="650" dirty="0">
                          <a:effectLst/>
                          <a:latin typeface="Georgia" panose="02040502050405020303" pitchFamily="18" charset="0"/>
                        </a:rPr>
                        <a:t>Control Bar</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de-DE" sz="650" dirty="0">
                          <a:effectLst/>
                          <a:latin typeface="Georgia" panose="02040502050405020303" pitchFamily="18" charset="0"/>
                        </a:rPr>
                        <a:t>Druckbereich</a:t>
                      </a:r>
                    </a:p>
                    <a:p>
                      <a:pPr marL="0" marR="0">
                        <a:spcBef>
                          <a:spcPts val="0"/>
                        </a:spcBef>
                        <a:spcAft>
                          <a:spcPts val="0"/>
                        </a:spcAft>
                      </a:pPr>
                      <a:r>
                        <a:rPr lang="de-DE" sz="650" dirty="0">
                          <a:effectLst/>
                          <a:latin typeface="Georgia" panose="02040502050405020303" pitchFamily="18" charset="0"/>
                        </a:rPr>
                        <a:t>Seite/Datensatz</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de-DE" sz="650" dirty="0">
                          <a:effectLst/>
                          <a:latin typeface="Georgia" panose="02040502050405020303" pitchFamily="18" charset="0"/>
                        </a:rPr>
                        <a:t>Ausschießen</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de-DE" sz="650" dirty="0">
                          <a:effectLst/>
                          <a:latin typeface="Georgia" panose="02040502050405020303" pitchFamily="18" charset="0"/>
                        </a:rPr>
                        <a:t>Post-flight</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de-DE" sz="650" dirty="0">
                          <a:effectLst/>
                          <a:latin typeface="Georgia" panose="02040502050405020303" pitchFamily="18" charset="0"/>
                        </a:rPr>
                        <a:t>WS „Direkt“</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904556279"/>
                  </a:ext>
                </a:extLst>
              </a:tr>
              <a:tr h="186488">
                <a:tc gridSpan="10">
                  <a:txBody>
                    <a:bodyPr/>
                    <a:lstStyle/>
                    <a:p>
                      <a:pPr marL="0" marR="0">
                        <a:spcBef>
                          <a:spcPts val="0"/>
                        </a:spcBef>
                        <a:spcAft>
                          <a:spcPts val="0"/>
                        </a:spcAft>
                      </a:pPr>
                      <a:r>
                        <a:rPr lang="de-DE" sz="650" dirty="0">
                          <a:effectLst/>
                          <a:latin typeface="Georgia" panose="02040502050405020303" pitchFamily="18" charset="0"/>
                        </a:rPr>
                        <a:t>CPSI-Workflow</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extLst>
                  <a:ext uri="{0D108BD9-81ED-4DB2-BD59-A6C34878D82A}">
                    <a16:rowId xmlns:a16="http://schemas.microsoft.com/office/drawing/2014/main" val="89756989"/>
                  </a:ext>
                </a:extLst>
              </a:tr>
              <a:tr h="186488">
                <a:tc>
                  <a:txBody>
                    <a:bodyPr/>
                    <a:lstStyle/>
                    <a:p>
                      <a:pPr marL="0" marR="0">
                        <a:spcBef>
                          <a:spcPts val="0"/>
                        </a:spcBef>
                        <a:spcAft>
                          <a:spcPts val="0"/>
                        </a:spcAft>
                      </a:pPr>
                      <a:r>
                        <a:rPr lang="de-DE" sz="650" b="0" dirty="0">
                          <a:effectLst/>
                          <a:latin typeface="Georgia" panose="02040502050405020303" pitchFamily="18" charset="0"/>
                        </a:rPr>
                        <a:t>PDF</a:t>
                      </a:r>
                      <a:endParaRPr lang="de-DE" sz="65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dirty="0">
                          <a:effectLst/>
                          <a:latin typeface="Georgia" panose="02040502050405020303" pitchFamily="18" charset="0"/>
                        </a:rPr>
                        <a:t>Ja</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Ja</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Ja</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Ja</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Ja</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b="1" dirty="0">
                          <a:effectLst/>
                          <a:latin typeface="Georgia" panose="02040502050405020303" pitchFamily="18" charset="0"/>
                        </a:rPr>
                        <a:t>Ja</a:t>
                      </a:r>
                      <a:endParaRPr lang="de-DE" sz="65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de-DE" sz="650" dirty="0">
                          <a:effectLst/>
                          <a:latin typeface="Georgia" panose="02040502050405020303" pitchFamily="18" charset="0"/>
                        </a:rPr>
                        <a:t>Nein</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dirty="0">
                          <a:effectLst/>
                          <a:latin typeface="Georgia" panose="02040502050405020303" pitchFamily="18" charset="0"/>
                        </a:rPr>
                        <a:t>Nein</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Ja</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629920433"/>
                  </a:ext>
                </a:extLst>
              </a:tr>
              <a:tr h="186488">
                <a:tc>
                  <a:txBody>
                    <a:bodyPr/>
                    <a:lstStyle/>
                    <a:p>
                      <a:pPr marL="0" marR="0">
                        <a:spcBef>
                          <a:spcPts val="0"/>
                        </a:spcBef>
                        <a:spcAft>
                          <a:spcPts val="0"/>
                        </a:spcAft>
                      </a:pPr>
                      <a:r>
                        <a:rPr lang="de-DE" sz="650" b="0" dirty="0">
                          <a:effectLst/>
                          <a:latin typeface="Georgia" panose="02040502050405020303" pitchFamily="18" charset="0"/>
                        </a:rPr>
                        <a:t>PS</a:t>
                      </a:r>
                      <a:endParaRPr lang="de-DE" sz="65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Ja</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Ja</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dirty="0">
                          <a:effectLst/>
                          <a:latin typeface="Georgia" panose="02040502050405020303" pitchFamily="18" charset="0"/>
                        </a:rPr>
                        <a:t>Ja</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Ja</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dirty="0">
                          <a:effectLst/>
                          <a:latin typeface="Georgia" panose="02040502050405020303" pitchFamily="18" charset="0"/>
                        </a:rPr>
                        <a:t>Ja</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b="1" dirty="0">
                          <a:effectLst/>
                          <a:latin typeface="Georgia" panose="02040502050405020303" pitchFamily="18" charset="0"/>
                        </a:rPr>
                        <a:t>Ja</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de-DE" sz="650">
                          <a:effectLst/>
                          <a:latin typeface="Georgia" panose="02040502050405020303" pitchFamily="18" charset="0"/>
                        </a:rPr>
                        <a:t>Nein</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dirty="0">
                          <a:effectLst/>
                          <a:latin typeface="Georgia" panose="02040502050405020303" pitchFamily="18" charset="0"/>
                        </a:rPr>
                        <a:t>Nein</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Nein</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4022040811"/>
                  </a:ext>
                </a:extLst>
              </a:tr>
              <a:tr h="238704">
                <a:tc>
                  <a:txBody>
                    <a:bodyPr/>
                    <a:lstStyle/>
                    <a:p>
                      <a:pPr marL="0" marR="0">
                        <a:spcBef>
                          <a:spcPts val="0"/>
                        </a:spcBef>
                        <a:spcAft>
                          <a:spcPts val="0"/>
                        </a:spcAft>
                      </a:pPr>
                      <a:r>
                        <a:rPr lang="de-DE" sz="650" b="0" dirty="0">
                          <a:effectLst/>
                          <a:latin typeface="Georgia" panose="02040502050405020303" pitchFamily="18" charset="0"/>
                        </a:rPr>
                        <a:t>Quick Doc Merge</a:t>
                      </a:r>
                      <a:endParaRPr lang="de-DE" sz="65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dirty="0">
                          <a:effectLst/>
                          <a:latin typeface="Georgia" panose="02040502050405020303" pitchFamily="18" charset="0"/>
                        </a:rPr>
                        <a:t>Ja</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Ja</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dirty="0">
                          <a:effectLst/>
                          <a:latin typeface="Georgia" panose="02040502050405020303" pitchFamily="18" charset="0"/>
                        </a:rPr>
                        <a:t>Ja</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b="1" dirty="0">
                          <a:effectLst/>
                          <a:latin typeface="Georgia" panose="02040502050405020303" pitchFamily="18" charset="0"/>
                        </a:rPr>
                        <a:t>Ja</a:t>
                      </a:r>
                      <a:endParaRPr lang="de-DE" sz="65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de-DE" sz="650">
                          <a:effectLst/>
                          <a:latin typeface="Georgia" panose="02040502050405020303" pitchFamily="18" charset="0"/>
                        </a:rPr>
                        <a:t>Ja</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b="1" dirty="0">
                          <a:effectLst/>
                          <a:latin typeface="Georgia" panose="02040502050405020303" pitchFamily="18" charset="0"/>
                        </a:rPr>
                        <a:t>Ja</a:t>
                      </a:r>
                      <a:endParaRPr lang="de-DE" sz="65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de-DE" sz="650">
                          <a:effectLst/>
                          <a:latin typeface="Georgia" panose="02040502050405020303" pitchFamily="18" charset="0"/>
                        </a:rPr>
                        <a:t>Nein</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dirty="0">
                          <a:effectLst/>
                          <a:latin typeface="Georgia" panose="02040502050405020303" pitchFamily="18" charset="0"/>
                        </a:rPr>
                        <a:t>Nein</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Nein</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196562101"/>
                  </a:ext>
                </a:extLst>
              </a:tr>
              <a:tr h="186488">
                <a:tc>
                  <a:txBody>
                    <a:bodyPr/>
                    <a:lstStyle/>
                    <a:p>
                      <a:pPr marL="0" marR="0">
                        <a:spcBef>
                          <a:spcPts val="0"/>
                        </a:spcBef>
                        <a:spcAft>
                          <a:spcPts val="0"/>
                        </a:spcAft>
                      </a:pPr>
                      <a:r>
                        <a:rPr lang="de-DE" sz="650" b="0" dirty="0">
                          <a:effectLst/>
                          <a:latin typeface="Georgia" panose="02040502050405020303" pitchFamily="18" charset="0"/>
                        </a:rPr>
                        <a:t>PDF/VT</a:t>
                      </a:r>
                      <a:endParaRPr lang="de-DE" sz="65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dirty="0">
                          <a:effectLst/>
                          <a:latin typeface="Georgia" panose="02040502050405020303" pitchFamily="18" charset="0"/>
                        </a:rPr>
                        <a:t>Ja</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dirty="0">
                          <a:effectLst/>
                          <a:latin typeface="Georgia" panose="02040502050405020303" pitchFamily="18" charset="0"/>
                        </a:rPr>
                        <a:t>Ja</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Ja</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dirty="0">
                          <a:effectLst/>
                          <a:latin typeface="Georgia" panose="02040502050405020303" pitchFamily="18" charset="0"/>
                        </a:rPr>
                        <a:t>Ja</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Ja</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b="1" dirty="0">
                          <a:effectLst/>
                          <a:latin typeface="Georgia" panose="02040502050405020303" pitchFamily="18" charset="0"/>
                        </a:rPr>
                        <a:t>Ja</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de-DE" sz="650">
                          <a:effectLst/>
                          <a:latin typeface="Georgia" panose="02040502050405020303" pitchFamily="18" charset="0"/>
                        </a:rPr>
                        <a:t>Nein</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dirty="0">
                          <a:effectLst/>
                          <a:latin typeface="Georgia" panose="02040502050405020303" pitchFamily="18" charset="0"/>
                        </a:rPr>
                        <a:t>Nein</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dirty="0">
                          <a:effectLst/>
                          <a:latin typeface="Georgia" panose="02040502050405020303" pitchFamily="18" charset="0"/>
                        </a:rPr>
                        <a:t>Ja</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481019878"/>
                  </a:ext>
                </a:extLst>
              </a:tr>
              <a:tr h="186488">
                <a:tc>
                  <a:txBody>
                    <a:bodyPr/>
                    <a:lstStyle/>
                    <a:p>
                      <a:pPr marL="0" marR="0">
                        <a:spcBef>
                          <a:spcPts val="0"/>
                        </a:spcBef>
                        <a:spcAft>
                          <a:spcPts val="0"/>
                        </a:spcAft>
                      </a:pPr>
                      <a:r>
                        <a:rPr lang="de-DE" sz="650" b="0" dirty="0">
                          <a:effectLst/>
                          <a:latin typeface="Georgia" panose="02040502050405020303" pitchFamily="18" charset="0"/>
                        </a:rPr>
                        <a:t>PPML</a:t>
                      </a:r>
                      <a:endParaRPr lang="de-DE" sz="65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dirty="0">
                          <a:effectLst/>
                          <a:latin typeface="Georgia" panose="02040502050405020303" pitchFamily="18" charset="0"/>
                        </a:rPr>
                        <a:t>Ja</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dirty="0">
                          <a:effectLst/>
                          <a:latin typeface="Georgia" panose="02040502050405020303" pitchFamily="18" charset="0"/>
                        </a:rPr>
                        <a:t>Ja</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Ja</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b="1" dirty="0">
                          <a:effectLst/>
                          <a:latin typeface="Georgia" panose="02040502050405020303" pitchFamily="18" charset="0"/>
                        </a:rPr>
                        <a:t>Ja</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de-DE" sz="650" dirty="0">
                          <a:effectLst/>
                          <a:latin typeface="Georgia" panose="02040502050405020303" pitchFamily="18" charset="0"/>
                        </a:rPr>
                        <a:t>Ja</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b="1" dirty="0">
                          <a:effectLst/>
                          <a:latin typeface="Georgia" panose="02040502050405020303" pitchFamily="18" charset="0"/>
                        </a:rPr>
                        <a:t>Ja</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de-DE" sz="650">
                          <a:effectLst/>
                          <a:latin typeface="Georgia" panose="02040502050405020303" pitchFamily="18" charset="0"/>
                        </a:rPr>
                        <a:t>Nein</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dirty="0">
                          <a:effectLst/>
                          <a:latin typeface="Georgia" panose="02040502050405020303" pitchFamily="18" charset="0"/>
                        </a:rPr>
                        <a:t>Nein</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Nein</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4062287740"/>
                  </a:ext>
                </a:extLst>
              </a:tr>
              <a:tr h="186488">
                <a:tc>
                  <a:txBody>
                    <a:bodyPr/>
                    <a:lstStyle/>
                    <a:p>
                      <a:pPr marL="0" marR="0">
                        <a:spcBef>
                          <a:spcPts val="0"/>
                        </a:spcBef>
                        <a:spcAft>
                          <a:spcPts val="0"/>
                        </a:spcAft>
                      </a:pPr>
                      <a:r>
                        <a:rPr lang="de-DE" sz="650" b="0" dirty="0">
                          <a:effectLst/>
                          <a:latin typeface="Georgia" panose="02040502050405020303" pitchFamily="18" charset="0"/>
                        </a:rPr>
                        <a:t>VPS</a:t>
                      </a:r>
                      <a:endParaRPr lang="de-DE" sz="65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b="1" dirty="0">
                          <a:effectLst/>
                          <a:latin typeface="Georgia" panose="02040502050405020303" pitchFamily="18" charset="0"/>
                        </a:rPr>
                        <a:t>Ja</a:t>
                      </a:r>
                      <a:endParaRPr lang="de-DE" sz="65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de-DE" sz="650" b="1" dirty="0">
                          <a:effectLst/>
                          <a:latin typeface="Georgia" panose="02040502050405020303" pitchFamily="18" charset="0"/>
                        </a:rPr>
                        <a:t>Ja</a:t>
                      </a:r>
                      <a:endParaRPr lang="de-DE" sz="65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de-DE" sz="650" b="1">
                          <a:effectLst/>
                          <a:latin typeface="Georgia" panose="02040502050405020303" pitchFamily="18" charset="0"/>
                        </a:rPr>
                        <a:t>Ja</a:t>
                      </a:r>
                      <a:endParaRPr lang="de-DE" sz="650" b="1">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de-DE" sz="650" b="1" dirty="0">
                          <a:effectLst/>
                          <a:latin typeface="Georgia" panose="02040502050405020303" pitchFamily="18" charset="0"/>
                        </a:rPr>
                        <a:t>Ja</a:t>
                      </a:r>
                      <a:endParaRPr lang="de-DE" sz="65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de-DE" sz="650" b="1" dirty="0">
                          <a:effectLst/>
                          <a:latin typeface="Georgia" panose="02040502050405020303" pitchFamily="18" charset="0"/>
                        </a:rPr>
                        <a:t>Ja</a:t>
                      </a:r>
                      <a:endParaRPr lang="de-DE" sz="65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de-DE" sz="650" b="1" dirty="0">
                          <a:effectLst/>
                          <a:latin typeface="Georgia" panose="02040502050405020303" pitchFamily="18" charset="0"/>
                        </a:rPr>
                        <a:t>Ja</a:t>
                      </a:r>
                      <a:endParaRPr lang="de-DE" sz="65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de-DE" sz="650">
                          <a:effectLst/>
                          <a:latin typeface="Georgia" panose="02040502050405020303" pitchFamily="18" charset="0"/>
                        </a:rPr>
                        <a:t>Nein</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dirty="0">
                          <a:effectLst/>
                          <a:latin typeface="Georgia" panose="02040502050405020303" pitchFamily="18" charset="0"/>
                        </a:rPr>
                        <a:t>Nein</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Nein</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797048347"/>
                  </a:ext>
                </a:extLst>
              </a:tr>
              <a:tr h="186488">
                <a:tc>
                  <a:txBody>
                    <a:bodyPr/>
                    <a:lstStyle/>
                    <a:p>
                      <a:pPr marL="0" marR="0">
                        <a:spcBef>
                          <a:spcPts val="0"/>
                        </a:spcBef>
                        <a:spcAft>
                          <a:spcPts val="0"/>
                        </a:spcAft>
                      </a:pPr>
                      <a:r>
                        <a:rPr lang="de-DE" sz="650" b="0" dirty="0">
                          <a:effectLst/>
                          <a:latin typeface="Georgia" panose="02040502050405020303" pitchFamily="18" charset="0"/>
                        </a:rPr>
                        <a:t>VIPP</a:t>
                      </a:r>
                      <a:endParaRPr lang="de-DE" sz="65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b="1" dirty="0">
                          <a:effectLst/>
                          <a:latin typeface="Georgia" panose="02040502050405020303" pitchFamily="18" charset="0"/>
                        </a:rPr>
                        <a:t>Ja</a:t>
                      </a:r>
                      <a:endParaRPr lang="de-DE" sz="65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de-DE" sz="650" b="1" dirty="0">
                          <a:effectLst/>
                          <a:latin typeface="Georgia" panose="02040502050405020303" pitchFamily="18" charset="0"/>
                        </a:rPr>
                        <a:t>Ja</a:t>
                      </a:r>
                      <a:endParaRPr lang="de-DE" sz="65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de-DE" sz="650" b="1">
                          <a:effectLst/>
                          <a:latin typeface="Georgia" panose="02040502050405020303" pitchFamily="18" charset="0"/>
                        </a:rPr>
                        <a:t>Ja</a:t>
                      </a:r>
                      <a:endParaRPr lang="de-DE" sz="650" b="1">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de-DE" sz="650" b="1" dirty="0">
                          <a:effectLst/>
                          <a:latin typeface="Georgia" panose="02040502050405020303" pitchFamily="18" charset="0"/>
                        </a:rPr>
                        <a:t>Ja</a:t>
                      </a:r>
                      <a:endParaRPr lang="de-DE" sz="65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de-DE" sz="650" b="1" dirty="0">
                          <a:effectLst/>
                          <a:latin typeface="Georgia" panose="02040502050405020303" pitchFamily="18" charset="0"/>
                        </a:rPr>
                        <a:t>Ja</a:t>
                      </a:r>
                      <a:endParaRPr lang="de-DE" sz="65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de-DE" sz="650" b="1" dirty="0">
                          <a:effectLst/>
                          <a:latin typeface="Georgia" panose="02040502050405020303" pitchFamily="18" charset="0"/>
                        </a:rPr>
                        <a:t>Ja</a:t>
                      </a:r>
                      <a:endParaRPr lang="de-DE" sz="65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de-DE" sz="650">
                          <a:effectLst/>
                          <a:latin typeface="Georgia" panose="02040502050405020303" pitchFamily="18" charset="0"/>
                        </a:rPr>
                        <a:t>Nein</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dirty="0">
                          <a:effectLst/>
                          <a:latin typeface="Georgia" panose="02040502050405020303" pitchFamily="18" charset="0"/>
                        </a:rPr>
                        <a:t>Nein</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Nein</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87301837"/>
                  </a:ext>
                </a:extLst>
              </a:tr>
              <a:tr h="186488">
                <a:tc>
                  <a:txBody>
                    <a:bodyPr/>
                    <a:lstStyle/>
                    <a:p>
                      <a:pPr marL="0" marR="0">
                        <a:spcBef>
                          <a:spcPts val="0"/>
                        </a:spcBef>
                        <a:spcAft>
                          <a:spcPts val="0"/>
                        </a:spcAft>
                      </a:pPr>
                      <a:r>
                        <a:rPr lang="de-DE" sz="650" b="0" dirty="0">
                          <a:effectLst/>
                          <a:latin typeface="Georgia" panose="02040502050405020303" pitchFamily="18" charset="0"/>
                        </a:rPr>
                        <a:t>FreeForm Master</a:t>
                      </a:r>
                      <a:endParaRPr lang="de-DE" sz="65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Nein</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Nein</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Nein</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Nein</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Nein</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dirty="0">
                          <a:effectLst/>
                          <a:latin typeface="Georgia" panose="02040502050405020303" pitchFamily="18" charset="0"/>
                        </a:rPr>
                        <a:t>Nein</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Nein</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dirty="0">
                          <a:effectLst/>
                          <a:latin typeface="Georgia" panose="02040502050405020303" pitchFamily="18" charset="0"/>
                        </a:rPr>
                        <a:t>Nein</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Nein</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84235762"/>
                  </a:ext>
                </a:extLst>
              </a:tr>
              <a:tr h="186488">
                <a:tc>
                  <a:txBody>
                    <a:bodyPr/>
                    <a:lstStyle/>
                    <a:p>
                      <a:pPr marL="0" marR="0">
                        <a:spcBef>
                          <a:spcPts val="0"/>
                        </a:spcBef>
                        <a:spcAft>
                          <a:spcPts val="0"/>
                        </a:spcAft>
                      </a:pPr>
                      <a:r>
                        <a:rPr lang="de-DE" sz="650" b="0" dirty="0">
                          <a:effectLst/>
                          <a:latin typeface="Georgia" panose="02040502050405020303" pitchFamily="18" charset="0"/>
                        </a:rPr>
                        <a:t>FreeForm Variable</a:t>
                      </a:r>
                    </a:p>
                  </a:txBody>
                  <a:tcPr marL="67136" marR="67136" marT="0" marB="0" anchor="ctr"/>
                </a:tc>
                <a:tc>
                  <a:txBody>
                    <a:bodyPr/>
                    <a:lstStyle/>
                    <a:p>
                      <a:pPr marL="0" marR="0" algn="ctr">
                        <a:spcBef>
                          <a:spcPts val="0"/>
                        </a:spcBef>
                        <a:spcAft>
                          <a:spcPts val="0"/>
                        </a:spcAft>
                      </a:pPr>
                      <a:r>
                        <a:rPr lang="de-DE" sz="650" b="1" dirty="0">
                          <a:effectLst/>
                          <a:latin typeface="Georgia" panose="02040502050405020303" pitchFamily="18" charset="0"/>
                        </a:rPr>
                        <a:t>Ja</a:t>
                      </a:r>
                      <a:endParaRPr lang="de-DE" sz="65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de-DE" sz="650" b="1" dirty="0">
                          <a:effectLst/>
                          <a:latin typeface="Georgia" panose="02040502050405020303" pitchFamily="18" charset="0"/>
                        </a:rPr>
                        <a:t>Ja</a:t>
                      </a:r>
                      <a:endParaRPr lang="de-DE" sz="65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de-DE" sz="650" b="1" dirty="0">
                          <a:effectLst/>
                          <a:latin typeface="Georgia" panose="02040502050405020303" pitchFamily="18" charset="0"/>
                        </a:rPr>
                        <a:t>Ja</a:t>
                      </a:r>
                      <a:endParaRPr lang="de-DE" sz="65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de-DE" sz="650" b="1" dirty="0">
                          <a:effectLst/>
                          <a:latin typeface="Georgia" panose="02040502050405020303" pitchFamily="18" charset="0"/>
                        </a:rPr>
                        <a:t>Ja</a:t>
                      </a:r>
                      <a:endParaRPr lang="de-DE" sz="65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de-DE" sz="650" b="1" dirty="0">
                          <a:effectLst/>
                          <a:latin typeface="Georgia" panose="02040502050405020303" pitchFamily="18" charset="0"/>
                        </a:rPr>
                        <a:t>Ja</a:t>
                      </a:r>
                      <a:endParaRPr lang="de-DE" sz="65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de-DE" sz="650" b="1" dirty="0">
                          <a:effectLst/>
                          <a:latin typeface="Georgia" panose="02040502050405020303" pitchFamily="18" charset="0"/>
                        </a:rPr>
                        <a:t>Ja</a:t>
                      </a:r>
                      <a:endParaRPr lang="de-DE" sz="65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endParaRPr lang="en-US"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endParaRPr lang="en-US"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endParaRPr lang="en-US"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081730089"/>
                  </a:ext>
                </a:extLst>
              </a:tr>
              <a:tr h="186488">
                <a:tc>
                  <a:txBody>
                    <a:bodyPr/>
                    <a:lstStyle/>
                    <a:p>
                      <a:pPr marL="0" marR="0">
                        <a:spcBef>
                          <a:spcPts val="0"/>
                        </a:spcBef>
                        <a:spcAft>
                          <a:spcPts val="0"/>
                        </a:spcAft>
                      </a:pPr>
                      <a:r>
                        <a:rPr lang="de-DE" sz="650" b="0" dirty="0">
                          <a:effectLst/>
                          <a:latin typeface="Georgia" panose="02040502050405020303" pitchFamily="18" charset="0"/>
                        </a:rPr>
                        <a:t>TIF</a:t>
                      </a:r>
                      <a:endParaRPr lang="de-DE" sz="65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Nein</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Nein</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dirty="0">
                          <a:effectLst/>
                          <a:latin typeface="Georgia" panose="02040502050405020303" pitchFamily="18" charset="0"/>
                        </a:rPr>
                        <a:t>Nein</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dirty="0">
                          <a:effectLst/>
                          <a:latin typeface="Georgia" panose="02040502050405020303" pitchFamily="18" charset="0"/>
                        </a:rPr>
                        <a:t>Nein</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Nein</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Nein</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Nein</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dirty="0">
                          <a:effectLst/>
                          <a:latin typeface="Georgia" panose="02040502050405020303" pitchFamily="18" charset="0"/>
                        </a:rPr>
                        <a:t>Nein</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Nein</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840733346"/>
                  </a:ext>
                </a:extLst>
              </a:tr>
              <a:tr h="186488">
                <a:tc>
                  <a:txBody>
                    <a:bodyPr/>
                    <a:lstStyle/>
                    <a:p>
                      <a:pPr marL="0" marR="0">
                        <a:spcBef>
                          <a:spcPts val="0"/>
                        </a:spcBef>
                        <a:spcAft>
                          <a:spcPts val="0"/>
                        </a:spcAft>
                      </a:pPr>
                      <a:r>
                        <a:rPr lang="de-DE" sz="650" b="0" dirty="0">
                          <a:effectLst/>
                          <a:latin typeface="Georgia" panose="02040502050405020303" pitchFamily="18" charset="0"/>
                        </a:rPr>
                        <a:t>EPS</a:t>
                      </a:r>
                      <a:endParaRPr lang="de-DE" sz="65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Nein</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Nein</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Nein</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dirty="0">
                          <a:effectLst/>
                          <a:latin typeface="Georgia" panose="02040502050405020303" pitchFamily="18" charset="0"/>
                        </a:rPr>
                        <a:t>Nein</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Nein</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Nein</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Nein</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dirty="0">
                          <a:effectLst/>
                          <a:latin typeface="Georgia" panose="02040502050405020303" pitchFamily="18" charset="0"/>
                        </a:rPr>
                        <a:t>Nein</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Nein</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890941432"/>
                  </a:ext>
                </a:extLst>
              </a:tr>
              <a:tr h="186488">
                <a:tc gridSpan="10">
                  <a:txBody>
                    <a:bodyPr/>
                    <a:lstStyle/>
                    <a:p>
                      <a:pPr marL="0" marR="0">
                        <a:spcBef>
                          <a:spcPts val="0"/>
                        </a:spcBef>
                        <a:spcAft>
                          <a:spcPts val="0"/>
                        </a:spcAft>
                      </a:pPr>
                      <a:r>
                        <a:rPr lang="de-DE" sz="650" dirty="0">
                          <a:effectLst/>
                          <a:latin typeface="Georgia" panose="02040502050405020303" pitchFamily="18" charset="0"/>
                        </a:rPr>
                        <a:t>APPE-Workflow</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extLst>
                  <a:ext uri="{0D108BD9-81ED-4DB2-BD59-A6C34878D82A}">
                    <a16:rowId xmlns:a16="http://schemas.microsoft.com/office/drawing/2014/main" val="2116227235"/>
                  </a:ext>
                </a:extLst>
              </a:tr>
              <a:tr h="186488">
                <a:tc>
                  <a:txBody>
                    <a:bodyPr/>
                    <a:lstStyle/>
                    <a:p>
                      <a:pPr marL="0" marR="0">
                        <a:spcBef>
                          <a:spcPts val="0"/>
                        </a:spcBef>
                        <a:spcAft>
                          <a:spcPts val="0"/>
                        </a:spcAft>
                      </a:pPr>
                      <a:r>
                        <a:rPr lang="de-DE" sz="650" b="0" dirty="0">
                          <a:effectLst/>
                          <a:latin typeface="Georgia" panose="02040502050405020303" pitchFamily="18" charset="0"/>
                        </a:rPr>
                        <a:t>PDF</a:t>
                      </a:r>
                      <a:endParaRPr lang="de-DE" sz="65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Ja</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Ja</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Ja</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Ja</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de-DE" sz="650" b="1" dirty="0">
                          <a:effectLst/>
                          <a:latin typeface="Georgia" panose="02040502050405020303" pitchFamily="18" charset="0"/>
                        </a:rPr>
                        <a:t>Ja</a:t>
                      </a:r>
                      <a:endParaRPr lang="de-DE" sz="65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de-DE" sz="650">
                          <a:effectLst/>
                          <a:latin typeface="Georgia" panose="02040502050405020303" pitchFamily="18" charset="0"/>
                        </a:rPr>
                        <a:t>Ja</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Nein</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dirty="0">
                          <a:effectLst/>
                          <a:latin typeface="Georgia" panose="02040502050405020303" pitchFamily="18" charset="0"/>
                        </a:rPr>
                        <a:t>Nein</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dirty="0">
                          <a:effectLst/>
                          <a:latin typeface="Georgia" panose="02040502050405020303" pitchFamily="18" charset="0"/>
                        </a:rPr>
                        <a:t>Ja</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2402033808"/>
                  </a:ext>
                </a:extLst>
              </a:tr>
              <a:tr h="186488">
                <a:tc>
                  <a:txBody>
                    <a:bodyPr/>
                    <a:lstStyle/>
                    <a:p>
                      <a:pPr marL="0" marR="0">
                        <a:spcBef>
                          <a:spcPts val="0"/>
                        </a:spcBef>
                        <a:spcAft>
                          <a:spcPts val="0"/>
                        </a:spcAft>
                      </a:pPr>
                      <a:r>
                        <a:rPr lang="de-DE" sz="650" b="0" dirty="0">
                          <a:effectLst/>
                          <a:latin typeface="Georgia" panose="02040502050405020303" pitchFamily="18" charset="0"/>
                        </a:rPr>
                        <a:t>PDF/VT</a:t>
                      </a:r>
                      <a:endParaRPr lang="de-DE" sz="65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Ja</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Ja</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Ja</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Ja</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de-DE" sz="650" b="1" dirty="0">
                          <a:effectLst/>
                          <a:latin typeface="Georgia" panose="02040502050405020303" pitchFamily="18" charset="0"/>
                        </a:rPr>
                        <a:t>Ja</a:t>
                      </a:r>
                      <a:endParaRPr lang="de-DE" sz="65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de-DE" sz="650" b="1" dirty="0">
                          <a:effectLst/>
                          <a:latin typeface="Georgia" panose="02040502050405020303" pitchFamily="18" charset="0"/>
                        </a:rPr>
                        <a:t>Ja</a:t>
                      </a:r>
                      <a:endParaRPr lang="de-DE" sz="65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de-DE" sz="650">
                          <a:effectLst/>
                          <a:latin typeface="Georgia" panose="02040502050405020303" pitchFamily="18" charset="0"/>
                        </a:rPr>
                        <a:t>Nein</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dirty="0">
                          <a:effectLst/>
                          <a:latin typeface="Georgia" panose="02040502050405020303" pitchFamily="18" charset="0"/>
                        </a:rPr>
                        <a:t>Nein</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dirty="0">
                          <a:effectLst/>
                          <a:latin typeface="Georgia" panose="02040502050405020303" pitchFamily="18" charset="0"/>
                        </a:rPr>
                        <a:t>Ja</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730467640"/>
                  </a:ext>
                </a:extLst>
              </a:tr>
              <a:tr h="186488">
                <a:tc gridSpan="10">
                  <a:txBody>
                    <a:bodyPr/>
                    <a:lstStyle/>
                    <a:p>
                      <a:pPr marL="0" marR="0">
                        <a:spcBef>
                          <a:spcPts val="0"/>
                        </a:spcBef>
                        <a:spcAft>
                          <a:spcPts val="0"/>
                        </a:spcAft>
                      </a:pPr>
                      <a:r>
                        <a:rPr lang="de-DE" sz="650" dirty="0">
                          <a:effectLst/>
                          <a:latin typeface="Georgia" panose="02040502050405020303" pitchFamily="18" charset="0"/>
                        </a:rPr>
                        <a:t>PCL-Workflow</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a:effectLst/>
                        <a:latin typeface="Georgia" panose="02040502050405020303" pitchFamily="18" charset="0"/>
                      </a:endParaRPr>
                    </a:p>
                  </a:txBody>
                  <a:tcPr marL="67136" marR="67136" marT="0" marB="0" anchor="b"/>
                </a:tc>
                <a:tc hMerge="1">
                  <a:txBody>
                    <a:bodyPr/>
                    <a:lstStyle/>
                    <a:p>
                      <a:endParaRPr lang="en-US" sz="1100">
                        <a:effectLst/>
                        <a:latin typeface="Georgia" panose="02040502050405020303" pitchFamily="18" charset="0"/>
                      </a:endParaRPr>
                    </a:p>
                  </a:txBody>
                  <a:tcPr marL="67136" marR="67136" marT="0" marB="0" anchor="b"/>
                </a:tc>
                <a:tc hMerge="1">
                  <a:txBody>
                    <a:bodyPr/>
                    <a:lstStyle/>
                    <a:p>
                      <a:endParaRPr lang="en-US" sz="110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extLst>
                  <a:ext uri="{0D108BD9-81ED-4DB2-BD59-A6C34878D82A}">
                    <a16:rowId xmlns:a16="http://schemas.microsoft.com/office/drawing/2014/main" val="2052336441"/>
                  </a:ext>
                </a:extLst>
              </a:tr>
              <a:tr h="186488">
                <a:tc>
                  <a:txBody>
                    <a:bodyPr/>
                    <a:lstStyle/>
                    <a:p>
                      <a:pPr marL="0" marR="0">
                        <a:spcBef>
                          <a:spcPts val="0"/>
                        </a:spcBef>
                        <a:spcAft>
                          <a:spcPts val="0"/>
                        </a:spcAft>
                      </a:pPr>
                      <a:r>
                        <a:rPr lang="de-DE" sz="650" b="0" dirty="0">
                          <a:effectLst/>
                          <a:latin typeface="Georgia" panose="02040502050405020303" pitchFamily="18" charset="0"/>
                        </a:rPr>
                        <a:t>PCL</a:t>
                      </a:r>
                      <a:endParaRPr lang="de-DE" sz="65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Nein</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a:effectLst/>
                          <a:latin typeface="Georgia" panose="02040502050405020303" pitchFamily="18" charset="0"/>
                        </a:rPr>
                        <a:t>Nein</a:t>
                      </a:r>
                      <a:endParaRPr lang="de-DE" sz="65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dirty="0">
                          <a:effectLst/>
                          <a:latin typeface="Georgia" panose="02040502050405020303" pitchFamily="18" charset="0"/>
                        </a:rPr>
                        <a:t>Nein</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dirty="0">
                          <a:effectLst/>
                          <a:latin typeface="Georgia" panose="02040502050405020303" pitchFamily="18" charset="0"/>
                        </a:rPr>
                        <a:t>Nein</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dirty="0">
                          <a:effectLst/>
                          <a:latin typeface="Georgia" panose="02040502050405020303" pitchFamily="18" charset="0"/>
                        </a:rPr>
                        <a:t>Nein</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dirty="0">
                          <a:effectLst/>
                          <a:latin typeface="Georgia" panose="02040502050405020303" pitchFamily="18" charset="0"/>
                        </a:rPr>
                        <a:t>Nein</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dirty="0">
                          <a:effectLst/>
                          <a:latin typeface="Georgia" panose="02040502050405020303" pitchFamily="18" charset="0"/>
                        </a:rPr>
                        <a:t>Nein</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dirty="0">
                          <a:effectLst/>
                          <a:latin typeface="Georgia" panose="02040502050405020303" pitchFamily="18" charset="0"/>
                        </a:rPr>
                        <a:t>Nein</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de-DE" sz="650" dirty="0">
                          <a:effectLst/>
                          <a:latin typeface="Georgia" panose="02040502050405020303" pitchFamily="18" charset="0"/>
                        </a:rPr>
                        <a:t>Nein</a:t>
                      </a:r>
                      <a:endParaRPr lang="de-DE" sz="65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2090424511"/>
                  </a:ext>
                </a:extLst>
              </a:tr>
            </a:tbl>
          </a:graphicData>
        </a:graphic>
      </p:graphicFrame>
    </p:spTree>
    <p:extLst>
      <p:ext uri="{BB962C8B-B14F-4D97-AF65-F5344CB8AC3E}">
        <p14:creationId xmlns:p14="http://schemas.microsoft.com/office/powerpoint/2010/main" val="2101002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de-DE"/>
              <a:t>Verbesserte Sicherheit</a:t>
            </a:r>
          </a:p>
        </p:txBody>
      </p:sp>
      <p:sp>
        <p:nvSpPr>
          <p:cNvPr id="4" name="Slide Number Placeholder 3"/>
          <p:cNvSpPr>
            <a:spLocks noGrp="1"/>
          </p:cNvSpPr>
          <p:nvPr>
            <p:ph type="sldNum" sz="quarter" idx="11"/>
          </p:nvPr>
        </p:nvSpPr>
        <p:spPr/>
        <p:txBody>
          <a:bodyPr/>
          <a:lstStyle/>
          <a:p>
            <a:fld id="{6BEE8092-FD92-D247-BFBB-7625102F9F8E}" type="slidenum">
              <a:rPr lang="en-US" smtClean="0"/>
              <a:pPr/>
              <a:t>25</a:t>
            </a:fld>
            <a:endParaRPr lang="de-DE"/>
          </a:p>
        </p:txBody>
      </p:sp>
      <p:sp>
        <p:nvSpPr>
          <p:cNvPr id="6" name="Content Placeholder 5"/>
          <p:cNvSpPr>
            <a:spLocks noGrp="1"/>
          </p:cNvSpPr>
          <p:nvPr>
            <p:ph sz="quarter" idx="12"/>
          </p:nvPr>
        </p:nvSpPr>
        <p:spPr>
          <a:xfrm>
            <a:off x="457200" y="1433513"/>
            <a:ext cx="8229600" cy="3180160"/>
          </a:xfrm>
        </p:spPr>
        <p:txBody>
          <a:bodyPr>
            <a:normAutofit lnSpcReduction="10000"/>
          </a:bodyPr>
          <a:lstStyle/>
          <a:p>
            <a:r>
              <a:rPr lang="de-DE" sz="2800" dirty="0"/>
              <a:t>Windows 10 IoT Enterprise</a:t>
            </a:r>
          </a:p>
          <a:p>
            <a:pPr lvl="1">
              <a:spcBef>
                <a:spcPts val="1800"/>
              </a:spcBef>
            </a:pPr>
            <a:r>
              <a:rPr lang="de-DE" sz="2400" dirty="0"/>
              <a:t>Schutz vor schädlichen Anwendungen mit Windows Defender SmartScreen</a:t>
            </a:r>
          </a:p>
          <a:p>
            <a:pPr lvl="1"/>
            <a:r>
              <a:rPr lang="de-DE" sz="2400" dirty="0"/>
              <a:t>Schutz vor Man-in-the-Middle-Angriffen mit SMB-Absicherung und Anheften von </a:t>
            </a:r>
            <a:br>
              <a:rPr lang="de-DE" sz="2400" dirty="0"/>
            </a:br>
            <a:r>
              <a:rPr lang="de-DE" sz="2400" dirty="0"/>
              <a:t>Enterprise-Zertifikaten</a:t>
            </a:r>
          </a:p>
          <a:p>
            <a:pPr lvl="1"/>
            <a:r>
              <a:rPr lang="de-DE" sz="2400" dirty="0"/>
              <a:t>Malware- und Virenschutz mit Windows Defender und Windows Data Execution Prevention</a:t>
            </a:r>
            <a:endParaRPr lang="de-DE" dirty="0"/>
          </a:p>
          <a:p>
            <a:pPr lvl="1"/>
            <a:endParaRPr lang="de-DE" sz="2400" dirty="0"/>
          </a:p>
        </p:txBody>
      </p:sp>
      <p:pic>
        <p:nvPicPr>
          <p:cNvPr id="2" name="Picture 1"/>
          <p:cNvPicPr>
            <a:picLocks noChangeAspect="1"/>
          </p:cNvPicPr>
          <p:nvPr/>
        </p:nvPicPr>
        <p:blipFill>
          <a:blip r:embed="rId3"/>
          <a:stretch>
            <a:fillRect/>
          </a:stretch>
        </p:blipFill>
        <p:spPr>
          <a:xfrm>
            <a:off x="5727228" y="205979"/>
            <a:ext cx="2977040" cy="2977040"/>
          </a:xfrm>
          <a:prstGeom prst="rect">
            <a:avLst/>
          </a:prstGeom>
        </p:spPr>
      </p:pic>
      <p:pic>
        <p:nvPicPr>
          <p:cNvPr id="7" name="Picture 6"/>
          <p:cNvPicPr>
            <a:picLocks noChangeAspect="1"/>
          </p:cNvPicPr>
          <p:nvPr/>
        </p:nvPicPr>
        <p:blipFill>
          <a:blip r:embed="rId4"/>
          <a:stretch>
            <a:fillRect/>
          </a:stretch>
        </p:blipFill>
        <p:spPr>
          <a:xfrm>
            <a:off x="7788909" y="88371"/>
            <a:ext cx="911303" cy="911303"/>
          </a:xfrm>
          <a:prstGeom prst="rect">
            <a:avLst/>
          </a:prstGeom>
        </p:spPr>
      </p:pic>
    </p:spTree>
    <p:extLst>
      <p:ext uri="{BB962C8B-B14F-4D97-AF65-F5344CB8AC3E}">
        <p14:creationId xmlns:p14="http://schemas.microsoft.com/office/powerpoint/2010/main" val="15985946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Einfachere Wartung</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26</a:t>
            </a:fld>
            <a:endParaRPr lang="de-DE"/>
          </a:p>
        </p:txBody>
      </p:sp>
      <p:sp>
        <p:nvSpPr>
          <p:cNvPr id="4" name="Content Placeholder 3"/>
          <p:cNvSpPr>
            <a:spLocks noGrp="1"/>
          </p:cNvSpPr>
          <p:nvPr>
            <p:ph sz="quarter" idx="12"/>
          </p:nvPr>
        </p:nvSpPr>
        <p:spPr>
          <a:xfrm>
            <a:off x="457200" y="1433513"/>
            <a:ext cx="5594279" cy="3180160"/>
          </a:xfrm>
        </p:spPr>
        <p:txBody>
          <a:bodyPr>
            <a:normAutofit fontScale="92500" lnSpcReduction="20000"/>
          </a:bodyPr>
          <a:lstStyle/>
          <a:p>
            <a:pPr marL="0" indent="0">
              <a:buNone/>
            </a:pPr>
            <a:r>
              <a:rPr lang="de-DE"/>
              <a:t>Minimierung von Produktionsunterbrechungen  </a:t>
            </a:r>
          </a:p>
          <a:p>
            <a:r>
              <a:rPr lang="de-DE"/>
              <a:t>Fiery Updates</a:t>
            </a:r>
          </a:p>
          <a:p>
            <a:pPr lvl="1"/>
            <a:r>
              <a:rPr lang="de-DE"/>
              <a:t>Einfaches schnelles Aktualisieren der Fiery Server</a:t>
            </a:r>
          </a:p>
          <a:p>
            <a:r>
              <a:rPr lang="de-DE"/>
              <a:t>Autom. Systemsicherungen</a:t>
            </a:r>
          </a:p>
          <a:p>
            <a:r>
              <a:rPr lang="de-DE"/>
              <a:t>Schnelle Wiederherstellung</a:t>
            </a:r>
          </a:p>
          <a:p>
            <a:endParaRPr lang="de-DE" dirty="0"/>
          </a:p>
        </p:txBody>
      </p:sp>
      <p:pic>
        <p:nvPicPr>
          <p:cNvPr id="6" name="Picture 5"/>
          <p:cNvPicPr>
            <a:picLocks noChangeAspect="1"/>
          </p:cNvPicPr>
          <p:nvPr/>
        </p:nvPicPr>
        <p:blipFill>
          <a:blip r:embed="rId3"/>
          <a:stretch>
            <a:fillRect/>
          </a:stretch>
        </p:blipFill>
        <p:spPr>
          <a:xfrm>
            <a:off x="5982704" y="1789757"/>
            <a:ext cx="2704096" cy="2467672"/>
          </a:xfrm>
          <a:prstGeom prst="rect">
            <a:avLst/>
          </a:prstGeom>
          <a:ln>
            <a:noFill/>
          </a:ln>
          <a:effectLst>
            <a:softEdge rad="63500"/>
          </a:effectLst>
        </p:spPr>
      </p:pic>
      <p:pic>
        <p:nvPicPr>
          <p:cNvPr id="8" name="Picture 7">
            <a:extLst>
              <a:ext uri="{FF2B5EF4-FFF2-40B4-BE49-F238E27FC236}">
                <a16:creationId xmlns:a16="http://schemas.microsoft.com/office/drawing/2014/main" id="{45A80343-5D9E-47CD-BF1B-3DF5E178CC35}"/>
              </a:ext>
            </a:extLst>
          </p:cNvPr>
          <p:cNvPicPr>
            <a:picLocks noChangeAspect="1"/>
          </p:cNvPicPr>
          <p:nvPr/>
        </p:nvPicPr>
        <p:blipFill>
          <a:blip r:embed="rId4"/>
          <a:stretch>
            <a:fillRect/>
          </a:stretch>
        </p:blipFill>
        <p:spPr>
          <a:xfrm>
            <a:off x="7788909" y="88371"/>
            <a:ext cx="911303" cy="911303"/>
          </a:xfrm>
          <a:prstGeom prst="rect">
            <a:avLst/>
          </a:prstGeom>
        </p:spPr>
      </p:pic>
    </p:spTree>
    <p:extLst>
      <p:ext uri="{BB962C8B-B14F-4D97-AF65-F5344CB8AC3E}">
        <p14:creationId xmlns:p14="http://schemas.microsoft.com/office/powerpoint/2010/main" val="981440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de-DE"/>
              <a:t>Autom. Systemsicherungen</a:t>
            </a:r>
          </a:p>
        </p:txBody>
      </p:sp>
      <p:sp>
        <p:nvSpPr>
          <p:cNvPr id="4" name="Slide Number Placeholder 3"/>
          <p:cNvSpPr>
            <a:spLocks noGrp="1"/>
          </p:cNvSpPr>
          <p:nvPr>
            <p:ph type="sldNum" sz="quarter" idx="11"/>
          </p:nvPr>
        </p:nvSpPr>
        <p:spPr/>
        <p:txBody>
          <a:bodyPr/>
          <a:lstStyle/>
          <a:p>
            <a:fld id="{6BEE8092-FD92-D247-BFBB-7625102F9F8E}" type="slidenum">
              <a:rPr lang="en-US" smtClean="0"/>
              <a:pPr/>
              <a:t>27</a:t>
            </a:fld>
            <a:endParaRPr lang="de-DE"/>
          </a:p>
        </p:txBody>
      </p:sp>
      <p:sp>
        <p:nvSpPr>
          <p:cNvPr id="6" name="Content Placeholder 5"/>
          <p:cNvSpPr>
            <a:spLocks noGrp="1"/>
          </p:cNvSpPr>
          <p:nvPr>
            <p:ph sz="quarter" idx="12"/>
          </p:nvPr>
        </p:nvSpPr>
        <p:spPr>
          <a:xfrm>
            <a:off x="457200" y="1433513"/>
            <a:ext cx="4231532" cy="3180160"/>
          </a:xfrm>
        </p:spPr>
        <p:txBody>
          <a:bodyPr>
            <a:noAutofit/>
          </a:bodyPr>
          <a:lstStyle/>
          <a:p>
            <a:pPr>
              <a:spcBef>
                <a:spcPts val="0"/>
              </a:spcBef>
            </a:pPr>
            <a:r>
              <a:rPr lang="de-DE" sz="2000" dirty="0"/>
              <a:t>Einrichten eines Sicherungszeitplans über Fiery QuickTouch und WebTools</a:t>
            </a:r>
          </a:p>
          <a:p>
            <a:pPr>
              <a:spcBef>
                <a:spcPts val="0"/>
              </a:spcBef>
            </a:pPr>
            <a:r>
              <a:rPr lang="de-DE" sz="2000" dirty="0"/>
              <a:t>Wiederherstellen des Fiery Servers in weniger als </a:t>
            </a:r>
            <a:br>
              <a:rPr lang="de-DE" sz="2000" dirty="0"/>
            </a:br>
            <a:r>
              <a:rPr lang="de-DE" sz="2000" dirty="0"/>
              <a:t>einer Stunde </a:t>
            </a:r>
          </a:p>
          <a:p>
            <a:pPr lvl="1">
              <a:spcBef>
                <a:spcPts val="0"/>
              </a:spcBef>
            </a:pPr>
            <a:r>
              <a:rPr lang="de-DE" sz="1600" dirty="0"/>
              <a:t>In 1/8 der zum Laden von einem DVD-Kit benötigten Zeit</a:t>
            </a:r>
          </a:p>
          <a:p>
            <a:pPr>
              <a:spcBef>
                <a:spcPts val="0"/>
              </a:spcBef>
            </a:pPr>
            <a:r>
              <a:rPr lang="de-DE" sz="2000" dirty="0"/>
              <a:t>Kein DVD-Kit erforderlich</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9895" y="1503816"/>
            <a:ext cx="3866905" cy="1900866"/>
          </a:xfrm>
          <a:prstGeom prst="rect">
            <a:avLst/>
          </a:prstGeom>
          <a:ln>
            <a:solidFill>
              <a:schemeClr val="tx1"/>
            </a:solidFill>
          </a:ln>
        </p:spPr>
      </p:pic>
      <p:pic>
        <p:nvPicPr>
          <p:cNvPr id="9" name="Picture 8">
            <a:extLst>
              <a:ext uri="{FF2B5EF4-FFF2-40B4-BE49-F238E27FC236}">
                <a16:creationId xmlns:a16="http://schemas.microsoft.com/office/drawing/2014/main" id="{23B10A19-021F-43ED-AA0D-00B3D5FC80DC}"/>
              </a:ext>
            </a:extLst>
          </p:cNvPr>
          <p:cNvPicPr>
            <a:picLocks noChangeAspect="1"/>
          </p:cNvPicPr>
          <p:nvPr/>
        </p:nvPicPr>
        <p:blipFill>
          <a:blip r:embed="rId4"/>
          <a:stretch>
            <a:fillRect/>
          </a:stretch>
        </p:blipFill>
        <p:spPr>
          <a:xfrm>
            <a:off x="7788909" y="88371"/>
            <a:ext cx="911303" cy="911303"/>
          </a:xfrm>
          <a:prstGeom prst="rect">
            <a:avLst/>
          </a:prstGeom>
        </p:spPr>
      </p:pic>
    </p:spTree>
    <p:extLst>
      <p:ext uri="{BB962C8B-B14F-4D97-AF65-F5344CB8AC3E}">
        <p14:creationId xmlns:p14="http://schemas.microsoft.com/office/powerpoint/2010/main" val="32518619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sz="3600" dirty="0"/>
              <a:t>Optimierte Integrationsoptionen</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28</a:t>
            </a:fld>
            <a:endParaRPr lang="de-DE"/>
          </a:p>
        </p:txBody>
      </p:sp>
      <p:sp>
        <p:nvSpPr>
          <p:cNvPr id="4" name="Content Placeholder 3"/>
          <p:cNvSpPr>
            <a:spLocks noGrp="1"/>
          </p:cNvSpPr>
          <p:nvPr>
            <p:ph sz="quarter" idx="12"/>
          </p:nvPr>
        </p:nvSpPr>
        <p:spPr/>
        <p:txBody>
          <a:bodyPr>
            <a:normAutofit fontScale="92500" lnSpcReduction="10000"/>
          </a:bodyPr>
          <a:lstStyle/>
          <a:p>
            <a:r>
              <a:rPr lang="de-DE" sz="2800" dirty="0"/>
              <a:t>Einfache Integration neuer APIs und benutzerfreundlicher Funktionen in eigene Anwendungen dank Fiery API v4</a:t>
            </a:r>
          </a:p>
          <a:p>
            <a:r>
              <a:rPr lang="de-DE" sz="2800" dirty="0"/>
              <a:t>Neue JDF-fähige Fiery Version mit Fiery JDF v1.5</a:t>
            </a:r>
          </a:p>
          <a:p>
            <a:pPr lvl="1"/>
            <a:r>
              <a:rPr lang="de-DE"/>
              <a:t>EFI AutoCount</a:t>
            </a:r>
            <a:endParaRPr lang="de-DE" dirty="0"/>
          </a:p>
          <a:p>
            <a:pPr lvl="1"/>
            <a:r>
              <a:rPr lang="de-DE"/>
              <a:t>EFI Quick Print Suite</a:t>
            </a:r>
          </a:p>
          <a:p>
            <a:pPr lvl="1"/>
            <a:r>
              <a:rPr lang="de-DE"/>
              <a:t>Kodak Prinergy 8.1</a:t>
            </a:r>
          </a:p>
        </p:txBody>
      </p:sp>
      <p:pic>
        <p:nvPicPr>
          <p:cNvPr id="6" name="Picture 5">
            <a:extLst>
              <a:ext uri="{FF2B5EF4-FFF2-40B4-BE49-F238E27FC236}">
                <a16:creationId xmlns:a16="http://schemas.microsoft.com/office/drawing/2014/main" id="{2A28EFA1-A218-416D-90E0-97D95DC93A13}"/>
              </a:ext>
            </a:extLst>
          </p:cNvPr>
          <p:cNvPicPr>
            <a:picLocks noChangeAspect="1"/>
          </p:cNvPicPr>
          <p:nvPr/>
        </p:nvPicPr>
        <p:blipFill>
          <a:blip r:embed="rId3"/>
          <a:stretch>
            <a:fillRect/>
          </a:stretch>
        </p:blipFill>
        <p:spPr>
          <a:xfrm>
            <a:off x="7788909" y="88371"/>
            <a:ext cx="911303" cy="911303"/>
          </a:xfrm>
          <a:prstGeom prst="rect">
            <a:avLst/>
          </a:prstGeom>
        </p:spPr>
      </p:pic>
    </p:spTree>
    <p:extLst>
      <p:ext uri="{BB962C8B-B14F-4D97-AF65-F5344CB8AC3E}">
        <p14:creationId xmlns:p14="http://schemas.microsoft.com/office/powerpoint/2010/main" val="20750949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sz="3600" dirty="0"/>
              <a:t>Der Mehrwert von Fiery FS300 Pro</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29</a:t>
            </a:fld>
            <a:endParaRPr lang="de-DE"/>
          </a:p>
        </p:txBody>
      </p:sp>
      <p:sp>
        <p:nvSpPr>
          <p:cNvPr id="4" name="Content Placeholder 3"/>
          <p:cNvSpPr>
            <a:spLocks noGrp="1"/>
          </p:cNvSpPr>
          <p:nvPr>
            <p:ph sz="quarter" idx="12"/>
          </p:nvPr>
        </p:nvSpPr>
        <p:spPr>
          <a:xfrm>
            <a:off x="457199" y="2019299"/>
            <a:ext cx="5060731" cy="2594373"/>
          </a:xfrm>
        </p:spPr>
        <p:txBody>
          <a:bodyPr>
            <a:normAutofit lnSpcReduction="10000"/>
          </a:bodyPr>
          <a:lstStyle/>
          <a:p>
            <a:r>
              <a:rPr lang="de-DE" sz="2800" dirty="0"/>
              <a:t>Führende </a:t>
            </a:r>
            <a:r>
              <a:rPr lang="de-DE" sz="2800"/>
              <a:t>Innovationen </a:t>
            </a:r>
            <a:br>
              <a:rPr lang="de-DE" sz="2800"/>
            </a:br>
            <a:r>
              <a:rPr lang="de-DE" sz="2800"/>
              <a:t>in </a:t>
            </a:r>
            <a:r>
              <a:rPr lang="de-DE" sz="2800" dirty="0"/>
              <a:t>für </a:t>
            </a:r>
            <a:r>
              <a:rPr lang="de-DE" sz="2800"/>
              <a:t>Kunden </a:t>
            </a:r>
            <a:br>
              <a:rPr lang="de-DE" sz="2800"/>
            </a:br>
            <a:r>
              <a:rPr lang="de-DE" sz="2800"/>
              <a:t>wichtigen </a:t>
            </a:r>
            <a:r>
              <a:rPr lang="de-DE" sz="2800" dirty="0"/>
              <a:t>Bereichen</a:t>
            </a:r>
          </a:p>
          <a:p>
            <a:r>
              <a:rPr lang="de-DE" sz="2800" dirty="0"/>
              <a:t>Steuerung der branchenweit modernsten digitalen Druckmaschinen</a:t>
            </a:r>
          </a:p>
        </p:txBody>
      </p:sp>
      <p:grpSp>
        <p:nvGrpSpPr>
          <p:cNvPr id="9" name="Group 8">
            <a:extLst>
              <a:ext uri="{FF2B5EF4-FFF2-40B4-BE49-F238E27FC236}">
                <a16:creationId xmlns:a16="http://schemas.microsoft.com/office/drawing/2014/main" id="{C8DCCA50-BBEB-4899-BFDD-D77C90160DD4}"/>
              </a:ext>
            </a:extLst>
          </p:cNvPr>
          <p:cNvGrpSpPr/>
          <p:nvPr/>
        </p:nvGrpSpPr>
        <p:grpSpPr>
          <a:xfrm>
            <a:off x="5770179" y="1530028"/>
            <a:ext cx="2838648" cy="2816134"/>
            <a:chOff x="5770179" y="1530028"/>
            <a:chExt cx="2838648" cy="2816134"/>
          </a:xfrm>
        </p:grpSpPr>
        <p:pic>
          <p:nvPicPr>
            <p:cNvPr id="10" name="Picture 9" descr="EFI_ICON_FourFieryAreas_US_v2a.3_withBorder_R1.png">
              <a:extLst>
                <a:ext uri="{FF2B5EF4-FFF2-40B4-BE49-F238E27FC236}">
                  <a16:creationId xmlns:a16="http://schemas.microsoft.com/office/drawing/2014/main" id="{98D497BE-B121-436A-85CB-EAEB2C5CDD04}"/>
                </a:ext>
              </a:extLst>
            </p:cNvPr>
            <p:cNvPicPr>
              <a:picLocks noChangeAspect="1"/>
            </p:cNvPicPr>
            <p:nvPr/>
          </p:nvPicPr>
          <p:blipFill>
            <a:blip r:embed="rId3"/>
            <a:stretch>
              <a:fillRect/>
            </a:stretch>
          </p:blipFill>
          <p:spPr>
            <a:xfrm>
              <a:off x="5770179" y="1530028"/>
              <a:ext cx="2838648" cy="2816134"/>
            </a:xfrm>
            <a:prstGeom prst="rect">
              <a:avLst/>
            </a:prstGeom>
          </p:spPr>
        </p:pic>
        <p:pic>
          <p:nvPicPr>
            <p:cNvPr id="11" name="Picture 10">
              <a:extLst>
                <a:ext uri="{FF2B5EF4-FFF2-40B4-BE49-F238E27FC236}">
                  <a16:creationId xmlns:a16="http://schemas.microsoft.com/office/drawing/2014/main" id="{F392EC36-BA26-450B-ADFE-85AF4E69DAA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858" t="69258" r="85860" b="18179"/>
            <a:stretch/>
          </p:blipFill>
          <p:spPr bwMode="auto">
            <a:xfrm>
              <a:off x="6070060" y="3098260"/>
              <a:ext cx="371328" cy="121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2" name="Picture 11">
            <a:extLst>
              <a:ext uri="{FF2B5EF4-FFF2-40B4-BE49-F238E27FC236}">
                <a16:creationId xmlns:a16="http://schemas.microsoft.com/office/drawing/2014/main" id="{47216BC7-2661-46ED-A7F7-8B2FE6AD60B3}"/>
              </a:ext>
            </a:extLst>
          </p:cNvPr>
          <p:cNvPicPr>
            <a:picLocks noChangeAspect="1"/>
          </p:cNvPicPr>
          <p:nvPr/>
        </p:nvPicPr>
        <p:blipFill>
          <a:blip r:embed="rId5"/>
          <a:stretch>
            <a:fillRect/>
          </a:stretch>
        </p:blipFill>
        <p:spPr>
          <a:xfrm>
            <a:off x="6699142" y="3362463"/>
            <a:ext cx="992764" cy="992764"/>
          </a:xfrm>
          <a:prstGeom prst="rect">
            <a:avLst/>
          </a:prstGeom>
        </p:spPr>
      </p:pic>
      <p:pic>
        <p:nvPicPr>
          <p:cNvPr id="13" name="Picture 12">
            <a:extLst>
              <a:ext uri="{FF2B5EF4-FFF2-40B4-BE49-F238E27FC236}">
                <a16:creationId xmlns:a16="http://schemas.microsoft.com/office/drawing/2014/main" id="{7B646408-F931-4121-BCD5-0895BA3B355E}"/>
              </a:ext>
            </a:extLst>
          </p:cNvPr>
          <p:cNvPicPr>
            <a:picLocks noChangeAspect="1"/>
          </p:cNvPicPr>
          <p:nvPr/>
        </p:nvPicPr>
        <p:blipFill>
          <a:blip r:embed="rId6"/>
          <a:stretch>
            <a:fillRect/>
          </a:stretch>
        </p:blipFill>
        <p:spPr>
          <a:xfrm>
            <a:off x="5759342" y="2441713"/>
            <a:ext cx="992764" cy="992764"/>
          </a:xfrm>
          <a:prstGeom prst="rect">
            <a:avLst/>
          </a:prstGeom>
        </p:spPr>
      </p:pic>
      <p:pic>
        <p:nvPicPr>
          <p:cNvPr id="14" name="Picture 13">
            <a:extLst>
              <a:ext uri="{FF2B5EF4-FFF2-40B4-BE49-F238E27FC236}">
                <a16:creationId xmlns:a16="http://schemas.microsoft.com/office/drawing/2014/main" id="{D6DE95C7-7580-422B-8F02-569D371A9C63}"/>
              </a:ext>
            </a:extLst>
          </p:cNvPr>
          <p:cNvPicPr>
            <a:picLocks noChangeAspect="1"/>
          </p:cNvPicPr>
          <p:nvPr/>
        </p:nvPicPr>
        <p:blipFill>
          <a:blip r:embed="rId7"/>
          <a:stretch>
            <a:fillRect/>
          </a:stretch>
        </p:blipFill>
        <p:spPr>
          <a:xfrm>
            <a:off x="6687702" y="1530028"/>
            <a:ext cx="992764" cy="992764"/>
          </a:xfrm>
          <a:prstGeom prst="rect">
            <a:avLst/>
          </a:prstGeom>
        </p:spPr>
      </p:pic>
      <p:pic>
        <p:nvPicPr>
          <p:cNvPr id="15" name="Picture 14">
            <a:extLst>
              <a:ext uri="{FF2B5EF4-FFF2-40B4-BE49-F238E27FC236}">
                <a16:creationId xmlns:a16="http://schemas.microsoft.com/office/drawing/2014/main" id="{1E827411-8720-468C-947D-3177200DD370}"/>
              </a:ext>
            </a:extLst>
          </p:cNvPr>
          <p:cNvPicPr>
            <a:picLocks noChangeAspect="1"/>
          </p:cNvPicPr>
          <p:nvPr/>
        </p:nvPicPr>
        <p:blipFill>
          <a:blip r:embed="rId8"/>
          <a:stretch>
            <a:fillRect/>
          </a:stretch>
        </p:blipFill>
        <p:spPr>
          <a:xfrm>
            <a:off x="7626900" y="2441713"/>
            <a:ext cx="992764" cy="992764"/>
          </a:xfrm>
          <a:prstGeom prst="rect">
            <a:avLst/>
          </a:prstGeom>
        </p:spPr>
      </p:pic>
    </p:spTree>
    <p:extLst>
      <p:ext uri="{BB962C8B-B14F-4D97-AF65-F5344CB8AC3E}">
        <p14:creationId xmlns:p14="http://schemas.microsoft.com/office/powerpoint/2010/main" val="31497891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64696" y="1250201"/>
            <a:ext cx="3097709" cy="2331064"/>
            <a:chOff x="1164696" y="1250201"/>
            <a:chExt cx="3097709" cy="2331064"/>
          </a:xfrm>
        </p:grpSpPr>
        <p:grpSp>
          <p:nvGrpSpPr>
            <p:cNvPr id="31" name="Group 30"/>
            <p:cNvGrpSpPr/>
            <p:nvPr/>
          </p:nvGrpSpPr>
          <p:grpSpPr>
            <a:xfrm rot="21164635" flipH="1" flipV="1">
              <a:off x="1272134" y="1250201"/>
              <a:ext cx="2990271" cy="2331064"/>
              <a:chOff x="4698367" y="2358886"/>
              <a:chExt cx="2990271" cy="2331064"/>
            </a:xfrm>
            <a:solidFill>
              <a:srgbClr val="FFC000"/>
            </a:solidFill>
          </p:grpSpPr>
          <p:sp>
            <p:nvSpPr>
              <p:cNvPr id="32" name="Trapezoid 31"/>
              <p:cNvSpPr/>
              <p:nvPr/>
            </p:nvSpPr>
            <p:spPr>
              <a:xfrm rot="18099892">
                <a:off x="4889149" y="2168104"/>
                <a:ext cx="1761045" cy="2142610"/>
              </a:xfrm>
              <a:prstGeom prst="trapezoid">
                <a:avLst>
                  <a:gd name="adj" fmla="val 39210"/>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Oval 32"/>
              <p:cNvSpPr/>
              <p:nvPr/>
            </p:nvSpPr>
            <p:spPr>
              <a:xfrm>
                <a:off x="5766930" y="2929061"/>
                <a:ext cx="1921708" cy="1760889"/>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4" name="TextBox 13"/>
            <p:cNvSpPr txBox="1"/>
            <p:nvPr/>
          </p:nvSpPr>
          <p:spPr>
            <a:xfrm>
              <a:off x="1164696" y="1936234"/>
              <a:ext cx="2099258" cy="646331"/>
            </a:xfrm>
            <a:prstGeom prst="rect">
              <a:avLst/>
            </a:prstGeom>
            <a:noFill/>
          </p:spPr>
          <p:txBody>
            <a:bodyPr wrap="square" rtlCol="0">
              <a:spAutoFit/>
            </a:bodyPr>
            <a:lstStyle/>
            <a:p>
              <a:pPr algn="ctr"/>
              <a:r>
                <a:rPr lang="de-DE" dirty="0">
                  <a:latin typeface="Georgia" panose="02040502050405020303" pitchFamily="18" charset="0"/>
                </a:rPr>
                <a:t>Fiery Command WorkStation</a:t>
              </a:r>
              <a:r>
                <a:rPr lang="de-DE" baseline="30000" dirty="0">
                  <a:latin typeface="Georgia" panose="02040502050405020303" pitchFamily="18" charset="0"/>
                </a:rPr>
                <a:t>®</a:t>
              </a:r>
            </a:p>
          </p:txBody>
        </p:sp>
      </p:grpSp>
      <p:grpSp>
        <p:nvGrpSpPr>
          <p:cNvPr id="24" name="Group 23"/>
          <p:cNvGrpSpPr/>
          <p:nvPr/>
        </p:nvGrpSpPr>
        <p:grpSpPr>
          <a:xfrm>
            <a:off x="4698367" y="1121512"/>
            <a:ext cx="3201072" cy="2331064"/>
            <a:chOff x="4698367" y="1121512"/>
            <a:chExt cx="3201072" cy="2331064"/>
          </a:xfrm>
        </p:grpSpPr>
        <p:grpSp>
          <p:nvGrpSpPr>
            <p:cNvPr id="25" name="Group 24"/>
            <p:cNvGrpSpPr/>
            <p:nvPr/>
          </p:nvGrpSpPr>
          <p:grpSpPr>
            <a:xfrm rot="435365" flipV="1">
              <a:off x="4698367" y="1121512"/>
              <a:ext cx="2990271" cy="2331064"/>
              <a:chOff x="4698367" y="2358886"/>
              <a:chExt cx="2990271" cy="2331064"/>
            </a:xfrm>
            <a:solidFill>
              <a:srgbClr val="FFC000"/>
            </a:solidFill>
          </p:grpSpPr>
          <p:sp>
            <p:nvSpPr>
              <p:cNvPr id="29" name="Trapezoid 28"/>
              <p:cNvSpPr/>
              <p:nvPr/>
            </p:nvSpPr>
            <p:spPr>
              <a:xfrm rot="18099892">
                <a:off x="4889149" y="2168104"/>
                <a:ext cx="1761045" cy="2142610"/>
              </a:xfrm>
              <a:prstGeom prst="trapezoid">
                <a:avLst>
                  <a:gd name="adj" fmla="val 39210"/>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Oval 29"/>
              <p:cNvSpPr/>
              <p:nvPr/>
            </p:nvSpPr>
            <p:spPr>
              <a:xfrm>
                <a:off x="5766930" y="2929061"/>
                <a:ext cx="1921708" cy="1760889"/>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37" name="TextBox 36"/>
            <p:cNvSpPr txBox="1"/>
            <p:nvPr/>
          </p:nvSpPr>
          <p:spPr>
            <a:xfrm>
              <a:off x="5860634" y="1767757"/>
              <a:ext cx="2038805" cy="646331"/>
            </a:xfrm>
            <a:prstGeom prst="rect">
              <a:avLst/>
            </a:prstGeom>
            <a:noFill/>
          </p:spPr>
          <p:txBody>
            <a:bodyPr wrap="square" rtlCol="0">
              <a:spAutoFit/>
            </a:bodyPr>
            <a:lstStyle/>
            <a:p>
              <a:r>
                <a:rPr lang="de-DE" dirty="0">
                  <a:latin typeface="Georgia" panose="02040502050405020303" pitchFamily="18" charset="0"/>
                </a:rPr>
                <a:t>Fiery FS300 Pro Systemsoftware</a:t>
              </a:r>
            </a:p>
          </p:txBody>
        </p:sp>
      </p:grpSp>
      <p:grpSp>
        <p:nvGrpSpPr>
          <p:cNvPr id="22" name="Group 21"/>
          <p:cNvGrpSpPr/>
          <p:nvPr/>
        </p:nvGrpSpPr>
        <p:grpSpPr>
          <a:xfrm>
            <a:off x="1266624" y="2723929"/>
            <a:ext cx="2995781" cy="2331064"/>
            <a:chOff x="1266624" y="2723929"/>
            <a:chExt cx="2995781" cy="2331064"/>
          </a:xfrm>
        </p:grpSpPr>
        <p:grpSp>
          <p:nvGrpSpPr>
            <p:cNvPr id="34" name="Group 33"/>
            <p:cNvGrpSpPr/>
            <p:nvPr/>
          </p:nvGrpSpPr>
          <p:grpSpPr>
            <a:xfrm rot="435365" flipH="1">
              <a:off x="1272134" y="2723929"/>
              <a:ext cx="2990271" cy="2331064"/>
              <a:chOff x="4698367" y="2358886"/>
              <a:chExt cx="2990271" cy="2331064"/>
            </a:xfrm>
            <a:solidFill>
              <a:srgbClr val="FFD961"/>
            </a:solidFill>
          </p:grpSpPr>
          <p:sp>
            <p:nvSpPr>
              <p:cNvPr id="35" name="Trapezoid 34"/>
              <p:cNvSpPr/>
              <p:nvPr/>
            </p:nvSpPr>
            <p:spPr>
              <a:xfrm rot="18099892">
                <a:off x="4889149" y="2168104"/>
                <a:ext cx="1761045" cy="2142610"/>
              </a:xfrm>
              <a:prstGeom prst="trapezoid">
                <a:avLst>
                  <a:gd name="adj" fmla="val 39210"/>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Oval 35"/>
              <p:cNvSpPr/>
              <p:nvPr/>
            </p:nvSpPr>
            <p:spPr>
              <a:xfrm>
                <a:off x="5766930" y="2929061"/>
                <a:ext cx="1921708" cy="1760889"/>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38" name="TextBox 37"/>
            <p:cNvSpPr txBox="1"/>
            <p:nvPr/>
          </p:nvSpPr>
          <p:spPr>
            <a:xfrm>
              <a:off x="1266624" y="3760772"/>
              <a:ext cx="1869270" cy="646331"/>
            </a:xfrm>
            <a:prstGeom prst="rect">
              <a:avLst/>
            </a:prstGeom>
            <a:noFill/>
          </p:spPr>
          <p:txBody>
            <a:bodyPr wrap="square" rtlCol="0">
              <a:spAutoFit/>
            </a:bodyPr>
            <a:lstStyle/>
            <a:p>
              <a:pPr algn="ctr"/>
              <a:r>
                <a:rPr lang="de-DE" dirty="0">
                  <a:latin typeface="Georgia" panose="02040502050405020303" pitchFamily="18" charset="0"/>
                </a:rPr>
                <a:t>Fiery NX und XB Plattformen</a:t>
              </a:r>
            </a:p>
          </p:txBody>
        </p:sp>
      </p:grpSp>
      <p:grpSp>
        <p:nvGrpSpPr>
          <p:cNvPr id="40" name="Group 39"/>
          <p:cNvGrpSpPr/>
          <p:nvPr/>
        </p:nvGrpSpPr>
        <p:grpSpPr>
          <a:xfrm>
            <a:off x="4698367" y="2595240"/>
            <a:ext cx="2990271" cy="2331064"/>
            <a:chOff x="4698367" y="2595240"/>
            <a:chExt cx="2990271" cy="2331064"/>
          </a:xfrm>
        </p:grpSpPr>
        <p:grpSp>
          <p:nvGrpSpPr>
            <p:cNvPr id="13" name="Group 12"/>
            <p:cNvGrpSpPr/>
            <p:nvPr/>
          </p:nvGrpSpPr>
          <p:grpSpPr>
            <a:xfrm rot="21164635">
              <a:off x="4698367" y="2595240"/>
              <a:ext cx="2990271" cy="2331064"/>
              <a:chOff x="4698367" y="2358886"/>
              <a:chExt cx="2990271" cy="2331064"/>
            </a:xfrm>
            <a:solidFill>
              <a:srgbClr val="FFD961"/>
            </a:solidFill>
          </p:grpSpPr>
          <p:sp>
            <p:nvSpPr>
              <p:cNvPr id="12" name="Trapezoid 11"/>
              <p:cNvSpPr/>
              <p:nvPr/>
            </p:nvSpPr>
            <p:spPr>
              <a:xfrm rot="18099892">
                <a:off x="4889149" y="2168104"/>
                <a:ext cx="1761045" cy="2142610"/>
              </a:xfrm>
              <a:prstGeom prst="trapezoid">
                <a:avLst>
                  <a:gd name="adj" fmla="val 39210"/>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Oval 8"/>
              <p:cNvSpPr/>
              <p:nvPr/>
            </p:nvSpPr>
            <p:spPr>
              <a:xfrm>
                <a:off x="5766930" y="2929061"/>
                <a:ext cx="1921708" cy="1760889"/>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39" name="TextBox 38"/>
            <p:cNvSpPr txBox="1"/>
            <p:nvPr/>
          </p:nvSpPr>
          <p:spPr>
            <a:xfrm>
              <a:off x="5851153" y="3668625"/>
              <a:ext cx="1810634" cy="738664"/>
            </a:xfrm>
            <a:prstGeom prst="rect">
              <a:avLst/>
            </a:prstGeom>
            <a:noFill/>
          </p:spPr>
          <p:txBody>
            <a:bodyPr wrap="square" rtlCol="0">
              <a:spAutoFit/>
            </a:bodyPr>
            <a:lstStyle/>
            <a:p>
              <a:pPr algn="ctr"/>
              <a:r>
                <a:rPr lang="de-DE" sz="1400" dirty="0">
                  <a:latin typeface="Georgia" panose="02040502050405020303" pitchFamily="18" charset="0"/>
                </a:rPr>
                <a:t>Fiery Workflow</a:t>
              </a:r>
              <a:br>
                <a:rPr lang="de-DE" sz="1400" dirty="0">
                  <a:latin typeface="Georgia" panose="02040502050405020303" pitchFamily="18" charset="0"/>
                </a:rPr>
              </a:br>
              <a:r>
                <a:rPr lang="de-DE" sz="1400" dirty="0">
                  <a:latin typeface="Georgia" panose="02040502050405020303" pitchFamily="18" charset="0"/>
                </a:rPr>
                <a:t>für die Druckvorbereitung</a:t>
              </a:r>
            </a:p>
          </p:txBody>
        </p:sp>
      </p:grpSp>
      <p:sp>
        <p:nvSpPr>
          <p:cNvPr id="5" name="Title 4"/>
          <p:cNvSpPr>
            <a:spLocks noGrp="1"/>
          </p:cNvSpPr>
          <p:nvPr>
            <p:ph type="title"/>
          </p:nvPr>
        </p:nvSpPr>
        <p:spPr/>
        <p:txBody>
          <a:bodyPr/>
          <a:lstStyle/>
          <a:p>
            <a:r>
              <a:rPr lang="de-DE"/>
              <a:t>Innovationen der neuen Plattform</a:t>
            </a:r>
          </a:p>
        </p:txBody>
      </p:sp>
      <p:sp>
        <p:nvSpPr>
          <p:cNvPr id="4" name="Slide Number Placeholder 3"/>
          <p:cNvSpPr>
            <a:spLocks noGrp="1"/>
          </p:cNvSpPr>
          <p:nvPr>
            <p:ph type="sldNum" sz="quarter" idx="11"/>
          </p:nvPr>
        </p:nvSpPr>
        <p:spPr/>
        <p:txBody>
          <a:bodyPr/>
          <a:lstStyle/>
          <a:p>
            <a:fld id="{6BEE8092-FD92-D247-BFBB-7625102F9F8E}" type="slidenum">
              <a:rPr lang="en-US" smtClean="0"/>
              <a:pPr/>
              <a:t>3</a:t>
            </a:fld>
            <a:endParaRPr lang="de-DE" dirty="0"/>
          </a:p>
        </p:txBody>
      </p:sp>
      <p:pic>
        <p:nvPicPr>
          <p:cNvPr id="8" name="Picture 2" descr="C:\Users\veronicm\AppData\Local\Temp\SNAGHTML294a9cb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6604" y="1639054"/>
            <a:ext cx="2182533" cy="3269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69741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de-DE"/>
              <a:t>Veröffentlichungen</a:t>
            </a:r>
          </a:p>
        </p:txBody>
      </p:sp>
      <p:sp>
        <p:nvSpPr>
          <p:cNvPr id="6" name="Content Placeholder 5"/>
          <p:cNvSpPr>
            <a:spLocks noGrp="1"/>
          </p:cNvSpPr>
          <p:nvPr>
            <p:ph idx="4294967295"/>
          </p:nvPr>
        </p:nvSpPr>
        <p:spPr>
          <a:xfrm>
            <a:off x="457200" y="1336640"/>
            <a:ext cx="6202391" cy="3541330"/>
          </a:xfrm>
          <a:prstGeom prst="rect">
            <a:avLst/>
          </a:prstGeom>
        </p:spPr>
        <p:txBody>
          <a:bodyPr numCol="1">
            <a:normAutofit/>
          </a:bodyPr>
          <a:lstStyle/>
          <a:p>
            <a:r>
              <a:rPr lang="de-DE" sz="2400" dirty="0"/>
              <a:t>EFI Pressemitteilung: </a:t>
            </a:r>
          </a:p>
          <a:p>
            <a:pPr lvl="1"/>
            <a:r>
              <a:rPr lang="de-DE" sz="2000" dirty="0"/>
              <a:t>Europa und USA: 11. September</a:t>
            </a:r>
            <a:r>
              <a:rPr lang="de-DE"/>
              <a:t> </a:t>
            </a:r>
          </a:p>
        </p:txBody>
      </p:sp>
      <p:sp>
        <p:nvSpPr>
          <p:cNvPr id="4" name="Slide Number Placeholder 3"/>
          <p:cNvSpPr>
            <a:spLocks noGrp="1"/>
          </p:cNvSpPr>
          <p:nvPr>
            <p:ph type="sldNum" sz="quarter" idx="11"/>
          </p:nvPr>
        </p:nvSpPr>
        <p:spPr/>
        <p:txBody>
          <a:bodyPr/>
          <a:lstStyle/>
          <a:p>
            <a:fld id="{6BEE8092-FD92-D247-BFBB-7625102F9F8E}" type="slidenum">
              <a:rPr lang="en-US" smtClean="0"/>
              <a:pPr/>
              <a:t>30</a:t>
            </a:fld>
            <a:endParaRPr lang="de-DE" dirty="0"/>
          </a:p>
        </p:txBody>
      </p:sp>
      <p:sp>
        <p:nvSpPr>
          <p:cNvPr id="2" name="Rectangle 1"/>
          <p:cNvSpPr/>
          <p:nvPr/>
        </p:nvSpPr>
        <p:spPr>
          <a:xfrm>
            <a:off x="6112650" y="1501755"/>
            <a:ext cx="2839621" cy="3077766"/>
          </a:xfrm>
          <a:prstGeom prst="rect">
            <a:avLst/>
          </a:prstGeom>
        </p:spPr>
        <p:txBody>
          <a:bodyPr wrap="square">
            <a:spAutoFit/>
          </a:bodyPr>
          <a:lstStyle/>
          <a:p>
            <a:pPr marL="0" marR="0">
              <a:spcBef>
                <a:spcPts val="0"/>
              </a:spcBef>
              <a:spcAft>
                <a:spcPts val="0"/>
              </a:spcAft>
            </a:pPr>
            <a:r>
              <a:rPr lang="de-DE" dirty="0">
                <a:solidFill>
                  <a:srgbClr val="000000"/>
                </a:solidFill>
                <a:latin typeface="Georgia" panose="02040502050405020303" pitchFamily="18" charset="0"/>
                <a:hlinkClick r:id="rId3"/>
              </a:rPr>
              <a:t>EFI Pressemitteilung</a:t>
            </a:r>
            <a:endParaRPr lang="de-DE" dirty="0">
              <a:solidFill>
                <a:srgbClr val="000000"/>
              </a:solidFill>
              <a:latin typeface="Georgia" panose="02040502050405020303" pitchFamily="18" charset="0"/>
              <a:ea typeface="Calibri" panose="020F0502020204030204" pitchFamily="34" charset="0"/>
            </a:endParaRPr>
          </a:p>
          <a:p>
            <a:pPr marL="0" marR="0">
              <a:spcBef>
                <a:spcPts val="0"/>
              </a:spcBef>
              <a:spcAft>
                <a:spcPts val="0"/>
              </a:spcAft>
            </a:pPr>
            <a:endParaRPr lang="de-DE" dirty="0">
              <a:solidFill>
                <a:srgbClr val="000000"/>
              </a:solidFill>
              <a:latin typeface="Georgia" panose="02040502050405020303" pitchFamily="18" charset="0"/>
              <a:ea typeface="Calibri" panose="020F0502020204030204" pitchFamily="34" charset="0"/>
            </a:endParaRPr>
          </a:p>
          <a:p>
            <a:pPr marL="0" marR="0">
              <a:spcBef>
                <a:spcPts val="0"/>
              </a:spcBef>
              <a:spcAft>
                <a:spcPts val="0"/>
              </a:spcAft>
            </a:pPr>
            <a:r>
              <a:rPr lang="de-DE" dirty="0">
                <a:solidFill>
                  <a:srgbClr val="000000"/>
                </a:solidFill>
                <a:latin typeface="Georgia" panose="02040502050405020303" pitchFamily="18" charset="0"/>
              </a:rPr>
              <a:t>Presseartikel</a:t>
            </a:r>
          </a:p>
          <a:p>
            <a:pPr marL="0" marR="0">
              <a:spcBef>
                <a:spcPts val="0"/>
              </a:spcBef>
              <a:spcAft>
                <a:spcPts val="0"/>
              </a:spcAft>
            </a:pPr>
            <a:r>
              <a:rPr lang="de-DE" dirty="0">
                <a:solidFill>
                  <a:srgbClr val="000000"/>
                </a:solidFill>
                <a:latin typeface="Georgia" panose="02040502050405020303" pitchFamily="18" charset="0"/>
                <a:hlinkClick r:id="rId4"/>
              </a:rPr>
              <a:t>What They Think</a:t>
            </a:r>
            <a:endParaRPr lang="de-DE" dirty="0">
              <a:solidFill>
                <a:srgbClr val="000000"/>
              </a:solidFill>
              <a:latin typeface="Georgia" panose="02040502050405020303" pitchFamily="18" charset="0"/>
              <a:ea typeface="Calibri" panose="020F0502020204030204" pitchFamily="34" charset="0"/>
            </a:endParaRPr>
          </a:p>
          <a:p>
            <a:pPr marL="0" marR="0">
              <a:spcBef>
                <a:spcPts val="0"/>
              </a:spcBef>
              <a:spcAft>
                <a:spcPts val="0"/>
              </a:spcAft>
            </a:pPr>
            <a:r>
              <a:rPr lang="de-DE" dirty="0">
                <a:solidFill>
                  <a:srgbClr val="000000"/>
                </a:solidFill>
                <a:latin typeface="Georgia" panose="02040502050405020303" pitchFamily="18" charset="0"/>
                <a:hlinkClick r:id="rId5"/>
              </a:rPr>
              <a:t>Print Show Daily</a:t>
            </a:r>
            <a:endParaRPr lang="de-DE" dirty="0">
              <a:solidFill>
                <a:srgbClr val="000000"/>
              </a:solidFill>
              <a:latin typeface="Georgia" panose="02040502050405020303" pitchFamily="18" charset="0"/>
              <a:ea typeface="Calibri" panose="020F0502020204030204" pitchFamily="34" charset="0"/>
            </a:endParaRPr>
          </a:p>
          <a:p>
            <a:pPr marL="0" marR="0">
              <a:spcBef>
                <a:spcPts val="0"/>
              </a:spcBef>
              <a:spcAft>
                <a:spcPts val="0"/>
              </a:spcAft>
            </a:pPr>
            <a:r>
              <a:rPr lang="de-DE" dirty="0">
                <a:solidFill>
                  <a:srgbClr val="000000"/>
                </a:solidFill>
                <a:latin typeface="Georgia" panose="02040502050405020303" pitchFamily="18" charset="0"/>
                <a:hlinkClick r:id="rId6"/>
              </a:rPr>
              <a:t>Deutscher Drucker</a:t>
            </a:r>
            <a:endParaRPr lang="de-DE" dirty="0">
              <a:solidFill>
                <a:srgbClr val="000000"/>
              </a:solidFill>
              <a:latin typeface="Georgia" panose="02040502050405020303" pitchFamily="18" charset="0"/>
              <a:ea typeface="Calibri" panose="020F0502020204030204" pitchFamily="34" charset="0"/>
            </a:endParaRPr>
          </a:p>
          <a:p>
            <a:pPr marL="0" marR="0">
              <a:spcBef>
                <a:spcPts val="0"/>
              </a:spcBef>
              <a:spcAft>
                <a:spcPts val="0"/>
              </a:spcAft>
            </a:pPr>
            <a:r>
              <a:rPr lang="de-DE" dirty="0">
                <a:solidFill>
                  <a:srgbClr val="000000"/>
                </a:solidFill>
                <a:latin typeface="Georgia" panose="02040502050405020303" pitchFamily="18" charset="0"/>
                <a:hlinkClick r:id="rId7"/>
              </a:rPr>
              <a:t>PrintWeek</a:t>
            </a:r>
            <a:endParaRPr lang="de-DE" dirty="0">
              <a:solidFill>
                <a:srgbClr val="000000"/>
              </a:solidFill>
              <a:latin typeface="Georgia" panose="02040502050405020303" pitchFamily="18" charset="0"/>
              <a:ea typeface="Calibri" panose="020F0502020204030204" pitchFamily="34" charset="0"/>
            </a:endParaRPr>
          </a:p>
          <a:p>
            <a:pPr marL="0" marR="0">
              <a:spcBef>
                <a:spcPts val="0"/>
              </a:spcBef>
              <a:spcAft>
                <a:spcPts val="0"/>
              </a:spcAft>
            </a:pPr>
            <a:r>
              <a:rPr lang="de-DE" dirty="0">
                <a:solidFill>
                  <a:srgbClr val="000000"/>
                </a:solidFill>
                <a:latin typeface="Georgia" panose="02040502050405020303" pitchFamily="18" charset="0"/>
                <a:hlinkClick r:id="rId8"/>
              </a:rPr>
              <a:t>Australian Printer</a:t>
            </a:r>
            <a:endParaRPr lang="de-DE" dirty="0">
              <a:solidFill>
                <a:srgbClr val="000000"/>
              </a:solidFill>
              <a:latin typeface="Georgia" panose="02040502050405020303" pitchFamily="18" charset="0"/>
              <a:ea typeface="Calibri" panose="020F0502020204030204" pitchFamily="34" charset="0"/>
            </a:endParaRPr>
          </a:p>
          <a:p>
            <a:pPr marL="0" marR="0">
              <a:spcBef>
                <a:spcPts val="0"/>
              </a:spcBef>
              <a:spcAft>
                <a:spcPts val="0"/>
              </a:spcAft>
            </a:pPr>
            <a:r>
              <a:rPr lang="de-DE" dirty="0">
                <a:solidFill>
                  <a:srgbClr val="000000"/>
                </a:solidFill>
                <a:latin typeface="Georgia" panose="02040502050405020303" pitchFamily="18" charset="0"/>
                <a:hlinkClick r:id="rId9"/>
              </a:rPr>
              <a:t>Digital Printer</a:t>
            </a:r>
          </a:p>
          <a:p>
            <a:pPr marL="0" marR="0">
              <a:spcBef>
                <a:spcPts val="0"/>
              </a:spcBef>
              <a:spcAft>
                <a:spcPts val="0"/>
              </a:spcAft>
            </a:pPr>
            <a:r>
              <a:rPr lang="de-DE" dirty="0">
                <a:solidFill>
                  <a:srgbClr val="000000"/>
                </a:solidFill>
                <a:latin typeface="Georgia" panose="02040502050405020303" pitchFamily="18" charset="0"/>
                <a:hlinkClick r:id="rId9"/>
              </a:rPr>
              <a:t> </a:t>
            </a:r>
            <a:endParaRPr lang="de-DE" sz="3200" dirty="0">
              <a:effectLst/>
              <a:latin typeface="Times New Roman" panose="02020603050405020304" pitchFamily="18" charset="0"/>
              <a:ea typeface="Calibri" panose="020F0502020204030204" pitchFamily="34" charset="0"/>
            </a:endParaRPr>
          </a:p>
        </p:txBody>
      </p:sp>
      <p:pic>
        <p:nvPicPr>
          <p:cNvPr id="3" name="Picture 2"/>
          <p:cNvPicPr>
            <a:picLocks noChangeAspect="1"/>
          </p:cNvPicPr>
          <p:nvPr/>
        </p:nvPicPr>
        <p:blipFill>
          <a:blip r:embed="rId10"/>
          <a:stretch>
            <a:fillRect/>
          </a:stretch>
        </p:blipFill>
        <p:spPr>
          <a:xfrm>
            <a:off x="181349" y="3107305"/>
            <a:ext cx="1489242" cy="2226727"/>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11"/>
          <a:stretch>
            <a:fillRect/>
          </a:stretch>
        </p:blipFill>
        <p:spPr>
          <a:xfrm>
            <a:off x="1741772" y="3107305"/>
            <a:ext cx="1660907" cy="2201227"/>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12"/>
          <a:stretch>
            <a:fillRect/>
          </a:stretch>
        </p:blipFill>
        <p:spPr>
          <a:xfrm>
            <a:off x="3509622" y="3107304"/>
            <a:ext cx="1019049" cy="2135747"/>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13"/>
          <a:stretch>
            <a:fillRect/>
          </a:stretch>
        </p:blipFill>
        <p:spPr>
          <a:xfrm>
            <a:off x="4624898" y="3107305"/>
            <a:ext cx="1300402" cy="22267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769655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8272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3"/>
          <p:cNvSpPr txBox="1">
            <a:spLocks noGrp="1"/>
          </p:cNvSpPr>
          <p:nvPr>
            <p:ph type="title"/>
          </p:nvPr>
        </p:nvSpPr>
        <p:spPr>
          <a:xfrm>
            <a:off x="394140" y="205979"/>
            <a:ext cx="8229600" cy="857250"/>
          </a:xfrm>
          <a:prstGeom prst="rect">
            <a:avLst/>
          </a:prstGeom>
        </p:spPr>
        <p:txBody>
          <a:bodyPr vert="horz" lIns="91440" tIns="45720" rIns="91440" bIns="45720" rtlCol="0" anchor="ctr">
            <a:normAutofit/>
          </a:bodyPr>
          <a:lstStyle/>
          <a:p>
            <a:r>
              <a:rPr lang="de-DE"/>
              <a:t>Neue Fiery FS300 Pro Funktionen</a:t>
            </a:r>
          </a:p>
        </p:txBody>
      </p:sp>
      <p:sp>
        <p:nvSpPr>
          <p:cNvPr id="15" name="Rectangle 14"/>
          <p:cNvSpPr/>
          <p:nvPr/>
        </p:nvSpPr>
        <p:spPr>
          <a:xfrm>
            <a:off x="827530" y="2484436"/>
            <a:ext cx="2125191" cy="1277273"/>
          </a:xfrm>
          <a:prstGeom prst="rect">
            <a:avLst/>
          </a:prstGeom>
        </p:spPr>
        <p:txBody>
          <a:bodyPr wrap="square">
            <a:spAutoFit/>
          </a:bodyPr>
          <a:lstStyle/>
          <a:p>
            <a:pPr marL="86916" lvl="1" indent="-86916">
              <a:spcBef>
                <a:spcPts val="0"/>
              </a:spcBef>
              <a:buFont typeface="Arial"/>
              <a:buChar char="•"/>
            </a:pPr>
            <a:r>
              <a:rPr lang="de-DE" sz="1100" dirty="0">
                <a:latin typeface="Georgia" panose="02040502050405020303" pitchFamily="18" charset="0"/>
              </a:rPr>
              <a:t>Unterstützung von 7 Farben</a:t>
            </a:r>
          </a:p>
          <a:p>
            <a:pPr marL="86916" lvl="1" indent="-86916">
              <a:spcBef>
                <a:spcPts val="0"/>
              </a:spcBef>
              <a:buFont typeface="Arial"/>
              <a:buChar char="•"/>
            </a:pPr>
            <a:r>
              <a:rPr lang="de-DE" sz="1100" dirty="0">
                <a:latin typeface="Georgia" panose="02040502050405020303" pitchFamily="18" charset="0"/>
              </a:rPr>
              <a:t>Priorisierung von</a:t>
            </a:r>
            <a:br>
              <a:rPr lang="de-DE" sz="1100" dirty="0">
                <a:latin typeface="Georgia" panose="02040502050405020303" pitchFamily="18" charset="0"/>
              </a:rPr>
            </a:br>
            <a:r>
              <a:rPr lang="de-DE" sz="1100" dirty="0">
                <a:latin typeface="Georgia" panose="02040502050405020303" pitchFamily="18" charset="0"/>
              </a:rPr>
              <a:t>Spot-Farbgruppen </a:t>
            </a:r>
          </a:p>
          <a:p>
            <a:pPr marL="86916" lvl="1" indent="-86916">
              <a:spcBef>
                <a:spcPts val="0"/>
              </a:spcBef>
              <a:buFont typeface="Arial"/>
              <a:buChar char="•"/>
            </a:pPr>
            <a:r>
              <a:rPr lang="de-DE" sz="1100" dirty="0">
                <a:latin typeface="Georgia" panose="02040502050405020303" pitchFamily="18" charset="0"/>
              </a:rPr>
              <a:t>Eingabeprofil für Graustufen</a:t>
            </a:r>
          </a:p>
          <a:p>
            <a:pPr marL="86916" lvl="1" indent="-86916">
              <a:spcBef>
                <a:spcPts val="0"/>
              </a:spcBef>
              <a:buFont typeface="Arial"/>
              <a:buChar char="•"/>
            </a:pPr>
            <a:r>
              <a:rPr lang="de-DE" sz="1100" dirty="0">
                <a:latin typeface="Georgia" panose="02040502050405020303" pitchFamily="18" charset="0"/>
              </a:rPr>
              <a:t>Fiery ImageViewer</a:t>
            </a:r>
            <a:endParaRPr lang="de-DE" sz="1100" dirty="0">
              <a:latin typeface="Georgia" panose="02040502050405020303" pitchFamily="18" charset="0"/>
              <a:cs typeface="Arial"/>
            </a:endParaRPr>
          </a:p>
          <a:p>
            <a:pPr marL="287337" lvl="1" indent="-171450">
              <a:spcBef>
                <a:spcPts val="0"/>
              </a:spcBef>
              <a:buFont typeface="Georgia" panose="02040502050405020303" pitchFamily="18" charset="0"/>
              <a:buChar char="–"/>
            </a:pPr>
            <a:r>
              <a:rPr lang="de-DE" sz="1100" dirty="0">
                <a:latin typeface="Georgia" panose="02040502050405020303" pitchFamily="18" charset="0"/>
              </a:rPr>
              <a:t>Objektinspektor</a:t>
            </a:r>
          </a:p>
          <a:p>
            <a:pPr marL="287337" lvl="1" indent="-171450">
              <a:spcBef>
                <a:spcPts val="0"/>
              </a:spcBef>
              <a:buFont typeface="Georgia" panose="02040502050405020303" pitchFamily="18" charset="0"/>
              <a:buChar char="–"/>
            </a:pPr>
            <a:r>
              <a:rPr lang="de-DE" sz="1100" dirty="0">
                <a:latin typeface="Georgia" panose="02040502050405020303" pitchFamily="18" charset="0"/>
              </a:rPr>
              <a:t>Gesamtflächendeckung</a:t>
            </a:r>
          </a:p>
        </p:txBody>
      </p:sp>
      <p:sp>
        <p:nvSpPr>
          <p:cNvPr id="17" name="Rectangle 16"/>
          <p:cNvSpPr/>
          <p:nvPr/>
        </p:nvSpPr>
        <p:spPr>
          <a:xfrm>
            <a:off x="2884806" y="2487691"/>
            <a:ext cx="1955260" cy="1954381"/>
          </a:xfrm>
          <a:prstGeom prst="rect">
            <a:avLst/>
          </a:prstGeom>
        </p:spPr>
        <p:txBody>
          <a:bodyPr wrap="square">
            <a:spAutoFit/>
          </a:bodyPr>
          <a:lstStyle/>
          <a:p>
            <a:pPr marL="84535" indent="-84535">
              <a:buFont typeface="Arial"/>
              <a:buChar char="•"/>
            </a:pPr>
            <a:r>
              <a:rPr lang="de-DE" sz="1100" dirty="0">
                <a:latin typeface="Georgia" panose="02040502050405020303" pitchFamily="18" charset="0"/>
              </a:rPr>
              <a:t>Neue Hardware</a:t>
            </a:r>
          </a:p>
          <a:p>
            <a:pPr marL="84535" indent="-84535">
              <a:buFont typeface="Arial"/>
              <a:buChar char="•"/>
            </a:pPr>
            <a:r>
              <a:rPr lang="de-DE" sz="1100" dirty="0">
                <a:latin typeface="Georgia" panose="02040502050405020303" pitchFamily="18" charset="0"/>
              </a:rPr>
              <a:t>APPE 4*</a:t>
            </a:r>
          </a:p>
          <a:p>
            <a:pPr marL="84535" indent="-84535">
              <a:buFont typeface="Arial"/>
              <a:buChar char="•"/>
            </a:pPr>
            <a:r>
              <a:rPr lang="de-DE" sz="1100" dirty="0">
                <a:latin typeface="Georgia" panose="02040502050405020303" pitchFamily="18" charset="0"/>
              </a:rPr>
              <a:t>Verbesserte HyperRIP Technologie</a:t>
            </a:r>
          </a:p>
          <a:p>
            <a:pPr marL="84535" indent="-84535">
              <a:buFont typeface="Arial"/>
              <a:buChar char="•"/>
            </a:pPr>
            <a:r>
              <a:rPr lang="de-DE" sz="1100" dirty="0">
                <a:latin typeface="Georgia" panose="02040502050405020303" pitchFamily="18" charset="0"/>
              </a:rPr>
              <a:t>Schnelle Nachdrucke</a:t>
            </a:r>
          </a:p>
          <a:p>
            <a:pPr marL="84535" indent="-84535">
              <a:buFont typeface="Arial"/>
              <a:buChar char="•"/>
            </a:pPr>
            <a:r>
              <a:rPr lang="de-DE" sz="1100" dirty="0">
                <a:latin typeface="Georgia" panose="02040502050405020303" pitchFamily="18" charset="0"/>
              </a:rPr>
              <a:t>Fiery Impose:</a:t>
            </a:r>
          </a:p>
          <a:p>
            <a:pPr marL="284163" indent="-171450">
              <a:buFont typeface="Georgia" panose="02040502050405020303" pitchFamily="18" charset="0"/>
              <a:buChar char="–"/>
            </a:pPr>
            <a:r>
              <a:rPr lang="de-DE" sz="1100" dirty="0">
                <a:latin typeface="Georgia" panose="02040502050405020303" pitchFamily="18" charset="0"/>
              </a:rPr>
              <a:t>Verbesserte autom. Sammelformerstellung</a:t>
            </a:r>
          </a:p>
          <a:p>
            <a:pPr marL="284163" lvl="1" indent="-171450">
              <a:buFont typeface="Georgia" panose="02040502050405020303" pitchFamily="18" charset="0"/>
              <a:buChar char="–"/>
            </a:pPr>
            <a:r>
              <a:rPr lang="de-DE" sz="1100" dirty="0">
                <a:latin typeface="Georgia" panose="02040502050405020303" pitchFamily="18" charset="0"/>
              </a:rPr>
              <a:t>Autom. Drehen</a:t>
            </a:r>
            <a:br>
              <a:rPr lang="de-DE" sz="1100" dirty="0">
                <a:latin typeface="Georgia" panose="02040502050405020303" pitchFamily="18" charset="0"/>
              </a:rPr>
            </a:br>
            <a:r>
              <a:rPr lang="de-DE" sz="1100" dirty="0">
                <a:latin typeface="Georgia" panose="02040502050405020303" pitchFamily="18" charset="0"/>
              </a:rPr>
              <a:t>von Seiten</a:t>
            </a:r>
          </a:p>
          <a:p>
            <a:pPr marL="284163" lvl="1" indent="-171450">
              <a:buFont typeface="Georgia" panose="02040502050405020303" pitchFamily="18" charset="0"/>
              <a:buChar char="–"/>
            </a:pPr>
            <a:r>
              <a:rPr lang="de-DE" sz="1100" dirty="0">
                <a:latin typeface="Georgia" panose="02040502050405020303" pitchFamily="18" charset="0"/>
              </a:rPr>
              <a:t>Vorgaben für Marken</a:t>
            </a:r>
          </a:p>
        </p:txBody>
      </p:sp>
      <p:sp>
        <p:nvSpPr>
          <p:cNvPr id="18" name="Rectangle 17"/>
          <p:cNvSpPr/>
          <p:nvPr/>
        </p:nvSpPr>
        <p:spPr>
          <a:xfrm>
            <a:off x="4742669" y="2487691"/>
            <a:ext cx="2340558" cy="2462213"/>
          </a:xfrm>
          <a:prstGeom prst="rect">
            <a:avLst/>
          </a:prstGeom>
        </p:spPr>
        <p:txBody>
          <a:bodyPr wrap="square">
            <a:spAutoFit/>
          </a:bodyPr>
          <a:lstStyle/>
          <a:p>
            <a:pPr marL="86916" lvl="1" indent="-86916">
              <a:buFont typeface="Arial"/>
              <a:buChar char="•"/>
            </a:pPr>
            <a:r>
              <a:rPr lang="de-DE" sz="1100" dirty="0">
                <a:latin typeface="Georgia" panose="02040502050405020303" pitchFamily="18" charset="0"/>
              </a:rPr>
              <a:t>Fiery Command WorkStation 6</a:t>
            </a:r>
          </a:p>
          <a:p>
            <a:pPr marL="319087" lvl="2" indent="-171450">
              <a:buFont typeface="Georgia" panose="02040502050405020303" pitchFamily="18" charset="0"/>
              <a:buChar char="–"/>
            </a:pPr>
            <a:r>
              <a:rPr lang="de-DE" sz="1100" dirty="0">
                <a:latin typeface="Georgia" panose="02040502050405020303" pitchFamily="18" charset="0"/>
              </a:rPr>
              <a:t>Vorschau für alle Aufträge</a:t>
            </a:r>
          </a:p>
          <a:p>
            <a:pPr marL="319087" lvl="2" indent="-171450">
              <a:buFont typeface="Georgia" panose="02040502050405020303" pitchFamily="18" charset="0"/>
              <a:buChar char="–"/>
            </a:pPr>
            <a:r>
              <a:rPr lang="de-DE" sz="1100" dirty="0">
                <a:latin typeface="Georgia" panose="02040502050405020303" pitchFamily="18" charset="0"/>
              </a:rPr>
              <a:t>Autom. Entfernen </a:t>
            </a:r>
            <a:br>
              <a:rPr lang="de-DE" sz="1100" dirty="0">
                <a:latin typeface="Georgia" panose="02040502050405020303" pitchFamily="18" charset="0"/>
              </a:rPr>
            </a:br>
            <a:r>
              <a:rPr lang="de-DE" sz="1100" dirty="0">
                <a:latin typeface="Georgia" panose="02040502050405020303" pitchFamily="18" charset="0"/>
              </a:rPr>
              <a:t>von Rasterdaten</a:t>
            </a:r>
            <a:endParaRPr lang="de-DE" sz="1100" dirty="0">
              <a:latin typeface="Georgia" panose="02040502050405020303" pitchFamily="18" charset="0"/>
              <a:cs typeface="Arial"/>
            </a:endParaRPr>
          </a:p>
          <a:p>
            <a:pPr marL="86916" lvl="1" indent="-86916">
              <a:buFont typeface="Arial"/>
              <a:buChar char="•"/>
            </a:pPr>
            <a:r>
              <a:rPr lang="de-DE" sz="1100" dirty="0">
                <a:latin typeface="Georgia" panose="02040502050405020303" pitchFamily="18" charset="0"/>
              </a:rPr>
              <a:t>Fiery NX Design</a:t>
            </a:r>
          </a:p>
          <a:p>
            <a:pPr marL="319087" lvl="2" indent="-171450">
              <a:buFont typeface="Georgia" panose="02040502050405020303" pitchFamily="18" charset="0"/>
              <a:buChar char="–"/>
            </a:pPr>
            <a:r>
              <a:rPr lang="de-DE" sz="1100" dirty="0">
                <a:latin typeface="Georgia" panose="02040502050405020303" pitchFamily="18" charset="0"/>
              </a:rPr>
              <a:t>Fiery QuickTouch</a:t>
            </a:r>
            <a:endParaRPr lang="de-DE" sz="1100" dirty="0">
              <a:latin typeface="Georgia" panose="02040502050405020303" pitchFamily="18" charset="0"/>
              <a:cs typeface="Arial"/>
            </a:endParaRPr>
          </a:p>
          <a:p>
            <a:pPr marL="319087" lvl="2" indent="-171450">
              <a:buFont typeface="Georgia" panose="02040502050405020303" pitchFamily="18" charset="0"/>
              <a:buChar char="–"/>
            </a:pPr>
            <a:r>
              <a:rPr lang="de-DE" sz="1100" dirty="0">
                <a:latin typeface="Georgia" panose="02040502050405020303" pitchFamily="18" charset="0"/>
              </a:rPr>
              <a:t>Fiery NX Station</a:t>
            </a:r>
          </a:p>
          <a:p>
            <a:pPr marL="84535" indent="-84535">
              <a:buFont typeface="Arial"/>
              <a:buChar char="•"/>
            </a:pPr>
            <a:r>
              <a:rPr lang="de-DE" sz="1100" dirty="0">
                <a:latin typeface="Georgia" panose="02040502050405020303" pitchFamily="18" charset="0"/>
              </a:rPr>
              <a:t>Fiery JobMaster:</a:t>
            </a:r>
          </a:p>
          <a:p>
            <a:pPr marL="319087" indent="-171450">
              <a:buFont typeface="Georgia" panose="02040502050405020303" pitchFamily="18" charset="0"/>
              <a:buChar char="–"/>
            </a:pPr>
            <a:r>
              <a:rPr lang="de-DE" sz="1100" dirty="0">
                <a:latin typeface="Georgia" panose="02040502050405020303" pitchFamily="18" charset="0"/>
              </a:rPr>
              <a:t>Bildobjekte in Stempelung</a:t>
            </a:r>
          </a:p>
          <a:p>
            <a:pPr marL="319087" indent="-171450">
              <a:buFont typeface="Georgia" panose="02040502050405020303" pitchFamily="18" charset="0"/>
              <a:buChar char="–"/>
            </a:pPr>
            <a:r>
              <a:rPr lang="de-DE" sz="1100" dirty="0">
                <a:latin typeface="Georgia" panose="02040502050405020303" pitchFamily="18" charset="0"/>
              </a:rPr>
              <a:t>Importieren gescannter Seiten</a:t>
            </a:r>
          </a:p>
          <a:p>
            <a:pPr marL="319087" indent="-171450">
              <a:buFont typeface="Georgia" panose="02040502050405020303" pitchFamily="18" charset="0"/>
              <a:buChar char="–"/>
            </a:pPr>
            <a:r>
              <a:rPr lang="de-DE" sz="1100" dirty="0">
                <a:latin typeface="Georgia" panose="02040502050405020303" pitchFamily="18" charset="0"/>
              </a:rPr>
              <a:t>Seitenversatz</a:t>
            </a:r>
          </a:p>
          <a:p>
            <a:pPr marL="84535" indent="-84535">
              <a:buFont typeface="Arial"/>
              <a:buChar char="•"/>
            </a:pPr>
            <a:r>
              <a:rPr lang="de-DE" sz="1100" dirty="0">
                <a:latin typeface="Georgia" panose="02040502050405020303" pitchFamily="18" charset="0"/>
              </a:rPr>
              <a:t>Allgemein verbesserte Druckvorbereitung</a:t>
            </a:r>
          </a:p>
        </p:txBody>
      </p:sp>
      <p:sp>
        <p:nvSpPr>
          <p:cNvPr id="19" name="Rectangle 18"/>
          <p:cNvSpPr/>
          <p:nvPr/>
        </p:nvSpPr>
        <p:spPr>
          <a:xfrm>
            <a:off x="6964680" y="2484436"/>
            <a:ext cx="1820007" cy="1954381"/>
          </a:xfrm>
          <a:prstGeom prst="rect">
            <a:avLst/>
          </a:prstGeom>
        </p:spPr>
        <p:txBody>
          <a:bodyPr wrap="square">
            <a:spAutoFit/>
          </a:bodyPr>
          <a:lstStyle/>
          <a:p>
            <a:pPr marL="86916" lvl="1" indent="-86916">
              <a:spcBef>
                <a:spcPts val="0"/>
              </a:spcBef>
              <a:buFont typeface="Arial"/>
              <a:buChar char="•"/>
            </a:pPr>
            <a:r>
              <a:rPr lang="de-DE" sz="1100" dirty="0">
                <a:latin typeface="Georgia" panose="02040502050405020303" pitchFamily="18" charset="0"/>
              </a:rPr>
              <a:t>Windows 10 </a:t>
            </a:r>
          </a:p>
          <a:p>
            <a:pPr marL="86916" lvl="1" indent="-86916">
              <a:spcBef>
                <a:spcPts val="0"/>
              </a:spcBef>
              <a:buFont typeface="Arial"/>
              <a:buChar char="•"/>
            </a:pPr>
            <a:r>
              <a:rPr lang="de-DE" sz="1100" dirty="0">
                <a:latin typeface="Georgia" panose="02040502050405020303" pitchFamily="18" charset="0"/>
              </a:rPr>
              <a:t>Verbesserte Sicherheit</a:t>
            </a:r>
          </a:p>
          <a:p>
            <a:pPr marL="86916" lvl="1" indent="-86916">
              <a:spcBef>
                <a:spcPts val="0"/>
              </a:spcBef>
              <a:buFont typeface="Arial"/>
              <a:buChar char="•"/>
            </a:pPr>
            <a:r>
              <a:rPr lang="de-DE" sz="1100" dirty="0">
                <a:latin typeface="Georgia" panose="02040502050405020303" pitchFamily="18" charset="0"/>
              </a:rPr>
              <a:t>Autom. Systemsicherungen</a:t>
            </a:r>
          </a:p>
          <a:p>
            <a:pPr marL="86916" lvl="1" indent="-86916">
              <a:spcBef>
                <a:spcPts val="0"/>
              </a:spcBef>
              <a:buFont typeface="Arial"/>
              <a:buChar char="•"/>
            </a:pPr>
            <a:r>
              <a:rPr lang="de-DE" sz="1100" dirty="0">
                <a:latin typeface="Georgia" panose="02040502050405020303" pitchFamily="18" charset="0"/>
              </a:rPr>
              <a:t>Fiery Updates von Command WorkStation</a:t>
            </a:r>
          </a:p>
          <a:p>
            <a:pPr marL="86916" lvl="1" indent="-86916">
              <a:spcBef>
                <a:spcPts val="0"/>
              </a:spcBef>
              <a:buFont typeface="Arial"/>
              <a:buChar char="•"/>
            </a:pPr>
            <a:r>
              <a:rPr lang="de-DE" sz="1100" dirty="0">
                <a:latin typeface="Georgia" panose="02040502050405020303" pitchFamily="18" charset="0"/>
              </a:rPr>
              <a:t>802.1x EAP-TLS</a:t>
            </a:r>
          </a:p>
          <a:p>
            <a:pPr marL="86916" lvl="1" indent="-86916">
              <a:spcBef>
                <a:spcPts val="0"/>
              </a:spcBef>
              <a:buFont typeface="Arial"/>
              <a:buChar char="•"/>
            </a:pPr>
            <a:r>
              <a:rPr lang="de-DE" sz="1100" dirty="0">
                <a:latin typeface="Georgia" panose="02040502050405020303" pitchFamily="18" charset="0"/>
              </a:rPr>
              <a:t>Autom. Proxy-Konfiguration</a:t>
            </a:r>
          </a:p>
          <a:p>
            <a:pPr marL="86916" lvl="1" indent="-86916">
              <a:spcBef>
                <a:spcPts val="0"/>
              </a:spcBef>
              <a:buFont typeface="Arial"/>
              <a:buChar char="•"/>
            </a:pPr>
            <a:r>
              <a:rPr lang="de-DE" sz="1100" dirty="0">
                <a:latin typeface="Georgia" panose="02040502050405020303" pitchFamily="18" charset="0"/>
              </a:rPr>
              <a:t>Optimierte Integrationsoptionen</a:t>
            </a:r>
          </a:p>
        </p:txBody>
      </p:sp>
      <p:sp>
        <p:nvSpPr>
          <p:cNvPr id="25" name="Slide Number Placeholder 24"/>
          <p:cNvSpPr>
            <a:spLocks noGrp="1"/>
          </p:cNvSpPr>
          <p:nvPr>
            <p:ph type="sldNum" sz="quarter" idx="4294967295"/>
          </p:nvPr>
        </p:nvSpPr>
        <p:spPr>
          <a:xfrm>
            <a:off x="8531225" y="4681910"/>
            <a:ext cx="342900" cy="342900"/>
          </a:xfrm>
          <a:prstGeom prst="rect">
            <a:avLst/>
          </a:prstGeom>
        </p:spPr>
        <p:txBody>
          <a:bodyPr/>
          <a:lstStyle/>
          <a:p>
            <a:fld id="{BBBAC0FC-EB2D-444B-B5E9-47050E06F709}" type="slidenum">
              <a:rPr lang="en-US" sz="1000">
                <a:latin typeface="Georgia" panose="02040502050405020303" pitchFamily="18" charset="0"/>
              </a:rPr>
              <a:pPr/>
              <a:t>4</a:t>
            </a:fld>
            <a:endParaRPr lang="de-DE" sz="1000" dirty="0">
              <a:latin typeface="Georgia" panose="02040502050405020303" pitchFamily="18" charset="0"/>
            </a:endParaRPr>
          </a:p>
        </p:txBody>
      </p:sp>
      <p:sp>
        <p:nvSpPr>
          <p:cNvPr id="2" name="Rectangle 1"/>
          <p:cNvSpPr/>
          <p:nvPr/>
        </p:nvSpPr>
        <p:spPr>
          <a:xfrm>
            <a:off x="1019535" y="4471626"/>
            <a:ext cx="2719546" cy="369332"/>
          </a:xfrm>
          <a:prstGeom prst="rect">
            <a:avLst/>
          </a:prstGeom>
        </p:spPr>
        <p:txBody>
          <a:bodyPr wrap="square">
            <a:spAutoFit/>
          </a:bodyPr>
          <a:lstStyle/>
          <a:p>
            <a:r>
              <a:rPr lang="de-DE" sz="900" i="1" dirty="0">
                <a:latin typeface="Georgia" panose="02040502050405020303" pitchFamily="18" charset="0"/>
              </a:rPr>
              <a:t>* Kontinuierliche Aktualisierung von APPE durch Servicereleases</a:t>
            </a:r>
          </a:p>
        </p:txBody>
      </p:sp>
      <p:grpSp>
        <p:nvGrpSpPr>
          <p:cNvPr id="5" name="Group 4"/>
          <p:cNvGrpSpPr/>
          <p:nvPr/>
        </p:nvGrpSpPr>
        <p:grpSpPr>
          <a:xfrm>
            <a:off x="933127" y="1286637"/>
            <a:ext cx="7242997" cy="1135400"/>
            <a:chOff x="933127" y="1286637"/>
            <a:chExt cx="7242997" cy="1135400"/>
          </a:xfrm>
        </p:grpSpPr>
        <p:sp>
          <p:nvSpPr>
            <p:cNvPr id="4" name="Rectangle 3"/>
            <p:cNvSpPr/>
            <p:nvPr/>
          </p:nvSpPr>
          <p:spPr>
            <a:xfrm>
              <a:off x="933127" y="1815214"/>
              <a:ext cx="6563141" cy="81539"/>
            </a:xfrm>
            <a:prstGeom prst="rect">
              <a:avLst/>
            </a:prstGeom>
            <a:solidFill>
              <a:srgbClr val="D6D5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 name="Group 2"/>
            <p:cNvGrpSpPr/>
            <p:nvPr/>
          </p:nvGrpSpPr>
          <p:grpSpPr>
            <a:xfrm>
              <a:off x="2926653" y="1286637"/>
              <a:ext cx="5249471" cy="1135400"/>
              <a:chOff x="2847554" y="1287552"/>
              <a:chExt cx="5249471" cy="1135400"/>
            </a:xfrm>
          </p:grpSpPr>
          <p:pic>
            <p:nvPicPr>
              <p:cNvPr id="10" name="Picture 9"/>
              <p:cNvPicPr>
                <a:picLocks noChangeAspect="1"/>
              </p:cNvPicPr>
              <p:nvPr/>
            </p:nvPicPr>
            <p:blipFill>
              <a:blip r:embed="rId3"/>
              <a:stretch>
                <a:fillRect/>
              </a:stretch>
            </p:blipFill>
            <p:spPr>
              <a:xfrm>
                <a:off x="2847554" y="1290849"/>
                <a:ext cx="1132103" cy="1132103"/>
              </a:xfrm>
              <a:prstGeom prst="rect">
                <a:avLst/>
              </a:prstGeom>
            </p:spPr>
          </p:pic>
          <p:pic>
            <p:nvPicPr>
              <p:cNvPr id="11" name="Picture 10"/>
              <p:cNvPicPr>
                <a:picLocks noChangeAspect="1"/>
              </p:cNvPicPr>
              <p:nvPr/>
            </p:nvPicPr>
            <p:blipFill>
              <a:blip r:embed="rId4"/>
              <a:stretch>
                <a:fillRect/>
              </a:stretch>
            </p:blipFill>
            <p:spPr>
              <a:xfrm>
                <a:off x="6964922" y="1290848"/>
                <a:ext cx="1132103" cy="1132103"/>
              </a:xfrm>
              <a:prstGeom prst="rect">
                <a:avLst/>
              </a:prstGeom>
            </p:spPr>
          </p:pic>
          <p:pic>
            <p:nvPicPr>
              <p:cNvPr id="12" name="Picture 11"/>
              <p:cNvPicPr>
                <a:picLocks noChangeAspect="1"/>
              </p:cNvPicPr>
              <p:nvPr/>
            </p:nvPicPr>
            <p:blipFill>
              <a:blip r:embed="rId5"/>
              <a:stretch>
                <a:fillRect/>
              </a:stretch>
            </p:blipFill>
            <p:spPr>
              <a:xfrm>
                <a:off x="4909105" y="1287552"/>
                <a:ext cx="1132103" cy="1132103"/>
              </a:xfrm>
              <a:prstGeom prst="rect">
                <a:avLst/>
              </a:prstGeom>
            </p:spPr>
          </p:pic>
        </p:grpSp>
      </p:grpSp>
      <p:pic>
        <p:nvPicPr>
          <p:cNvPr id="21" name="Picture 20">
            <a:extLst>
              <a:ext uri="{FF2B5EF4-FFF2-40B4-BE49-F238E27FC236}">
                <a16:creationId xmlns:a16="http://schemas.microsoft.com/office/drawing/2014/main" id="{28D0D3BA-A27C-4B80-BBEA-673E28DC4D2B}"/>
              </a:ext>
            </a:extLst>
          </p:cNvPr>
          <p:cNvPicPr>
            <a:picLocks noChangeAspect="1" noChangeArrowheads="1"/>
          </p:cNvPicPr>
          <p:nvPr/>
        </p:nvPicPr>
        <p:blipFill>
          <a:blip r:embed="rId6"/>
          <a:stretch>
            <a:fillRect/>
          </a:stretch>
        </p:blipFill>
        <p:spPr bwMode="auto">
          <a:xfrm>
            <a:off x="933127" y="1256691"/>
            <a:ext cx="1164284" cy="1164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36438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linds(horizontal)">
                                      <p:cBhvr>
                                        <p:cTn id="10" dur="500"/>
                                        <p:tgtEl>
                                          <p:spTgt spid="1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linds(horizontal)">
                                      <p:cBhvr>
                                        <p:cTn id="13" dur="500"/>
                                        <p:tgtEl>
                                          <p:spTgt spid="18"/>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linds(horizontal)">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519597" y="3286191"/>
            <a:ext cx="8048448" cy="419940"/>
          </a:xfrm>
        </p:spPr>
        <p:txBody>
          <a:bodyPr>
            <a:noAutofit/>
          </a:bodyPr>
          <a:lstStyle/>
          <a:p>
            <a:r>
              <a:rPr lang="de-DE" sz="1800" dirty="0"/>
              <a:t>Intuitive Benutzeroberfläche zur Druckauftragsverwaltung für Fiery Server</a:t>
            </a:r>
          </a:p>
        </p:txBody>
      </p:sp>
      <p:sp>
        <p:nvSpPr>
          <p:cNvPr id="3" name="Slide Number Placeholder 2"/>
          <p:cNvSpPr>
            <a:spLocks noGrp="1"/>
          </p:cNvSpPr>
          <p:nvPr>
            <p:ph type="sldNum" sz="quarter" idx="12"/>
          </p:nvPr>
        </p:nvSpPr>
        <p:spPr>
          <a:xfrm>
            <a:off x="8122545" y="4719782"/>
            <a:ext cx="763359" cy="273844"/>
          </a:xfrm>
        </p:spPr>
        <p:txBody>
          <a:bodyPr/>
          <a:lstStyle/>
          <a:p>
            <a:fld id="{BBBAC0FC-EB2D-444B-B5E9-47050E06F709}" type="slidenum">
              <a:rPr lang="en-US" smtClean="0"/>
              <a:pPr/>
              <a:t>5</a:t>
            </a:fld>
            <a:endParaRPr lang="de-DE" dirty="0"/>
          </a:p>
        </p:txBody>
      </p:sp>
      <p:sp>
        <p:nvSpPr>
          <p:cNvPr id="4" name="Title 3"/>
          <p:cNvSpPr>
            <a:spLocks noGrp="1"/>
          </p:cNvSpPr>
          <p:nvPr>
            <p:ph type="title"/>
          </p:nvPr>
        </p:nvSpPr>
        <p:spPr>
          <a:xfrm>
            <a:off x="519597" y="1504842"/>
            <a:ext cx="5133780" cy="585868"/>
          </a:xfrm>
        </p:spPr>
        <p:txBody>
          <a:bodyPr>
            <a:noAutofit/>
          </a:bodyPr>
          <a:lstStyle/>
          <a:p>
            <a:r>
              <a:rPr lang="de-DE"/>
              <a:t>Fiery Command WorkStation 6</a:t>
            </a:r>
          </a:p>
        </p:txBody>
      </p:sp>
      <p:pic>
        <p:nvPicPr>
          <p:cNvPr id="7" name="Picture 6"/>
          <p:cNvPicPr>
            <a:picLocks noChangeAspect="1"/>
          </p:cNvPicPr>
          <p:nvPr/>
        </p:nvPicPr>
        <p:blipFill>
          <a:blip r:embed="rId3"/>
          <a:stretch>
            <a:fillRect/>
          </a:stretch>
        </p:blipFill>
        <p:spPr>
          <a:xfrm>
            <a:off x="5462546" y="1074233"/>
            <a:ext cx="2944788" cy="1614218"/>
          </a:xfrm>
          <a:prstGeom prst="roundRect">
            <a:avLst>
              <a:gd name="adj" fmla="val 681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contourClr>
              <a:srgbClr val="969696"/>
            </a:contourClr>
          </a:sp3d>
        </p:spPr>
      </p:pic>
    </p:spTree>
    <p:extLst>
      <p:ext uri="{BB962C8B-B14F-4D97-AF65-F5344CB8AC3E}">
        <p14:creationId xmlns:p14="http://schemas.microsoft.com/office/powerpoint/2010/main" val="41968598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69208"/>
            <a:ext cx="5410200" cy="3251173"/>
          </a:xfrm>
        </p:spPr>
        <p:txBody>
          <a:bodyPr>
            <a:normAutofit fontScale="92500"/>
          </a:bodyPr>
          <a:lstStyle/>
          <a:p>
            <a:pPr marL="0" indent="0">
              <a:spcAft>
                <a:spcPts val="600"/>
              </a:spcAft>
              <a:buNone/>
            </a:pPr>
            <a:r>
              <a:rPr lang="de-DE" sz="2800" dirty="0"/>
              <a:t>Effizientere Auftragsverwaltung, höhere Produktionsleistung</a:t>
            </a:r>
          </a:p>
          <a:p>
            <a:pPr>
              <a:spcBef>
                <a:spcPts val="600"/>
              </a:spcBef>
            </a:pPr>
            <a:r>
              <a:rPr lang="de-DE" sz="2400" dirty="0"/>
              <a:t>Intuitiver Bedienkomfort</a:t>
            </a:r>
          </a:p>
          <a:p>
            <a:pPr>
              <a:spcBef>
                <a:spcPts val="600"/>
              </a:spcBef>
            </a:pPr>
            <a:r>
              <a:rPr lang="de-DE" sz="2400" dirty="0"/>
              <a:t>Hohe Effizienz und Produktivität</a:t>
            </a:r>
          </a:p>
          <a:p>
            <a:r>
              <a:rPr lang="de-DE" sz="2400" dirty="0"/>
              <a:t>Neue Werkzeuge für Produktionsleiter</a:t>
            </a:r>
          </a:p>
          <a:p>
            <a:r>
              <a:rPr lang="de-DE" sz="2400" dirty="0"/>
              <a:t>Nahtloses schnelles Upgrade</a:t>
            </a:r>
          </a:p>
          <a:p>
            <a:r>
              <a:rPr lang="de-DE" sz="2400" dirty="0"/>
              <a:t>Zukunftssichere Lösung</a:t>
            </a:r>
          </a:p>
        </p:txBody>
      </p:sp>
      <p:sp>
        <p:nvSpPr>
          <p:cNvPr id="4" name="Slide Number Placeholder 3"/>
          <p:cNvSpPr>
            <a:spLocks noGrp="1"/>
          </p:cNvSpPr>
          <p:nvPr>
            <p:ph type="sldNum" sz="quarter" idx="12"/>
          </p:nvPr>
        </p:nvSpPr>
        <p:spPr/>
        <p:txBody>
          <a:bodyPr/>
          <a:lstStyle/>
          <a:p>
            <a:fld id="{6BEE8092-FD92-D247-BFBB-7625102F9F8E}" type="slidenum">
              <a:rPr lang="en-US" smtClean="0"/>
              <a:t>6</a:t>
            </a:fld>
            <a:endParaRPr lang="de-DE"/>
          </a:p>
        </p:txBody>
      </p:sp>
      <p:sp>
        <p:nvSpPr>
          <p:cNvPr id="2" name="Title 1"/>
          <p:cNvSpPr>
            <a:spLocks noGrp="1"/>
          </p:cNvSpPr>
          <p:nvPr>
            <p:ph type="title"/>
          </p:nvPr>
        </p:nvSpPr>
        <p:spPr>
          <a:xfrm>
            <a:off x="330591" y="205979"/>
            <a:ext cx="7409151" cy="857250"/>
          </a:xfrm>
        </p:spPr>
        <p:txBody>
          <a:bodyPr>
            <a:normAutofit/>
          </a:bodyPr>
          <a:lstStyle/>
          <a:p>
            <a:r>
              <a:rPr lang="de-DE" sz="3600" dirty="0"/>
              <a:t>Fiery Command WorkStation 6</a:t>
            </a:r>
          </a:p>
        </p:txBody>
      </p:sp>
      <p:pic>
        <p:nvPicPr>
          <p:cNvPr id="7" name="Picture 6"/>
          <p:cNvPicPr>
            <a:picLocks noChangeAspect="1"/>
          </p:cNvPicPr>
          <p:nvPr/>
        </p:nvPicPr>
        <p:blipFill>
          <a:blip r:embed="rId3"/>
          <a:stretch>
            <a:fillRect/>
          </a:stretch>
        </p:blipFill>
        <p:spPr>
          <a:xfrm>
            <a:off x="5710101" y="0"/>
            <a:ext cx="3433899" cy="5143500"/>
          </a:xfrm>
          <a:prstGeom prst="rect">
            <a:avLst/>
          </a:prstGeom>
        </p:spPr>
      </p:pic>
      <p:sp>
        <p:nvSpPr>
          <p:cNvPr id="5" name="TextBox 4">
            <a:hlinkClick r:id="rId4"/>
          </p:cNvPr>
          <p:cNvSpPr txBox="1"/>
          <p:nvPr/>
        </p:nvSpPr>
        <p:spPr>
          <a:xfrm>
            <a:off x="3104535" y="4430117"/>
            <a:ext cx="2499728" cy="584775"/>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de-DE" sz="1600" dirty="0">
                <a:latin typeface="Georgia"/>
                <a:hlinkClick r:id="rId4"/>
              </a:rPr>
              <a:t>Vollständige Präsentation</a:t>
            </a:r>
            <a:endParaRPr lang="de-DE" sz="2400" dirty="0">
              <a:latin typeface="Georgia"/>
              <a:cs typeface="Georgia"/>
            </a:endParaRPr>
          </a:p>
        </p:txBody>
      </p:sp>
    </p:spTree>
    <p:extLst>
      <p:ext uri="{BB962C8B-B14F-4D97-AF65-F5344CB8AC3E}">
        <p14:creationId xmlns:p14="http://schemas.microsoft.com/office/powerpoint/2010/main" val="950758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p:cNvSpPr/>
          <p:nvPr/>
        </p:nvSpPr>
        <p:spPr>
          <a:xfrm>
            <a:off x="792499" y="2864135"/>
            <a:ext cx="3757378" cy="734471"/>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de-DE"/>
              <a:t>Neue Funktionen in Version 6</a:t>
            </a:r>
          </a:p>
        </p:txBody>
      </p:sp>
      <p:sp>
        <p:nvSpPr>
          <p:cNvPr id="3" name="Slide Number Placeholder 2"/>
          <p:cNvSpPr>
            <a:spLocks noGrp="1"/>
          </p:cNvSpPr>
          <p:nvPr>
            <p:ph type="sldNum" sz="quarter" idx="11"/>
          </p:nvPr>
        </p:nvSpPr>
        <p:spPr/>
        <p:txBody>
          <a:bodyPr/>
          <a:lstStyle/>
          <a:p>
            <a:fld id="{6BEE8092-FD92-D247-BFBB-7625102F9F8E}" type="slidenum">
              <a:rPr lang="en-US" smtClean="0"/>
              <a:pPr/>
              <a:t>7</a:t>
            </a:fld>
            <a:endParaRPr lang="de-DE"/>
          </a:p>
        </p:txBody>
      </p:sp>
      <p:sp>
        <p:nvSpPr>
          <p:cNvPr id="7" name="Content Placeholder 6"/>
          <p:cNvSpPr>
            <a:spLocks noGrp="1"/>
          </p:cNvSpPr>
          <p:nvPr>
            <p:ph sz="quarter" idx="12"/>
          </p:nvPr>
        </p:nvSpPr>
        <p:spPr>
          <a:xfrm>
            <a:off x="777001" y="1406662"/>
            <a:ext cx="8229600" cy="3202210"/>
          </a:xfrm>
        </p:spPr>
        <p:txBody>
          <a:bodyPr numCol="2">
            <a:noAutofit/>
          </a:bodyPr>
          <a:lstStyle/>
          <a:p>
            <a:pPr marL="0" indent="0">
              <a:buNone/>
            </a:pPr>
            <a:r>
              <a:rPr lang="de-DE" sz="1400" b="1" dirty="0"/>
              <a:t>Einfacher Übergang von Version 5</a:t>
            </a:r>
          </a:p>
          <a:p>
            <a:pPr marL="169863" indent="-169863">
              <a:spcBef>
                <a:spcPts val="0"/>
              </a:spcBef>
            </a:pPr>
            <a:r>
              <a:rPr lang="de-DE" sz="1400" dirty="0"/>
              <a:t>Nahtloses schnelles Upgrade</a:t>
            </a:r>
          </a:p>
          <a:p>
            <a:pPr marL="169863" indent="-169863">
              <a:spcBef>
                <a:spcPts val="0"/>
              </a:spcBef>
            </a:pPr>
            <a:r>
              <a:rPr lang="de-DE" sz="1400" dirty="0"/>
              <a:t>Einführung und erste Schritte</a:t>
            </a:r>
          </a:p>
          <a:p>
            <a:pPr marL="0" indent="0">
              <a:buNone/>
            </a:pPr>
            <a:r>
              <a:rPr lang="de-DE" sz="1400" b="1" dirty="0"/>
              <a:t>Intuitiver Bedienkomfort</a:t>
            </a:r>
          </a:p>
          <a:p>
            <a:pPr marL="169863" indent="-169863">
              <a:spcBef>
                <a:spcPts val="0"/>
              </a:spcBef>
            </a:pPr>
            <a:r>
              <a:rPr lang="de-DE" sz="1400" dirty="0"/>
              <a:t>Moderne, übersichtlich strukturierte Oberfläche</a:t>
            </a:r>
          </a:p>
          <a:p>
            <a:pPr marL="0" indent="0">
              <a:buNone/>
            </a:pPr>
            <a:r>
              <a:rPr lang="de-DE" sz="1400" b="1" dirty="0"/>
              <a:t>Hohe Effizienz und Produktivität</a:t>
            </a:r>
          </a:p>
          <a:p>
            <a:pPr marL="169863" indent="-169863">
              <a:spcBef>
                <a:spcPts val="600"/>
              </a:spcBef>
              <a:buFont typeface="Arial" panose="020B0604020202020204" pitchFamily="34" charset="0"/>
              <a:buChar char="•"/>
            </a:pPr>
            <a:r>
              <a:rPr lang="de-DE" sz="1400" dirty="0"/>
              <a:t>Auftragsvorschau für alle Aufträge*</a:t>
            </a:r>
          </a:p>
          <a:p>
            <a:pPr marL="169863" indent="-169863">
              <a:spcBef>
                <a:spcPts val="0"/>
              </a:spcBef>
              <a:buFont typeface="Arial" panose="020B0604020202020204" pitchFamily="34" charset="0"/>
              <a:buChar char="•"/>
            </a:pPr>
            <a:r>
              <a:rPr lang="de-DE" sz="1400" dirty="0"/>
              <a:t>Automatisches Entfernen der Rasterdaten*</a:t>
            </a:r>
          </a:p>
          <a:p>
            <a:pPr marL="169863" indent="-169863">
              <a:spcBef>
                <a:spcPts val="0"/>
              </a:spcBef>
              <a:buFont typeface="Arial" panose="020B0604020202020204" pitchFamily="34" charset="0"/>
              <a:buChar char="•"/>
            </a:pPr>
            <a:r>
              <a:rPr lang="de-DE" sz="1400" dirty="0"/>
              <a:t>Schnelle Nachdrucke*</a:t>
            </a:r>
          </a:p>
          <a:p>
            <a:pPr marL="169863" indent="-169863">
              <a:spcBef>
                <a:spcPts val="600"/>
              </a:spcBef>
            </a:pPr>
            <a:r>
              <a:rPr lang="de-DE" sz="1400" dirty="0"/>
              <a:t>Funktionen für die Auftragssuche </a:t>
            </a:r>
          </a:p>
          <a:p>
            <a:pPr marL="569913" lvl="1" indent="-169863">
              <a:spcBef>
                <a:spcPts val="0"/>
              </a:spcBef>
            </a:pPr>
            <a:r>
              <a:rPr lang="de-DE" sz="1400" dirty="0"/>
              <a:t>Einfache Suche</a:t>
            </a:r>
          </a:p>
          <a:p>
            <a:pPr marL="569913" lvl="1" indent="-169863">
              <a:spcBef>
                <a:spcPts val="0"/>
              </a:spcBef>
            </a:pPr>
            <a:r>
              <a:rPr lang="de-DE" sz="1400" dirty="0"/>
              <a:t>Erweiterte Suche</a:t>
            </a:r>
          </a:p>
          <a:p>
            <a:pPr marL="569913" lvl="1" indent="-169863">
              <a:spcBef>
                <a:spcPts val="0"/>
              </a:spcBef>
            </a:pPr>
            <a:r>
              <a:rPr lang="de-DE" sz="1400" dirty="0"/>
              <a:t>Eigene Ansichten und Filter</a:t>
            </a:r>
          </a:p>
          <a:p>
            <a:pPr marL="169863" indent="-169863">
              <a:spcBef>
                <a:spcPts val="0"/>
              </a:spcBef>
            </a:pPr>
            <a:r>
              <a:rPr lang="de-DE" sz="1400" dirty="0"/>
              <a:t>Farbeinstellungen in Auftragseigenschaften</a:t>
            </a:r>
          </a:p>
          <a:p>
            <a:pPr marL="169863" indent="-169863">
              <a:spcBef>
                <a:spcPts val="0"/>
              </a:spcBef>
            </a:pPr>
            <a:r>
              <a:rPr lang="de-DE" sz="1400" dirty="0"/>
              <a:t>Festlegen von Standardwerten</a:t>
            </a:r>
          </a:p>
          <a:p>
            <a:pPr marL="569913" lvl="1" indent="-169863">
              <a:spcBef>
                <a:spcPts val="0"/>
              </a:spcBef>
            </a:pPr>
            <a:r>
              <a:rPr lang="de-DE" sz="1400" dirty="0"/>
              <a:t>Standardeinstellungen für Farbmanagement</a:t>
            </a:r>
          </a:p>
          <a:p>
            <a:pPr marL="169863" indent="-169863">
              <a:spcBef>
                <a:spcPts val="0"/>
              </a:spcBef>
            </a:pPr>
            <a:r>
              <a:rPr lang="de-DE" sz="1400" dirty="0"/>
              <a:t>Inline-Bearbeitung</a:t>
            </a:r>
          </a:p>
          <a:p>
            <a:pPr marL="0" indent="0">
              <a:spcBef>
                <a:spcPts val="0"/>
              </a:spcBef>
              <a:buNone/>
            </a:pPr>
            <a:r>
              <a:rPr lang="de-DE" sz="1400" b="1" dirty="0"/>
              <a:t>Neue Werkzeuge für Produktionsleiter</a:t>
            </a:r>
          </a:p>
          <a:p>
            <a:pPr marL="169863" indent="-169863">
              <a:spcBef>
                <a:spcPts val="0"/>
              </a:spcBef>
            </a:pPr>
            <a:r>
              <a:rPr lang="de-DE" sz="1400" dirty="0"/>
              <a:t>Startseite</a:t>
            </a:r>
          </a:p>
          <a:p>
            <a:pPr marL="569913" lvl="1" indent="-169863">
              <a:spcBef>
                <a:spcPts val="0"/>
              </a:spcBef>
            </a:pPr>
            <a:r>
              <a:rPr lang="de-DE" sz="1400" dirty="0"/>
              <a:t>Serverstatus</a:t>
            </a:r>
          </a:p>
          <a:p>
            <a:pPr marL="569913" lvl="1" indent="-169863">
              <a:spcBef>
                <a:spcPts val="0"/>
              </a:spcBef>
            </a:pPr>
            <a:r>
              <a:rPr lang="de-DE" sz="1400" dirty="0"/>
              <a:t>Übersicht kritischer Produktionsdaten</a:t>
            </a:r>
          </a:p>
          <a:p>
            <a:pPr marL="169863" indent="-169863">
              <a:spcBef>
                <a:spcPts val="0"/>
              </a:spcBef>
            </a:pPr>
            <a:r>
              <a:rPr lang="de-DE" sz="1400" dirty="0"/>
              <a:t>Fiery Updates</a:t>
            </a:r>
          </a:p>
          <a:p>
            <a:pPr marL="169863" indent="-169863">
              <a:spcBef>
                <a:spcPts val="0"/>
              </a:spcBef>
            </a:pPr>
            <a:r>
              <a:rPr lang="de-DE" sz="1400" dirty="0"/>
              <a:t>Festlegen von Standardwerten</a:t>
            </a:r>
          </a:p>
        </p:txBody>
      </p:sp>
      <p:sp>
        <p:nvSpPr>
          <p:cNvPr id="9" name="Rectangle: Rounded Corners 8"/>
          <p:cNvSpPr/>
          <p:nvPr/>
        </p:nvSpPr>
        <p:spPr>
          <a:xfrm>
            <a:off x="5486401" y="4195871"/>
            <a:ext cx="2661324" cy="67447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sz="1600" dirty="0">
                <a:solidFill>
                  <a:schemeClr val="tx1"/>
                </a:solidFill>
                <a:latin typeface="Georgia" panose="02040502050405020303" pitchFamily="18" charset="0"/>
              </a:rPr>
              <a:t>* Neue Funktionen – nur für FS300 Pro Server</a:t>
            </a:r>
          </a:p>
        </p:txBody>
      </p:sp>
    </p:spTree>
    <p:extLst>
      <p:ext uri="{BB962C8B-B14F-4D97-AF65-F5344CB8AC3E}">
        <p14:creationId xmlns:p14="http://schemas.microsoft.com/office/powerpoint/2010/main" val="23748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p:cNvSpPr/>
          <p:nvPr/>
        </p:nvSpPr>
        <p:spPr>
          <a:xfrm>
            <a:off x="2513502" y="3216377"/>
            <a:ext cx="4868066" cy="219997"/>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Autofit/>
          </a:bodyPr>
          <a:lstStyle/>
          <a:p>
            <a:r>
              <a:rPr lang="de-DE" sz="2800" dirty="0"/>
              <a:t>Neue Funktionen in Druckvorbereitungslösungen</a:t>
            </a:r>
          </a:p>
        </p:txBody>
      </p:sp>
      <p:sp>
        <p:nvSpPr>
          <p:cNvPr id="3" name="Slide Number Placeholder 2"/>
          <p:cNvSpPr>
            <a:spLocks noGrp="1"/>
          </p:cNvSpPr>
          <p:nvPr>
            <p:ph type="sldNum" sz="quarter" idx="11"/>
          </p:nvPr>
        </p:nvSpPr>
        <p:spPr/>
        <p:txBody>
          <a:bodyPr/>
          <a:lstStyle/>
          <a:p>
            <a:fld id="{6BEE8092-FD92-D247-BFBB-7625102F9F8E}" type="slidenum">
              <a:rPr lang="en-US" smtClean="0"/>
              <a:pPr/>
              <a:t>8</a:t>
            </a:fld>
            <a:endParaRPr lang="de-DE" dirty="0"/>
          </a:p>
        </p:txBody>
      </p:sp>
      <p:graphicFrame>
        <p:nvGraphicFramePr>
          <p:cNvPr id="5" name="Table 4"/>
          <p:cNvGraphicFramePr>
            <a:graphicFrameLocks noGrp="1"/>
          </p:cNvGraphicFramePr>
          <p:nvPr>
            <p:extLst>
              <p:ext uri="{D42A27DB-BD31-4B8C-83A1-F6EECF244321}">
                <p14:modId xmlns:p14="http://schemas.microsoft.com/office/powerpoint/2010/main" val="3185923522"/>
              </p:ext>
            </p:extLst>
          </p:nvPr>
        </p:nvGraphicFramePr>
        <p:xfrm>
          <a:off x="457200" y="1273492"/>
          <a:ext cx="8533654" cy="3314700"/>
        </p:xfrm>
        <a:graphic>
          <a:graphicData uri="http://schemas.openxmlformats.org/drawingml/2006/table">
            <a:tbl>
              <a:tblPr firstRow="1" bandRow="1">
                <a:tableStyleId>{5DA37D80-6434-44D0-A028-1B22A696006F}</a:tableStyleId>
              </a:tblPr>
              <a:tblGrid>
                <a:gridCol w="2057400">
                  <a:extLst>
                    <a:ext uri="{9D8B030D-6E8A-4147-A177-3AD203B41FA5}">
                      <a16:colId xmlns:a16="http://schemas.microsoft.com/office/drawing/2014/main" val="20000"/>
                    </a:ext>
                  </a:extLst>
                </a:gridCol>
                <a:gridCol w="6476254">
                  <a:extLst>
                    <a:ext uri="{9D8B030D-6E8A-4147-A177-3AD203B41FA5}">
                      <a16:colId xmlns:a16="http://schemas.microsoft.com/office/drawing/2014/main" val="20001"/>
                    </a:ext>
                  </a:extLst>
                </a:gridCol>
              </a:tblGrid>
              <a:tr h="261818">
                <a:tc>
                  <a:txBody>
                    <a:bodyPr/>
                    <a:lstStyle/>
                    <a:p>
                      <a:r>
                        <a:rPr lang="de-DE" sz="1600" b="1" dirty="0">
                          <a:latin typeface="Georgia" panose="02040502050405020303" pitchFamily="18" charset="0"/>
                        </a:rPr>
                        <a:t>Fiery Impose</a:t>
                      </a:r>
                      <a:endParaRPr lang="de-DE" sz="1600" b="1" baseline="0" dirty="0">
                        <a:latin typeface="Georgia" panose="02040502050405020303" pitchFamily="18" charset="0"/>
                      </a:endParaRPr>
                    </a:p>
                    <a:p>
                      <a:r>
                        <a:rPr lang="de-DE" sz="1600" b="1" baseline="0" dirty="0">
                          <a:latin typeface="Georgia" panose="02040502050405020303" pitchFamily="18" charset="0"/>
                        </a:rPr>
                        <a:t>Fiery Compose</a:t>
                      </a:r>
                    </a:p>
                    <a:p>
                      <a:r>
                        <a:rPr lang="de-DE" sz="1600" b="1" dirty="0">
                          <a:latin typeface="Georgia" panose="02040502050405020303" pitchFamily="18" charset="0"/>
                        </a:rPr>
                        <a:t>Fiery JobMaster</a:t>
                      </a:r>
                      <a:endParaRPr lang="de-DE" sz="1600" b="1" dirty="0">
                        <a:latin typeface="Georgia" panose="02040502050405020303" pitchFamily="18" charset="0"/>
                        <a:ea typeface="Georgia" charset="0"/>
                        <a:cs typeface="Georgia" charset="0"/>
                      </a:endParaRPr>
                    </a:p>
                  </a:txBody>
                  <a:tcPr marL="68580" marR="68580" marT="34290" marB="34290">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pPr marL="173038" marR="0" indent="-17303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400" b="0" dirty="0">
                          <a:latin typeface="Georgia" panose="02040502050405020303" pitchFamily="18" charset="0"/>
                        </a:rPr>
                        <a:t>Höhere Benutzerfreundlichkeit</a:t>
                      </a:r>
                    </a:p>
                    <a:p>
                      <a:pPr marL="227013"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200" b="0" dirty="0">
                          <a:latin typeface="Georgia" panose="02040502050405020303" pitchFamily="18" charset="0"/>
                        </a:rPr>
                        <a:t>Einfaches Festlegen von Voreinstellungen, Beibehalten von Fenster-/Bereichsgrößen, Anzeigen der Medienfarbe, optimiertes Einfügen von Seiten, beschleunigtes Speichern von Aufträgen und Festlegen der Bogengröße</a:t>
                      </a:r>
                    </a:p>
                    <a:p>
                      <a:pPr marL="231775" marR="0" indent="-2317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400" b="0" kern="1200" baseline="0" dirty="0">
                          <a:solidFill>
                            <a:schemeClr val="tx1"/>
                          </a:solidFill>
                          <a:latin typeface="Georgia" panose="02040502050405020303" pitchFamily="18" charset="0"/>
                        </a:rPr>
                        <a:t>Acrobat DC Professional und PitStop Edit 13</a:t>
                      </a:r>
                      <a:endParaRPr lang="de-DE" sz="1400" b="0" kern="1200" dirty="0">
                        <a:solidFill>
                          <a:schemeClr val="tx1"/>
                        </a:solidFill>
                        <a:latin typeface="Georgia" panose="02040502050405020303" pitchFamily="18" charset="0"/>
                        <a:ea typeface="+mn-ea"/>
                        <a:cs typeface="+mn-cs"/>
                      </a:endParaRPr>
                    </a:p>
                  </a:txBody>
                  <a:tcPr marL="68580" marR="68580" marT="34290" marB="34290">
                    <a:lnL w="12700" cmpd="sng">
                      <a:noFill/>
                    </a:lnL>
                    <a:lnR w="12700" cmpd="sng">
                      <a:noFill/>
                    </a:lnR>
                    <a:lnT w="127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785454">
                <a:tc>
                  <a:txBody>
                    <a:bodyPr/>
                    <a:lstStyle/>
                    <a:p>
                      <a:r>
                        <a:rPr lang="de-DE" sz="1600" b="1" dirty="0">
                          <a:latin typeface="Georgia" panose="02040502050405020303" pitchFamily="18" charset="0"/>
                        </a:rPr>
                        <a:t>Fiery Impose</a:t>
                      </a:r>
                      <a:endParaRPr lang="de-DE" sz="1600" b="1" dirty="0">
                        <a:latin typeface="Georgia" panose="02040502050405020303" pitchFamily="18" charset="0"/>
                        <a:ea typeface="Georgia" charset="0"/>
                        <a:cs typeface="Georgia" charset="0"/>
                      </a:endParaRPr>
                    </a:p>
                  </a:txBody>
                  <a:tcPr marL="68580" marR="68580" marT="34290" marB="34290">
                    <a:lnL w="12700" cmpd="sng">
                      <a:noFill/>
                    </a:lnL>
                    <a:lnR w="12700" cmpd="sng">
                      <a:noFill/>
                    </a:lnR>
                    <a:lnT w="25400" cmpd="sng">
                      <a:noFill/>
                    </a:lnT>
                    <a:lnB w="12700" cmpd="sng">
                      <a:noFill/>
                    </a:lnB>
                    <a:lnTlToBr w="12700" cmpd="sng">
                      <a:noFill/>
                      <a:prstDash val="solid"/>
                    </a:lnTlToBr>
                    <a:lnBlToTr w="12700" cmpd="sng">
                      <a:noFill/>
                      <a:prstDash val="solid"/>
                    </a:lnBlToTr>
                  </a:tcPr>
                </a:tc>
                <a:tc>
                  <a:txBody>
                    <a:bodyPr/>
                    <a:lstStyle/>
                    <a:p>
                      <a:pPr marL="171450" indent="-171450">
                        <a:buFont typeface="Arial" panose="020B0604020202020204" pitchFamily="34" charset="0"/>
                        <a:buChar char="•"/>
                      </a:pPr>
                      <a:r>
                        <a:rPr lang="de-DE" sz="1400" b="0" kern="1200" dirty="0">
                          <a:effectLst/>
                          <a:latin typeface="Georgia" panose="02040502050405020303" pitchFamily="18" charset="0"/>
                        </a:rPr>
                        <a:t>Automatisiertes Erstellen von Sammelformen auf Basis der Mediengröße</a:t>
                      </a:r>
                    </a:p>
                    <a:p>
                      <a:pPr marL="171450" indent="-171450">
                        <a:buFont typeface="Arial" panose="020B0604020202020204" pitchFamily="34" charset="0"/>
                        <a:buChar char="•"/>
                      </a:pPr>
                      <a:r>
                        <a:rPr lang="de-DE" sz="1400" b="0" dirty="0">
                          <a:latin typeface="Georgia" panose="02040502050405020303" pitchFamily="18" charset="0"/>
                        </a:rPr>
                        <a:t>Autom. Drehen von Seiten</a:t>
                      </a:r>
                      <a:endParaRPr lang="de-DE" sz="1400" b="0" kern="1200" dirty="0">
                        <a:effectLst/>
                        <a:latin typeface="Georgia" panose="02040502050405020303" pitchFamily="18" charset="0"/>
                      </a:endParaRPr>
                    </a:p>
                    <a:p>
                      <a:pPr marL="171450" indent="-171450">
                        <a:buFont typeface="Arial" panose="020B0604020202020204" pitchFamily="34" charset="0"/>
                        <a:buChar char="•"/>
                      </a:pPr>
                      <a:r>
                        <a:rPr lang="de-DE" sz="1400" b="0" dirty="0">
                          <a:latin typeface="Georgia" panose="02040502050405020303" pitchFamily="18" charset="0"/>
                        </a:rPr>
                        <a:t>Vorgaben für Marken</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400" b="0" dirty="0">
                          <a:latin typeface="Georgia" panose="02040502050405020303" pitchFamily="18" charset="0"/>
                        </a:rPr>
                        <a:t>Variabler Datendruck: Gemischte Medien für Titel-/Abschlussblätter</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400" b="0" dirty="0">
                          <a:latin typeface="Georgia" panose="02040502050405020303" pitchFamily="18" charset="0"/>
                        </a:rPr>
                        <a:t>Workflow-Automatisierung für japanische Schnittmarken</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400" b="0" dirty="0">
                          <a:latin typeface="Georgia" panose="02040502050405020303" pitchFamily="18" charset="0"/>
                        </a:rPr>
                        <a:t>Kostenlose 30-Tage-Testversion</a:t>
                      </a:r>
                      <a:endParaRPr lang="de-DE" sz="1400" b="0" dirty="0">
                        <a:latin typeface="Georgia" panose="02040502050405020303" pitchFamily="18" charset="0"/>
                        <a:ea typeface="Georgia" charset="0"/>
                        <a:cs typeface="Georgia" charset="0"/>
                      </a:endParaRPr>
                    </a:p>
                  </a:txBody>
                  <a:tcPr marL="68580" marR="68580" marT="34290" marB="34290">
                    <a:lnL w="12700" cmpd="sng">
                      <a:noFill/>
                    </a:lnL>
                    <a:lnR w="12700" cmpd="sng">
                      <a:noFill/>
                    </a:lnR>
                    <a:lnT w="254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6181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600" b="1" dirty="0">
                          <a:latin typeface="Georgia" panose="02040502050405020303" pitchFamily="18" charset="0"/>
                        </a:rPr>
                        <a:t>Fiery JobMaster</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400" b="0" dirty="0">
                          <a:latin typeface="Georgia" panose="02040502050405020303" pitchFamily="18" charset="0"/>
                        </a:rPr>
                        <a:t>Bildobjekte in Stempelung</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400" b="0" dirty="0">
                          <a:latin typeface="Georgia" panose="02040502050405020303" pitchFamily="18" charset="0"/>
                        </a:rPr>
                        <a:t>Importieren gescannter Seiten</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400" b="0" dirty="0">
                          <a:latin typeface="Georgia" panose="02040502050405020303" pitchFamily="18" charset="0"/>
                        </a:rPr>
                        <a:t>Seitenversatz</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400" b="0" dirty="0">
                          <a:latin typeface="Georgia" panose="02040502050405020303" pitchFamily="18" charset="0"/>
                        </a:rPr>
                        <a:t>Kostenlose 30-Tage-Testversion</a:t>
                      </a:r>
                      <a:endParaRPr lang="de-DE" sz="1400" b="0" dirty="0">
                        <a:latin typeface="Georgia" panose="02040502050405020303" pitchFamily="18" charset="0"/>
                        <a:ea typeface="Georgia" charset="0"/>
                        <a:cs typeface="Georgia" charset="0"/>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sp>
        <p:nvSpPr>
          <p:cNvPr id="16" name="Rectangle: Rounded Corners 15"/>
          <p:cNvSpPr/>
          <p:nvPr/>
        </p:nvSpPr>
        <p:spPr>
          <a:xfrm>
            <a:off x="5442155" y="3808000"/>
            <a:ext cx="1879922" cy="1069970"/>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sz="1600" dirty="0">
                <a:solidFill>
                  <a:schemeClr val="tx1"/>
                </a:solidFill>
                <a:latin typeface="Georgia" panose="02040502050405020303" pitchFamily="18" charset="0"/>
              </a:rPr>
              <a:t>* Neue Funktion – nur für FS300 Pro Server</a:t>
            </a:r>
          </a:p>
        </p:txBody>
      </p:sp>
      <p:sp>
        <p:nvSpPr>
          <p:cNvPr id="17" name="TextBox 16"/>
          <p:cNvSpPr txBox="1"/>
          <p:nvPr/>
        </p:nvSpPr>
        <p:spPr>
          <a:xfrm>
            <a:off x="7416393" y="4165062"/>
            <a:ext cx="1480145" cy="584775"/>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de-DE" sz="1600" dirty="0">
                <a:latin typeface="Georgia"/>
                <a:hlinkClick r:id="rId3"/>
              </a:rPr>
              <a:t>Vollständige Präsentation</a:t>
            </a:r>
            <a:endParaRPr lang="de-DE" sz="2400" dirty="0">
              <a:latin typeface="Georgia"/>
              <a:cs typeface="Georgia"/>
            </a:endParaRPr>
          </a:p>
        </p:txBody>
      </p:sp>
    </p:spTree>
    <p:extLst>
      <p:ext uri="{BB962C8B-B14F-4D97-AF65-F5344CB8AC3E}">
        <p14:creationId xmlns:p14="http://schemas.microsoft.com/office/powerpoint/2010/main" val="160627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sz="3600" dirty="0"/>
              <a:t>Auftragsvorschau für alle Aufträge</a:t>
            </a:r>
          </a:p>
        </p:txBody>
      </p:sp>
      <p:sp>
        <p:nvSpPr>
          <p:cNvPr id="3" name="Slide Number Placeholder 2"/>
          <p:cNvSpPr>
            <a:spLocks noGrp="1"/>
          </p:cNvSpPr>
          <p:nvPr>
            <p:ph type="sldNum" sz="quarter" idx="11"/>
          </p:nvPr>
        </p:nvSpPr>
        <p:spPr/>
        <p:txBody>
          <a:bodyPr/>
          <a:lstStyle/>
          <a:p>
            <a:fld id="{6BEE8092-FD92-D247-BFBB-7625102F9F8E}" type="slidenum">
              <a:rPr lang="en-US" smtClean="0"/>
              <a:pPr/>
              <a:t>9</a:t>
            </a:fld>
            <a:endParaRPr lang="de-DE"/>
          </a:p>
        </p:txBody>
      </p:sp>
      <p:sp>
        <p:nvSpPr>
          <p:cNvPr id="4" name="Content Placeholder 3"/>
          <p:cNvSpPr>
            <a:spLocks noGrp="1"/>
          </p:cNvSpPr>
          <p:nvPr>
            <p:ph sz="quarter" idx="12"/>
          </p:nvPr>
        </p:nvSpPr>
        <p:spPr>
          <a:xfrm>
            <a:off x="457199" y="1433513"/>
            <a:ext cx="4241791" cy="3180160"/>
          </a:xfrm>
        </p:spPr>
        <p:txBody>
          <a:bodyPr>
            <a:normAutofit fontScale="70000" lnSpcReduction="20000"/>
          </a:bodyPr>
          <a:lstStyle/>
          <a:p>
            <a:r>
              <a:rPr lang="de-DE" sz="3800" dirty="0"/>
              <a:t>Schnellere Auftragsidentifizierung </a:t>
            </a:r>
          </a:p>
          <a:p>
            <a:pPr lvl="1"/>
            <a:r>
              <a:rPr lang="de-DE" dirty="0"/>
              <a:t>Keine Leistungseinbußen</a:t>
            </a:r>
          </a:p>
          <a:p>
            <a:pPr lvl="1"/>
            <a:r>
              <a:rPr lang="de-DE" dirty="0"/>
              <a:t>Vorschau nur für erste Seite</a:t>
            </a:r>
          </a:p>
          <a:p>
            <a:pPr lvl="1"/>
            <a:r>
              <a:rPr lang="de-DE" dirty="0"/>
              <a:t>Unterstützte Dateiformate:</a:t>
            </a:r>
          </a:p>
          <a:p>
            <a:pPr lvl="2"/>
            <a:r>
              <a:rPr lang="de-DE" sz="2100" dirty="0"/>
              <a:t>PS, PDF, PDF/VT, TIF, EPS</a:t>
            </a:r>
          </a:p>
          <a:p>
            <a:pPr lvl="1"/>
            <a:r>
              <a:rPr lang="de-DE" dirty="0"/>
              <a:t>Nur für externe Fiery </a:t>
            </a:r>
            <a:br>
              <a:rPr lang="de-DE" dirty="0"/>
            </a:br>
            <a:r>
              <a:rPr lang="de-DE" dirty="0"/>
              <a:t>Server verfügbar</a:t>
            </a:r>
          </a:p>
          <a:p>
            <a:endParaRPr lang="de-DE" dirty="0"/>
          </a:p>
        </p:txBody>
      </p:sp>
      <p:pic>
        <p:nvPicPr>
          <p:cNvPr id="5" name="Picture 4"/>
          <p:cNvPicPr>
            <a:picLocks noChangeAspect="1"/>
          </p:cNvPicPr>
          <p:nvPr/>
        </p:nvPicPr>
        <p:blipFill rotWithShape="1">
          <a:blip r:embed="rId3"/>
          <a:srcRect l="1025"/>
          <a:stretch/>
        </p:blipFill>
        <p:spPr>
          <a:xfrm>
            <a:off x="4698991" y="1517184"/>
            <a:ext cx="3987809" cy="1620462"/>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stretch>
            <a:fillRect/>
          </a:stretch>
        </p:blipFill>
        <p:spPr>
          <a:xfrm>
            <a:off x="7789609" y="110841"/>
            <a:ext cx="872099" cy="872099"/>
          </a:xfrm>
          <a:prstGeom prst="rect">
            <a:avLst/>
          </a:prstGeom>
        </p:spPr>
      </p:pic>
    </p:spTree>
    <p:extLst>
      <p:ext uri="{BB962C8B-B14F-4D97-AF65-F5344CB8AC3E}">
        <p14:creationId xmlns:p14="http://schemas.microsoft.com/office/powerpoint/2010/main" val="1555983453"/>
      </p:ext>
    </p:extLst>
  </p:cSld>
  <p:clrMapOvr>
    <a:masterClrMapping/>
  </p:clrMapOvr>
</p:sld>
</file>

<file path=ppt/theme/theme1.xml><?xml version="1.0" encoding="utf-8"?>
<a:theme xmlns:a="http://schemas.openxmlformats.org/drawingml/2006/main" name="Custom Design">
  <a:themeElements>
    <a:clrScheme name="Custom 4">
      <a:dk1>
        <a:srgbClr val="000100"/>
      </a:dk1>
      <a:lt1>
        <a:srgbClr val="FFFFFF"/>
      </a:lt1>
      <a:dk2>
        <a:srgbClr val="000100"/>
      </a:dk2>
      <a:lt2>
        <a:srgbClr val="FFFFFF"/>
      </a:lt2>
      <a:accent1>
        <a:srgbClr val="4D6896"/>
      </a:accent1>
      <a:accent2>
        <a:srgbClr val="53B3AB"/>
      </a:accent2>
      <a:accent3>
        <a:srgbClr val="ACCF60"/>
      </a:accent3>
      <a:accent4>
        <a:srgbClr val="CF6438"/>
      </a:accent4>
      <a:accent5>
        <a:srgbClr val="E3E441"/>
      </a:accent5>
      <a:accent6>
        <a:srgbClr val="D2293A"/>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all_web_property xmlns="38ec9129-e675-41a9-9b68-17816e552f5d">
      <Value>Sales Portal</Value>
    </all_web_property>
    <sls_min_level xmlns="38ec9129-e675-41a9-9b68-17816e552f5d">0-General</sls_min_level>
    <all_description xmlns="38ec9129-e675-41a9-9b68-17816e552f5d" xsi:nil="true"/>
    <all_internal_only xmlns="38ec9129-e675-41a9-9b68-17816e552f5d">true</all_internal_only>
    <all_date_end xmlns="38ec9129-e675-41a9-9b68-17816e552f5d">2017-02-27T08:00:00+00:00</all_date_end>
    <all_language xmlns="38ec9129-e675-41a9-9b68-17816e552f5d">English</all_language>
    <all_doc_category xmlns="38ec9129-e675-41a9-9b68-17816e552f5d">Presentation</all_doc_category>
    <all_product_name xmlns="38ec9129-e675-41a9-9b68-17816e552f5d">
      <Value>Corporate Communications</Value>
    </all_product_name>
    <all_date_begin xmlns="38ec9129-e675-41a9-9b68-17816e552f5d">2014-02-28T08:00:00+00:00</all_date_begin>
    <all_region xmlns="38ec9129-e675-41a9-9b68-17816e552f5d" xsi:nil="true"/>
    <Created_x0020_by xmlns="38ec9129-e675-41a9-9b68-17816e552f5d" xsi:nil="true"/>
    <all_archiveable_search xmlns="38ec9129-e675-41a9-9b68-17816e552f5d">true</all_archiveable_search>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093572BF92F89459F9092CA0E03B898" ma:contentTypeVersion="12" ma:contentTypeDescription="Create a new document." ma:contentTypeScope="" ma:versionID="49dfad4bc484c0371bc55f5c6e4ada55">
  <xsd:schema xmlns:xsd="http://www.w3.org/2001/XMLSchema" xmlns:p="http://schemas.microsoft.com/office/2006/metadata/properties" xmlns:ns2="38ec9129-e675-41a9-9b68-17816e552f5d" targetNamespace="http://schemas.microsoft.com/office/2006/metadata/properties" ma:root="true" ma:fieldsID="becba30ac88920ec8baed6eb243deea4" ns2:_="">
    <xsd:import namespace="38ec9129-e675-41a9-9b68-17816e552f5d"/>
    <xsd:element name="properties">
      <xsd:complexType>
        <xsd:sequence>
          <xsd:element name="documentManagement">
            <xsd:complexType>
              <xsd:all>
                <xsd:element ref="ns2:all_archiveable_search" minOccurs="0"/>
                <xsd:element ref="ns2:all_date_begin"/>
                <xsd:element ref="ns2:all_date_end"/>
                <xsd:element ref="ns2:all_description" minOccurs="0"/>
                <xsd:element ref="ns2:all_doc_category" minOccurs="0"/>
                <xsd:element ref="ns2:all_internal_only" minOccurs="0"/>
                <xsd:element ref="ns2:all_language"/>
                <xsd:element ref="ns2:all_product_name" minOccurs="0"/>
                <xsd:element ref="ns2:all_region" minOccurs="0"/>
                <xsd:element ref="ns2:all_web_property" minOccurs="0"/>
                <xsd:element ref="ns2:Created_x0020_by" minOccurs="0"/>
                <xsd:element ref="ns2:sls_min_level"/>
              </xsd:all>
            </xsd:complexType>
          </xsd:element>
        </xsd:sequence>
      </xsd:complexType>
    </xsd:element>
  </xsd:schema>
  <xsd:schema xmlns:xsd="http://www.w3.org/2001/XMLSchema" xmlns:dms="http://schemas.microsoft.com/office/2006/documentManagement/types" targetNamespace="38ec9129-e675-41a9-9b68-17816e552f5d" elementFormDefault="qualified">
    <xsd:import namespace="http://schemas.microsoft.com/office/2006/documentManagement/types"/>
    <xsd:element name="all_archiveable_search" ma:index="8" nillable="true" ma:displayName="all_archiveable_search" ma:default="0" ma:internalName="all_archiveable_search">
      <xsd:simpleType>
        <xsd:restriction base="dms:Boolean"/>
      </xsd:simpleType>
    </xsd:element>
    <xsd:element name="all_date_begin" ma:index="9" ma:displayName="all_date_begin" ma:default="[today]" ma:format="DateOnly" ma:internalName="all_date_begin">
      <xsd:simpleType>
        <xsd:restriction base="dms:DateTime"/>
      </xsd:simpleType>
    </xsd:element>
    <xsd:element name="all_date_end" ma:index="10" ma:displayName="all_date_end" ma:format="DateOnly" ma:internalName="all_date_end">
      <xsd:simpleType>
        <xsd:restriction base="dms:DateTime"/>
      </xsd:simpleType>
    </xsd:element>
    <xsd:element name="all_description" ma:index="11" nillable="true" ma:displayName="all_description" ma:internalName="all_description">
      <xsd:simpleType>
        <xsd:restriction base="dms:Note"/>
      </xsd:simpleType>
    </xsd:element>
    <xsd:element name="all_doc_category" ma:index="12" nillable="true" ma:displayName="all_doc_category" ma:format="Dropdown" ma:internalName="all_doc_category">
      <xsd:simpleType>
        <xsd:restriction base="dms:Choice">
          <xsd:enumeration value="Advertisement"/>
          <xsd:enumeration value="Article"/>
          <xsd:enumeration value="At a glance"/>
          <xsd:enumeration value="Brochure"/>
          <xsd:enumeration value="Case Study"/>
          <xsd:enumeration value="Competitive"/>
          <xsd:enumeration value="Connect Sessions"/>
          <xsd:enumeration value="Datasheet"/>
          <xsd:enumeration value="Demo"/>
          <xsd:enumeration value="Diagram"/>
          <xsd:enumeration value="Download"/>
          <xsd:enumeration value="FAQ"/>
          <xsd:enumeration value="Image"/>
          <xsd:enumeration value="Incentive"/>
          <xsd:enumeration value="Logo"/>
          <xsd:enumeration value="Mail Templates"/>
          <xsd:enumeration value="Manuals"/>
          <xsd:enumeration value="Newsletter"/>
          <xsd:enumeration value="Poster"/>
          <xsd:enumeration value="Presentation"/>
          <xsd:enumeration value="Price List"/>
          <xsd:enumeration value="Product Guide"/>
          <xsd:enumeration value="Product Matrix"/>
          <xsd:enumeration value="Quick Reference Guide"/>
          <xsd:enumeration value="Release Notes"/>
          <xsd:enumeration value="Report"/>
          <xsd:enumeration value="Sales Coverage Map"/>
          <xsd:enumeration value="Sales Guides/Questionnaire"/>
          <xsd:enumeration value="Samples/How-to"/>
          <xsd:enumeration value="Tech Reference"/>
          <xsd:enumeration value="Territory Maps"/>
          <xsd:enumeration value="Video"/>
          <xsd:enumeration value="Whitepaper"/>
        </xsd:restriction>
      </xsd:simpleType>
    </xsd:element>
    <xsd:element name="all_internal_only" ma:index="13" nillable="true" ma:displayName="all_internal_only" ma:default="1" ma:internalName="all_internal_only">
      <xsd:simpleType>
        <xsd:restriction base="dms:Boolean"/>
      </xsd:simpleType>
    </xsd:element>
    <xsd:element name="all_language" ma:index="14" ma:displayName="all_language" ma:default="English" ma:format="Dropdown" ma:internalName="all_language">
      <xsd:simpleType>
        <xsd:restriction base="dms:Choice">
          <xsd:enumeration value="Chinese (People's Republic of China)"/>
          <xsd:enumeration value="Chinese (Taiwan)"/>
          <xsd:enumeration value="Czech (Czech Republic)"/>
          <xsd:enumeration value="Dutch"/>
          <xsd:enumeration value="English"/>
          <xsd:enumeration value="English (United Kingdom)"/>
          <xsd:enumeration value="French"/>
          <xsd:enumeration value="German"/>
          <xsd:enumeration value="Italian"/>
          <xsd:enumeration value="Japanese (Japan)"/>
          <xsd:enumeration value="Korean (Korea)"/>
          <xsd:enumeration value="Polish (Poland)"/>
          <xsd:enumeration value="Portuguese (Brazil)"/>
          <xsd:enumeration value="Russian (Russia)"/>
          <xsd:enumeration value="Spanish"/>
          <xsd:enumeration value="Swedish (Sweden)"/>
          <xsd:enumeration value="Turkish (Turkey)"/>
        </xsd:restriction>
      </xsd:simpleType>
    </xsd:element>
    <xsd:element name="all_product_name" ma:index="15" nillable="true" ma:displayName="all_product_name" ma:internalName="all_product_name">
      <xsd:complexType>
        <xsd:complexContent>
          <xsd:extension base="dms:MultiChoice">
            <xsd:sequence>
              <xsd:element name="Value" maxOccurs="unbounded" minOccurs="0" nillable="true">
                <xsd:simpleType>
                  <xsd:restriction base="dms:Choice">
                    <xsd:enumeration value="Auto-Count DMI"/>
                    <xsd:enumeration value="Automated Workflow"/>
                    <xsd:enumeration value="BI"/>
                    <xsd:enumeration value="Competitive"/>
                    <xsd:enumeration value="Connect"/>
                    <xsd:enumeration value="Connect 2014"/>
                    <xsd:enumeration value="Connect 2015"/>
                    <xsd:enumeration value="Corporate Communications"/>
                    <xsd:enumeration value="Cretaprint"/>
                    <xsd:enumeration value="CRM"/>
                    <xsd:enumeration value="DirectSmile"/>
                    <xsd:enumeration value="DirectSmile VDP"/>
                    <xsd:enumeration value="DirectSmile Cross Media"/>
                    <xsd:enumeration value="DSF"/>
                    <xsd:enumeration value="DSF Professional Services"/>
                    <xsd:enumeration value="EFI Colorproof XF"/>
                    <xsd:enumeration value="EFI Digital StoreFront"/>
                    <xsd:enumeration value="EFI DSF Essential"/>
                    <xsd:enumeration value="EFI DSF Express"/>
                    <xsd:enumeration value="EFI ES-1000"/>
                    <xsd:enumeration value="EFI ES-2000"/>
                    <xsd:enumeration value="EFI Essential Suite Digital StoreFront"/>
                    <xsd:enumeration value="EFI eXpress"/>
                    <xsd:enumeration value="EFI Fiery XF"/>
                    <xsd:enumeration value="EFI Fiery XF"/>
                    <xsd:enumeration value="EFI Fiery XF for VUTEk"/>
                    <xsd:enumeration value="EFI Fiery XF for VUTEk"/>
                    <xsd:enumeration value="EFI Fiery XF proServer"/>
                    <xsd:enumeration value="Fiery FS200 Pro"/>
                    <xsd:enumeration value="EFI H1625 LED"/>
                    <xsd:enumeration value="EFI H1625-SD"/>
                    <xsd:enumeration value="EFI MicroPress"/>
                    <xsd:enumeration value="EFI Plug-ins for Global Scan NX"/>
                    <xsd:enumeration value="EFI PrintMe Connect"/>
                    <xsd:enumeration value="EFI PrintMe for Canon"/>
                    <xsd:enumeration value="EFI PrintMe Mobile"/>
                    <xsd:enumeration value="EFI PrintMe Server for Xerox EIP"/>
                    <xsd:enumeration value="EFI PrintMe Terminal"/>
                    <xsd:enumeration value="EFI R3225"/>
                    <xsd:enumeration value="EFI SendMe"/>
                    <xsd:enumeration value="EFI Splash"/>
                    <xsd:enumeration value="Enhanced Service Program"/>
                    <xsd:enumeration value="EP Register"/>
                    <xsd:enumeration value="EP Server"/>
                    <xsd:enumeration value="Fiery API"/>
                    <xsd:enumeration value="Fiery Central"/>
                    <xsd:enumeration value="Fiery Certification"/>
                    <xsd:enumeration value="Fiery Color Profiler Suite"/>
                    <xsd:enumeration value="Fiery Command WorkStation"/>
                    <xsd:enumeration value="Fiery Compose"/>
                    <xsd:enumeration value="Fiery Connect 2013"/>
                    <xsd:enumeration value="Fiery Connect 2014"/>
                    <xsd:enumeration value="Fiery Dashboard"/>
                    <xsd:enumeration value="Fiery Digital Print Servers"/>
                    <xsd:enumeration value="Fiery Direct Mobile Printing"/>
                    <xsd:enumeration value="Fiery Focus Webinars"/>
                    <xsd:enumeration value="Fiery FS100 Pro"/>
                    <xsd:enumeration value="Fiery FS150 Pro"/>
                    <xsd:enumeration value="Fiery Go"/>
                    <xsd:enumeration value="Fiery Graphic Arts Package"/>
                    <xsd:enumeration value="Fiery Graphic Arts Package - Premium Edition"/>
                    <xsd:enumeration value="Fiery Impose"/>
                    <xsd:enumeration value="Fiery Impose-Compose"/>
                    <xsd:enumeration value="Fiery in the Office"/>
                    <xsd:enumeration value="Fiery Insider Bulletins"/>
                    <xsd:enumeration value="Fiery Insider Webinars"/>
                    <xsd:enumeration value="Fiery JDF Integration"/>
                    <xsd:enumeration value="Fiery JobFlow"/>
                    <xsd:enumeration value="Fiery JobMaster"/>
                    <xsd:enumeration value="Fiery Productivity Package"/>
                    <xsd:enumeration value="Fiery proServer for KIP C7800"/>
                    <xsd:enumeration value="Fiery Send Server"/>
                    <xsd:enumeration value="Fiery Services and Support"/>
                    <xsd:enumeration value="Fiery System 10"/>
                    <xsd:enumeration value="Fiery System 9 Release 2"/>
                    <xsd:enumeration value="Fiery Variable Data Printing"/>
                    <xsd:enumeration value="Fiery VUE"/>
                    <xsd:enumeration value="Fogra Validation Systems"/>
                    <xsd:enumeration value="G3 Card Vending Kiosk"/>
                    <xsd:enumeration value="GamSys"/>
                    <xsd:enumeration value="General"/>
                    <xsd:enumeration value="IKON DocSend"/>
                    <xsd:enumeration value="IKON DocSend Server"/>
                    <xsd:enumeration value="IQuote"/>
                    <xsd:enumeration value="IST"/>
                    <xsd:enumeration value="Jetrion"/>
                    <xsd:enumeration value="Jetrion 4830"/>
                    <xsd:enumeration value="Jetrion 4900M"/>
                    <xsd:enumeration value="Jetrion 4900M-330"/>
                    <xsd:enumeration value="Jetrion 4900ML"/>
                    <xsd:enumeration value="Jetrion 4950LX"/>
                    <xsd:enumeration value="Jetrion Ink"/>
                    <xsd:enumeration value="Lector"/>
                    <xsd:enumeration value="M500 Station"/>
                    <xsd:enumeration value="Marketing Material"/>
                    <xsd:enumeration value="Metrics"/>
                    <xsd:enumeration value="Metrix"/>
                    <xsd:enumeration value="Monarch"/>
                    <xsd:enumeration value="OPS"/>
                    <xsd:enumeration value="Pace"/>
                    <xsd:enumeration value="PC-Topp"/>
                    <xsd:enumeration value="PowerPress"/>
                    <xsd:enumeration value="Price Lists"/>
                    <xsd:enumeration value="Prinergy - Fiery Integration"/>
                    <xsd:enumeration value="PrintFlow"/>
                    <xsd:enumeration value="PrintSite Suite"/>
                    <xsd:enumeration value="PrintSmith"/>
                    <xsd:enumeration value="PrintSmith Site"/>
                    <xsd:enumeration value="PrintStream"/>
                    <xsd:enumeration value="Productivity Suite"/>
                    <xsd:enumeration value="Programs"/>
                    <xsd:enumeration value="Radius"/>
                    <xsd:enumeration value="Rastek H650 UV Printer"/>
                    <xsd:enumeration value="Rastek H652 UV Printer"/>
                    <xsd:enumeration value="Rastek H700 UV Printer"/>
                    <xsd:enumeration value="Rastek Inks"/>
                    <xsd:enumeration value="Rastek T1000 UV Printer"/>
                    <xsd:enumeration value="Rastek T660 UV Printer"/>
                    <xsd:enumeration value="Sales Information"/>
                    <xsd:enumeration value="Self-Serve AdminCentral"/>
                    <xsd:enumeration value="SmartLinc"/>
                    <xsd:enumeration value="SmartSign Analytics"/>
                    <xsd:enumeration value="Territory Maps"/>
                    <xsd:enumeration value="VUTEk"/>
                    <xsd:enumeration value="VUTEk GS Pro Series"/>
                    <xsd:enumeration value="VUTEk GS2000"/>
                    <xsd:enumeration value="VUTEk GS2000LX Pro"/>
                    <xsd:enumeration value="VUTEk GS2000LX Pro with UltraDrop Technology"/>
                    <xsd:enumeration value="VUTEk GS3200"/>
                    <xsd:enumeration value="VUTEk GS3250LX"/>
                    <xsd:enumeration value="VUTEk GS3250LX Pro with UltraDrop Technology"/>
                    <xsd:enumeration value="VUTEk GS3250LXr Pro"/>
                    <xsd:enumeration value="VUTEk GS3250r"/>
                    <xsd:enumeration value="VUTEk GS5000r"/>
                    <xsd:enumeration value="VUTEk GS5250LXr Pro"/>
                    <xsd:enumeration value="VUTEk GS5500LXr Pro"/>
                    <xsd:enumeration value="VUTEk H2000 Pro"/>
                    <xsd:enumeration value="VUTEk HS100 Pro"/>
                    <xsd:enumeration value="VUTEk HSr Pro"/>
                    <xsd:enumeration value="VUTEk Inks"/>
                    <xsd:enumeration value="VUTEk QS2"/>
                    <xsd:enumeration value="VUTEk QS2 Pro"/>
                    <xsd:enumeration value="VUTEk QS2000"/>
                    <xsd:enumeration value="VUTEk QS3"/>
                    <xsd:enumeration value="VUTEk QS3 Pro"/>
                    <xsd:enumeration value="VUTEk QS3220"/>
                    <xsd:enumeration value="VUTEk QS3250r"/>
                    <xsd:enumeration value="VUTEk TX3250r"/>
                    <xsd:enumeration value="Wide Format"/>
                    <xsd:enumeration value="World of Fiery Webinars"/>
                    <xsd:enumeration value="WW Sales &amp; Marketing Conference 2011 - Fiery"/>
                    <xsd:enumeration value="WW Sales &amp; Marketing Conference 2011 - Jetrion"/>
                    <xsd:enumeration value="WW Sales &amp; Marketing Conference 2011 - Rastek"/>
                    <xsd:enumeration value="WW Sales &amp; Marketing Conference 2011 - VUTEk"/>
                    <xsd:enumeration value="WW Sales Marketing Conference 2012"/>
                    <xsd:enumeration value="WW Sales Marketing Conference 2012 - Fiery"/>
                    <xsd:enumeration value="WW Sales Marketing Conference 2012 - Jetrion"/>
                    <xsd:enumeration value="WW Sales Marketing Conference 2012 - Rastek"/>
                    <xsd:enumeration value="WW Sales Marketing Conference 2012 - VUTEk"/>
                    <xsd:enumeration value="WW Sales Marketing Conference 2013"/>
                    <xsd:enumeration value="WW Sales Marketing Conference 2013 - EPS"/>
                    <xsd:enumeration value="WW Sales Marketing Conference 2013 - Fiery"/>
                    <xsd:enumeration value="WW Sales Marketing Conference 2013 - Jetrion"/>
                    <xsd:enumeration value="WW Sales Marketing Conference 2013 - Rastek"/>
                    <xsd:enumeration value="WW Sales Marketing Conference 2013 - VUTEk"/>
                    <xsd:enumeration value="WW Sales Marketing Conference 2014"/>
                    <xsd:enumeration value="WW Sales Marketing Conference 2014 – EPS"/>
                    <xsd:enumeration value="WW Sales Marketing Conference 2014 - Fiery"/>
                    <xsd:enumeration value="WW Sales Marketing Conference 2015"/>
                    <xsd:enumeration value="WW Sales Marketing Conference 2015 - Fiery"/>
                  </xsd:restriction>
                </xsd:simpleType>
              </xsd:element>
            </xsd:sequence>
          </xsd:extension>
        </xsd:complexContent>
      </xsd:complexType>
    </xsd:element>
    <xsd:element name="all_region" ma:index="16" nillable="true" ma:displayName="all_region" ma:format="Dropdown" ma:internalName="all_region">
      <xsd:simpleType>
        <xsd:restriction base="dms:Choice">
          <xsd:enumeration value="Africa"/>
          <xsd:enumeration value="Americas"/>
          <xsd:enumeration value="Australia"/>
          <xsd:enumeration value="Caribbean/Islands"/>
          <xsd:enumeration value="Central America"/>
          <xsd:enumeration value="Central Europe"/>
          <xsd:enumeration value="China"/>
          <xsd:enumeration value="India"/>
          <xsd:enumeration value="Japan"/>
          <xsd:enumeration value="Mexico"/>
          <xsd:enumeration value="Middle East"/>
          <xsd:enumeration value="NE Asia"/>
          <xsd:enumeration value="North America"/>
          <xsd:enumeration value="Northern Europe"/>
          <xsd:enumeration value="SE Asia"/>
          <xsd:enumeration value="South America"/>
          <xsd:enumeration value="Southern Europe"/>
        </xsd:restriction>
      </xsd:simpleType>
    </xsd:element>
    <xsd:element name="all_web_property" ma:index="17" nillable="true" ma:displayName="all_web_property" ma:default="Sales Portal" ma:internalName="all_web_property">
      <xsd:complexType>
        <xsd:complexContent>
          <xsd:extension base="dms:MultiChoice">
            <xsd:sequence>
              <xsd:element name="Value" maxOccurs="unbounded" minOccurs="0" nillable="true">
                <xsd:simpleType>
                  <xsd:restriction base="dms:Choice">
                    <xsd:enumeration value="Fiery Partner Portal"/>
                    <xsd:enumeration value="Sales Portal"/>
                    <xsd:enumeration value="www.efi.com"/>
                  </xsd:restriction>
                </xsd:simpleType>
              </xsd:element>
            </xsd:sequence>
          </xsd:extension>
        </xsd:complexContent>
      </xsd:complexType>
    </xsd:element>
    <xsd:element name="Created_x0020_by" ma:index="18" nillable="true" ma:displayName="Created by" ma:internalName="Created_x0020_by0">
      <xsd:simpleType>
        <xsd:restriction base="dms:Text">
          <xsd:maxLength value="255"/>
        </xsd:restriction>
      </xsd:simpleType>
    </xsd:element>
    <xsd:element name="sls_min_level" ma:index="19" ma:displayName="sls_min_level" ma:default="0-General" ma:format="Dropdown" ma:internalName="sls_min_level">
      <xsd:simpleType>
        <xsd:restriction base="dms:Choice">
          <xsd:enumeration value="0-General"/>
          <xsd:enumeration value="1-manager"/>
          <xsd:enumeration value="2-director"/>
          <xsd:enumeration value="3-VP"/>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CE3396E2-FFE3-464C-B67B-66943124D8A8}">
  <ds:schemaRefs>
    <ds:schemaRef ds:uri="http://purl.org/dc/dcmitype/"/>
    <ds:schemaRef ds:uri="http://www.w3.org/XML/1998/namespace"/>
    <ds:schemaRef ds:uri="http://purl.org/dc/elements/1.1/"/>
    <ds:schemaRef ds:uri="http://schemas.microsoft.com/office/2006/documentManagement/types"/>
    <ds:schemaRef ds:uri="38ec9129-e675-41a9-9b68-17816e552f5d"/>
    <ds:schemaRef ds:uri="http://schemas.openxmlformats.org/package/2006/metadata/core-properties"/>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DD5E1E18-93FE-4765-B360-F5DDDA72877F}">
  <ds:schemaRefs>
    <ds:schemaRef ds:uri="http://schemas.microsoft.com/sharepoint/v3/contenttype/forms"/>
  </ds:schemaRefs>
</ds:datastoreItem>
</file>

<file path=customXml/itemProps3.xml><?xml version="1.0" encoding="utf-8"?>
<ds:datastoreItem xmlns:ds="http://schemas.openxmlformats.org/officeDocument/2006/customXml" ds:itemID="{8CCB1E83-98A3-473E-BCFA-AB9987E89D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ec9129-e675-41a9-9b68-17816e552f5d"/>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
  <TotalTime>43108</TotalTime>
  <Words>3378</Words>
  <Application>Microsoft Office PowerPoint</Application>
  <PresentationFormat>On-screen Show (16:9)</PresentationFormat>
  <Paragraphs>709</Paragraphs>
  <Slides>31</Slides>
  <Notes>31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ＭＳ Ｐゴシック</vt:lpstr>
      <vt:lpstr>Arial</vt:lpstr>
      <vt:lpstr>Calibri</vt:lpstr>
      <vt:lpstr>Franklin Gothic Book</vt:lpstr>
      <vt:lpstr>Georgia</vt:lpstr>
      <vt:lpstr>Museo 300</vt:lpstr>
      <vt:lpstr>Times New Roman</vt:lpstr>
      <vt:lpstr>Custom Design</vt:lpstr>
      <vt:lpstr>Fiery FS300 Pro – Neuerungen</vt:lpstr>
      <vt:lpstr>Was ist die Fiery FS300 Pro Plattform?</vt:lpstr>
      <vt:lpstr>Innovationen der neuen Plattform</vt:lpstr>
      <vt:lpstr>Neue Fiery FS300 Pro Funktionen</vt:lpstr>
      <vt:lpstr>Fiery Command WorkStation 6</vt:lpstr>
      <vt:lpstr>Fiery Command WorkStation 6</vt:lpstr>
      <vt:lpstr>Neue Funktionen in Version 6</vt:lpstr>
      <vt:lpstr>Neue Funktionen in Druckvorbereitungslösungen</vt:lpstr>
      <vt:lpstr>Auftragsvorschau für alle Aufträge</vt:lpstr>
      <vt:lpstr>Autom. Entfernen von Rasterdaten</vt:lpstr>
      <vt:lpstr>Schnelle Nachdrucke</vt:lpstr>
      <vt:lpstr>Fiery NX und XB Plattformen</vt:lpstr>
      <vt:lpstr>NEU – Fiery NX Premium und NX Pro</vt:lpstr>
      <vt:lpstr>Fiery XB</vt:lpstr>
      <vt:lpstr>Fiery FS300 Pro Systemsoftware</vt:lpstr>
      <vt:lpstr>FS300 Pro Schwerpunkte</vt:lpstr>
      <vt:lpstr>Kontrolle der Ausgabequalität</vt:lpstr>
      <vt:lpstr>Priorisierung von Spot-Farbgruppen</vt:lpstr>
      <vt:lpstr>Objektinspektor</vt:lpstr>
      <vt:lpstr>Gesamtflächendeckung</vt:lpstr>
      <vt:lpstr>Eingabeprofil für Graustufen</vt:lpstr>
      <vt:lpstr>Optimierte Leistung</vt:lpstr>
      <vt:lpstr>Im Modus „Einzelauftrag“ unterstützte Dateiformate</vt:lpstr>
      <vt:lpstr>Im Modus „Einzelauftrag“ unterstützte Dateiformate</vt:lpstr>
      <vt:lpstr>Verbesserte Sicherheit</vt:lpstr>
      <vt:lpstr>Einfachere Wartung</vt:lpstr>
      <vt:lpstr>Autom. Systemsicherungen</vt:lpstr>
      <vt:lpstr>Optimierte Integrationsoptionen</vt:lpstr>
      <vt:lpstr>Der Mehrwert von Fiery FS300 Pro</vt:lpstr>
      <vt:lpstr>Veröffentlichungen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Präsentation zu den Neuerungen in Fiery FS300 Pro</dc:title>
  <dc:subject>Diese Präsentation bietet einen Überblick über die neuen Funktionen der Fiery FS300 Pro Server.</dc:subject>
  <dc:creator>tiffanyc</dc:creator>
  <cp:keywords>FS300, cws6, NX Station, NX-Design, Adobe PDF Print Engine, HyperRip, wn, Neuerungen</cp:keywords>
  <cp:lastModifiedBy>Veronica Carlson</cp:lastModifiedBy>
  <cp:revision>277</cp:revision>
  <cp:lastPrinted>2017-09-25T20:14:47Z</cp:lastPrinted>
  <dcterms:created xsi:type="dcterms:W3CDTF">2014-06-10T16:44:14Z</dcterms:created>
  <dcterms:modified xsi:type="dcterms:W3CDTF">2017-12-01T01:58:13Z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0x0101003093572BF92F89459F9092CA0E03B898</vt:lpwstr>
  </property>
</Properties>
</file>