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7"/>
  </p:notesMasterIdLst>
  <p:handoutMasterIdLst>
    <p:handoutMasterId r:id="rId38"/>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376" r:id="rId26"/>
    <p:sldId id="293" r:id="rId27"/>
    <p:sldId id="379" r:id="rId28"/>
    <p:sldId id="380" r:id="rId29"/>
    <p:sldId id="355" r:id="rId30"/>
    <p:sldId id="329" r:id="rId31"/>
    <p:sldId id="317" r:id="rId32"/>
    <p:sldId id="319" r:id="rId33"/>
    <p:sldId id="282" r:id="rId34"/>
    <p:sldId id="283" r:id="rId35"/>
    <p:sldId id="284" r:id="rId3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93" autoAdjust="0"/>
    <p:restoredTop sz="88407" autoAdjust="0"/>
  </p:normalViewPr>
  <p:slideViewPr>
    <p:cSldViewPr snapToGrid="0" snapToObjects="1">
      <p:cViewPr>
        <p:scale>
          <a:sx n="87" d="100"/>
          <a:sy n="87" d="100"/>
        </p:scale>
        <p:origin x="2166" y="786"/>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10/26/2017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en-US"/>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10/26/2017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en-US"/>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designs are commonly created using objects that overlap each other, and the design requires that an object on top of another page object shows through (or overprints) what is behind it so that </a:t>
            </a:r>
            <a:r>
              <a:rPr lang="en-US" dirty="0" err="1"/>
              <a:t>colours</a:t>
            </a:r>
            <a:r>
              <a:rPr lang="en-US" dirty="0"/>
              <a:t> or patterns in the foreground object are blended with </a:t>
            </a:r>
            <a:r>
              <a:rPr lang="en-US" dirty="0" err="1"/>
              <a:t>colours</a:t>
            </a:r>
            <a:r>
              <a:rPr lang="en-US" dirty="0"/>
              <a:t> or patterns of the background object it overlaps. To get these overprints to print properly, a DFE must be configured to process the overprints and reflect those effects in the printout. Fiery FS300 Pro servers now honor the overprint settings on both on black-and-white servers and on </a:t>
            </a:r>
            <a:r>
              <a:rPr lang="en-US" dirty="0" err="1"/>
              <a:t>colour</a:t>
            </a:r>
            <a:r>
              <a:rPr lang="en-US" dirty="0"/>
              <a:t> servers set to grayscale mode. This feature was added with the FS200 Pro in Fiery </a:t>
            </a:r>
            <a:r>
              <a:rPr lang="en-US" dirty="0" err="1"/>
              <a:t>colour</a:t>
            </a:r>
            <a:r>
              <a:rPr lang="en-US" dirty="0"/>
              <a:t> servers.</a:t>
            </a:r>
          </a:p>
          <a:p>
            <a:endParaRPr lang="en-US" dirty="0"/>
          </a:p>
          <a:p>
            <a:r>
              <a:rPr lang="en-US" dirty="0"/>
              <a:t>The </a:t>
            </a:r>
            <a:r>
              <a:rPr lang="en-US" baseline="0" dirty="0"/>
              <a:t>grayscale composite overprint setting can be found in the Image tab of Job Properties and the driver for black-and-white servers.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220207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30</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31</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32</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7.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5.png"/><Relationship Id="rId5" Type="http://schemas.openxmlformats.org/officeDocument/2006/relationships/hyperlink" Target="http://www.piworld.com/article/welcome-software-parade" TargetMode="External"/><Relationship Id="rId10" Type="http://schemas.openxmlformats.org/officeDocument/2006/relationships/image" Target="../media/image34.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Georgia" panose="02040502050405020303" pitchFamily="18" charset="0"/>
                <a:cs typeface="Museo 500"/>
              </a:rPr>
              <a:t>Fiery FS300 Pro </a:t>
            </a:r>
            <a:br>
              <a:rPr lang="en-US" dirty="0">
                <a:latin typeface="Georgia" panose="02040502050405020303" pitchFamily="18" charset="0"/>
                <a:cs typeface="Museo 500"/>
              </a:rPr>
            </a:br>
            <a:r>
              <a:rPr lang="en-US" dirty="0">
                <a:latin typeface="Georgia" panose="02040502050405020303" pitchFamily="18" charset="0"/>
                <a:cs typeface="Museo 500"/>
              </a:rPr>
              <a:t>What’s New?</a:t>
            </a:r>
            <a:endParaRPr lang="en-US"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1650" dirty="0">
                <a:latin typeface="Georgia" panose="02040502050405020303" pitchFamily="18" charset="0"/>
                <a:cs typeface="Museo 300"/>
              </a:rPr>
              <a:t>Presenter’s name</a:t>
            </a:r>
          </a:p>
          <a:p>
            <a:pPr fontAlgn="auto">
              <a:spcAft>
                <a:spcPts val="0"/>
              </a:spcAft>
            </a:pPr>
            <a:r>
              <a:rPr lang="en-US" sz="1400" dirty="0">
                <a:latin typeface="Georgia" panose="02040502050405020303" pitchFamily="18" charset="0"/>
                <a:cs typeface="Museo 300"/>
              </a:rPr>
              <a:t>Title</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Automatically remove </a:t>
            </a:r>
            <a:r>
              <a:rPr lang="en-US" dirty="0" err="1"/>
              <a:t>rasters</a:t>
            </a:r>
            <a:endParaRPr lang="en-US" dirty="0"/>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en-US"/>
          </a:p>
        </p:txBody>
      </p:sp>
      <p:sp>
        <p:nvSpPr>
          <p:cNvPr id="4" name="Content Placeholder 3"/>
          <p:cNvSpPr>
            <a:spLocks noGrp="1"/>
          </p:cNvSpPr>
          <p:nvPr>
            <p:ph sz="quarter" idx="12"/>
          </p:nvPr>
        </p:nvSpPr>
        <p:spPr>
          <a:xfrm>
            <a:off x="457200" y="1433513"/>
            <a:ext cx="5421086" cy="3180160"/>
          </a:xfrm>
        </p:spPr>
        <p:txBody>
          <a:bodyPr/>
          <a:lstStyle/>
          <a:p>
            <a:r>
              <a:rPr lang="en-US" dirty="0"/>
              <a:t>One-click access to </a:t>
            </a:r>
            <a:r>
              <a:rPr lang="en-US" dirty="0" err="1"/>
              <a:t>makeready</a:t>
            </a:r>
            <a:r>
              <a:rPr lang="en-US" dirty="0"/>
              <a:t> settings</a:t>
            </a:r>
          </a:p>
          <a:p>
            <a:r>
              <a:rPr lang="en-US" dirty="0"/>
              <a:t>Processed jobs have the same job actions as spooled jobs</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3032" r="26244"/>
          <a:stretch/>
        </p:blipFill>
        <p:spPr>
          <a:xfrm>
            <a:off x="7784855" y="110841"/>
            <a:ext cx="881608"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t>Fast reprint</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en-US"/>
          </a:p>
        </p:txBody>
      </p:sp>
      <p:sp>
        <p:nvSpPr>
          <p:cNvPr id="4" name="Content Placeholder 3"/>
          <p:cNvSpPr>
            <a:spLocks noGrp="1"/>
          </p:cNvSpPr>
          <p:nvPr>
            <p:ph sz="quarter" idx="12"/>
          </p:nvPr>
        </p:nvSpPr>
        <p:spPr>
          <a:xfrm>
            <a:off x="457199" y="1433513"/>
            <a:ext cx="4549878" cy="3180160"/>
          </a:xfrm>
        </p:spPr>
        <p:txBody>
          <a:bodyPr>
            <a:normAutofit/>
          </a:bodyPr>
          <a:lstStyle/>
          <a:p>
            <a:r>
              <a:rPr lang="en-US" sz="2300" dirty="0"/>
              <a:t>Reprint jobs without re-</a:t>
            </a:r>
            <a:r>
              <a:rPr lang="en-US" sz="2300" dirty="0" err="1"/>
              <a:t>RIPing</a:t>
            </a:r>
            <a:endParaRPr lang="en-US" sz="2300" dirty="0"/>
          </a:p>
          <a:p>
            <a:r>
              <a:rPr lang="en-US" sz="2300" dirty="0"/>
              <a:t>Use the new option </a:t>
            </a:r>
            <a:br>
              <a:rPr lang="en-US" sz="2300" dirty="0"/>
            </a:br>
            <a:r>
              <a:rPr lang="en-US" sz="2300" dirty="0"/>
              <a:t>in Configure to save </a:t>
            </a:r>
            <a:br>
              <a:rPr lang="en-US" sz="2300" dirty="0"/>
            </a:br>
            <a:r>
              <a:rPr lang="en-US" sz="2300" dirty="0"/>
              <a:t>raster files with jobs in </a:t>
            </a:r>
            <a:br>
              <a:rPr lang="en-US" sz="2300" dirty="0"/>
            </a:br>
            <a:r>
              <a:rPr lang="en-US" sz="2300" dirty="0"/>
              <a:t>the PRINTED queue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165" r="52751"/>
          <a:stretch/>
        </p:blipFill>
        <p:spPr>
          <a:xfrm>
            <a:off x="7784854" y="125691"/>
            <a:ext cx="881608"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290864" y="3374827"/>
            <a:ext cx="3375598" cy="230832"/>
          </a:xfrm>
          <a:prstGeom prst="rect">
            <a:avLst/>
          </a:prstGeom>
        </p:spPr>
        <p:txBody>
          <a:bodyPr wrap="square">
            <a:spAutoFit/>
          </a:bodyPr>
          <a:lstStyle/>
          <a:p>
            <a:r>
              <a:rPr lang="en-US" sz="900" i="1" dirty="0">
                <a:latin typeface="Georgia" panose="02040502050405020303" pitchFamily="18" charset="0"/>
                <a:cs typeface="Arial"/>
              </a:rPr>
              <a:t>Enable “Save </a:t>
            </a:r>
            <a:r>
              <a:rPr lang="en-US" sz="900" i="1" dirty="0" err="1">
                <a:latin typeface="Georgia" panose="02040502050405020303" pitchFamily="18" charset="0"/>
                <a:cs typeface="Arial"/>
              </a:rPr>
              <a:t>rasters</a:t>
            </a:r>
            <a:r>
              <a:rPr lang="en-US" sz="900" i="1" dirty="0">
                <a:latin typeface="Georgia" panose="02040502050405020303" pitchFamily="18" charset="0"/>
                <a:cs typeface="Arial"/>
              </a:rPr>
              <a:t> with jobs in Printed queue” in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Fiery NX and XB platforms</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en-US"/>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Fiery NX Premium and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en-US" dirty="0"/>
          </a:p>
        </p:txBody>
      </p:sp>
      <p:sp>
        <p:nvSpPr>
          <p:cNvPr id="4" name="Content Placeholder 3"/>
          <p:cNvSpPr>
            <a:spLocks noGrp="1"/>
          </p:cNvSpPr>
          <p:nvPr>
            <p:ph sz="quarter" idx="12"/>
          </p:nvPr>
        </p:nvSpPr>
        <p:spPr>
          <a:xfrm>
            <a:off x="457200" y="1433513"/>
            <a:ext cx="6572992" cy="3021346"/>
          </a:xfrm>
        </p:spPr>
        <p:txBody>
          <a:bodyPr>
            <a:normAutofit/>
          </a:bodyPr>
          <a:lstStyle/>
          <a:p>
            <a:r>
              <a:rPr lang="en-US" sz="2400" dirty="0"/>
              <a:t>New NX server industrial design</a:t>
            </a:r>
          </a:p>
          <a:p>
            <a:r>
              <a:rPr lang="en-US" sz="2400" dirty="0"/>
              <a:t>New touchscreen display panel </a:t>
            </a:r>
            <a:br>
              <a:rPr lang="en-US" sz="2400" dirty="0"/>
            </a:br>
            <a:r>
              <a:rPr lang="en-US" sz="2400" dirty="0"/>
              <a:t>with Fiery </a:t>
            </a:r>
            <a:r>
              <a:rPr lang="en-US" sz="2400" dirty="0" err="1"/>
              <a:t>QuickTouch</a:t>
            </a:r>
            <a:r>
              <a:rPr lang="en-US" sz="2400" dirty="0"/>
              <a:t> software</a:t>
            </a:r>
          </a:p>
          <a:p>
            <a:r>
              <a:rPr lang="en-US" sz="2400" dirty="0">
                <a:latin typeface="Georgia" panose="02040502050405020303" pitchFamily="18" charset="0"/>
              </a:rPr>
              <a:t>Efficient operation with new </a:t>
            </a:r>
            <a:br>
              <a:rPr lang="en-US" sz="2400" dirty="0">
                <a:latin typeface="Georgia" panose="02040502050405020303" pitchFamily="18" charset="0"/>
              </a:rPr>
            </a:br>
            <a:r>
              <a:rPr lang="en-US" sz="2400" dirty="0">
                <a:latin typeface="Georgia" panose="02040502050405020303" pitchFamily="18" charset="0"/>
              </a:rPr>
              <a:t>NX Station</a:t>
            </a:r>
            <a:endParaRPr lang="en-US"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en-US" sz="1600" dirty="0">
                <a:latin typeface="Georgia" panose="02040502050405020303" pitchFamily="18" charset="0"/>
              </a:rPr>
              <a:t>Rotating touchscreen panel</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197217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a:latin typeface="Georgia"/>
                <a:cs typeface="Georgia"/>
                <a:hlinkClick r:id="rId5"/>
              </a:rPr>
              <a:t>Access to Fiery Production Solutions webpage</a:t>
            </a:r>
            <a:endParaRPr lang="en-US"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eorgia" panose="02040502050405020303" pitchFamily="18" charset="0"/>
              </a:rPr>
              <a:t>Fiery XB</a:t>
            </a:r>
            <a:endParaRPr lang="en-US"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en-US" dirty="0"/>
          </a:p>
        </p:txBody>
      </p:sp>
      <p:sp>
        <p:nvSpPr>
          <p:cNvPr id="4" name="Content Placeholder 3"/>
          <p:cNvSpPr>
            <a:spLocks noGrp="1"/>
          </p:cNvSpPr>
          <p:nvPr>
            <p:ph sz="quarter" idx="12"/>
          </p:nvPr>
        </p:nvSpPr>
        <p:spPr>
          <a:xfrm>
            <a:off x="457200" y="1433513"/>
            <a:ext cx="6040582" cy="3180160"/>
          </a:xfrm>
        </p:spPr>
        <p:txBody>
          <a:bodyPr>
            <a:normAutofit lnSpcReduction="10000"/>
          </a:bodyPr>
          <a:lstStyle/>
          <a:p>
            <a:r>
              <a:rPr lang="en-US" sz="2400" dirty="0"/>
              <a:t>Designed for a wide range of markets</a:t>
            </a:r>
          </a:p>
          <a:p>
            <a:pPr lvl="1"/>
            <a:r>
              <a:rPr lang="en-US" sz="2000" dirty="0"/>
              <a:t>Packaging</a:t>
            </a:r>
            <a:br>
              <a:rPr lang="en-US" sz="2000" dirty="0"/>
            </a:br>
            <a:r>
              <a:rPr lang="en-US" sz="1600" dirty="0"/>
              <a:t>Folding carton, corrugated, and flexible packaging</a:t>
            </a:r>
          </a:p>
          <a:p>
            <a:pPr lvl="1"/>
            <a:r>
              <a:rPr lang="en-US" sz="2000" dirty="0"/>
              <a:t>Commercial print</a:t>
            </a:r>
          </a:p>
          <a:p>
            <a:pPr lvl="1"/>
            <a:r>
              <a:rPr lang="en-US" sz="2000" dirty="0"/>
              <a:t>Transaction/IPDS, direct mail</a:t>
            </a:r>
          </a:p>
          <a:p>
            <a:r>
              <a:rPr lang="en-US" sz="2400" dirty="0"/>
              <a:t>High-performance, bladed architecture</a:t>
            </a:r>
          </a:p>
          <a:p>
            <a:pPr lvl="1"/>
            <a:r>
              <a:rPr lang="en-US" sz="2000" dirty="0"/>
              <a:t>Up to 1.8m x 3m sheet, or 1m-wide web</a:t>
            </a:r>
          </a:p>
          <a:p>
            <a:pPr lvl="1"/>
            <a:r>
              <a:rPr lang="en-US" sz="2000" dirty="0"/>
              <a:t>Up to 15000 SPH (B1, 1200x1200 dpi)</a:t>
            </a:r>
          </a:p>
          <a:p>
            <a:pPr lvl="1"/>
            <a:r>
              <a:rPr lang="en-US" sz="2000" dirty="0"/>
              <a:t>Up to 200 </a:t>
            </a:r>
            <a:r>
              <a:rPr lang="en-US" sz="2000" dirty="0" err="1"/>
              <a:t>mpm</a:t>
            </a:r>
            <a:r>
              <a:rPr lang="en-US" sz="2000" dirty="0"/>
              <a:t> roll-fed (1m 1200x1200 dpi)</a:t>
            </a:r>
            <a:endParaRPr lang="en-US" sz="2400"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en-US" sz="2000" dirty="0"/>
              <a:t>Print businesses stay competitive with unmatched productivity, </a:t>
            </a:r>
            <a:r>
              <a:rPr lang="en-US" sz="2000" dirty="0" err="1"/>
              <a:t>colour</a:t>
            </a:r>
            <a:r>
              <a:rPr lang="en-US" sz="2000" dirty="0"/>
              <a:t> quality, and integration</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en-US"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en-US" dirty="0"/>
              <a:t>Fiery FS300 Pro system software</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FS300 Pro areas of focus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en-US"/>
          </a:p>
        </p:txBody>
      </p:sp>
      <p:sp>
        <p:nvSpPr>
          <p:cNvPr id="6" name="Content Placeholder 5"/>
          <p:cNvSpPr>
            <a:spLocks noGrp="1"/>
          </p:cNvSpPr>
          <p:nvPr>
            <p:ph sz="quarter" idx="12"/>
          </p:nvPr>
        </p:nvSpPr>
        <p:spPr>
          <a:xfrm>
            <a:off x="729464" y="1433513"/>
            <a:ext cx="7957335" cy="3180160"/>
          </a:xfrm>
        </p:spPr>
        <p:txBody>
          <a:bodyPr>
            <a:normAutofit/>
          </a:bodyPr>
          <a:lstStyle/>
          <a:p>
            <a:r>
              <a:rPr lang="en-US" dirty="0"/>
              <a:t>Output quality control</a:t>
            </a:r>
          </a:p>
          <a:p>
            <a:r>
              <a:rPr lang="en-US" dirty="0"/>
              <a:t>Performance</a:t>
            </a:r>
          </a:p>
          <a:p>
            <a:r>
              <a:rPr lang="en-US" dirty="0"/>
              <a:t>Security</a:t>
            </a:r>
          </a:p>
          <a:p>
            <a:r>
              <a:rPr lang="en-US" dirty="0"/>
              <a:t>Serviceability</a:t>
            </a:r>
          </a:p>
          <a:p>
            <a:r>
              <a:rPr lang="en-US" dirty="0"/>
              <a:t>Integration</a:t>
            </a:r>
          </a:p>
          <a:p>
            <a:endParaRPr lang="en-US" dirty="0"/>
          </a:p>
          <a:p>
            <a:endParaRPr lang="en-US" dirty="0"/>
          </a:p>
        </p:txBody>
      </p:sp>
      <p:grpSp>
        <p:nvGrpSpPr>
          <p:cNvPr id="2" name="Group 1">
            <a:extLst>
              <a:ext uri="{FF2B5EF4-FFF2-40B4-BE49-F238E27FC236}">
                <a16:creationId xmlns:a16="http://schemas.microsoft.com/office/drawing/2014/main" id="{E0735272-B699-4238-8ED3-A63932E240C8}"/>
              </a:ext>
            </a:extLst>
          </p:cNvPr>
          <p:cNvGrpSpPr/>
          <p:nvPr/>
        </p:nvGrpSpPr>
        <p:grpSpPr>
          <a:xfrm>
            <a:off x="5770179"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364"/>
          <a:stretch/>
        </p:blipFill>
        <p:spPr bwMode="auto">
          <a:xfrm>
            <a:off x="7784854" y="53347"/>
            <a:ext cx="888626" cy="9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Output quality control</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en-US"/>
          </a:p>
        </p:txBody>
      </p:sp>
      <p:sp>
        <p:nvSpPr>
          <p:cNvPr id="4" name="Content Placeholder 3"/>
          <p:cNvSpPr>
            <a:spLocks noGrp="1"/>
          </p:cNvSpPr>
          <p:nvPr>
            <p:ph sz="quarter" idx="12"/>
          </p:nvPr>
        </p:nvSpPr>
        <p:spPr>
          <a:xfrm>
            <a:off x="457200" y="1433513"/>
            <a:ext cx="4474396" cy="3180160"/>
          </a:xfrm>
        </p:spPr>
        <p:txBody>
          <a:bodyPr>
            <a:normAutofit/>
          </a:bodyPr>
          <a:lstStyle/>
          <a:p>
            <a:r>
              <a:rPr lang="en-US" dirty="0"/>
              <a:t>Fiery Spot-On™</a:t>
            </a:r>
          </a:p>
          <a:p>
            <a:pPr lvl="1"/>
            <a:r>
              <a:rPr lang="en-US" dirty="0"/>
              <a:t>Spot </a:t>
            </a:r>
            <a:r>
              <a:rPr lang="en-US" dirty="0" err="1"/>
              <a:t>colour</a:t>
            </a:r>
            <a:r>
              <a:rPr lang="en-US" dirty="0"/>
              <a:t> group priority</a:t>
            </a:r>
          </a:p>
          <a:p>
            <a:r>
              <a:rPr lang="en-US" dirty="0"/>
              <a:t>Fiery </a:t>
            </a:r>
            <a:r>
              <a:rPr lang="en-US" dirty="0" err="1"/>
              <a:t>ImageViewer</a:t>
            </a:r>
            <a:endParaRPr lang="en-US" dirty="0"/>
          </a:p>
          <a:p>
            <a:pPr lvl="1"/>
            <a:r>
              <a:rPr lang="en-US" dirty="0"/>
              <a:t>Object Inspector</a:t>
            </a:r>
          </a:p>
          <a:p>
            <a:pPr lvl="1"/>
            <a:r>
              <a:rPr lang="en-US" dirty="0"/>
              <a:t>Total Area Coverage</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 </a:t>
            </a:r>
            <a:r>
              <a:rPr lang="en-US" dirty="0" err="1"/>
              <a:t>colour</a:t>
            </a:r>
            <a:r>
              <a:rPr lang="en-US" dirty="0"/>
              <a:t> group priority</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en-US"/>
          </a:p>
        </p:txBody>
      </p:sp>
      <p:sp>
        <p:nvSpPr>
          <p:cNvPr id="4" name="Content Placeholder 3"/>
          <p:cNvSpPr>
            <a:spLocks noGrp="1"/>
          </p:cNvSpPr>
          <p:nvPr>
            <p:ph sz="quarter" idx="12"/>
          </p:nvPr>
        </p:nvSpPr>
        <p:spPr>
          <a:xfrm>
            <a:off x="457199" y="1433513"/>
            <a:ext cx="4644170" cy="3180160"/>
          </a:xfrm>
        </p:spPr>
        <p:txBody>
          <a:bodyPr>
            <a:normAutofit fontScale="92500" lnSpcReduction="10000"/>
          </a:bodyPr>
          <a:lstStyle/>
          <a:p>
            <a:r>
              <a:rPr lang="en-US" dirty="0"/>
              <a:t>Satisfy custom </a:t>
            </a:r>
            <a:r>
              <a:rPr lang="en-US" dirty="0" err="1"/>
              <a:t>colour</a:t>
            </a:r>
            <a:r>
              <a:rPr lang="en-US" dirty="0"/>
              <a:t> preferences with ease</a:t>
            </a:r>
          </a:p>
          <a:p>
            <a:r>
              <a:rPr lang="en-US" dirty="0"/>
              <a:t>Define </a:t>
            </a:r>
            <a:r>
              <a:rPr lang="en-US" dirty="0" err="1"/>
              <a:t>colour</a:t>
            </a:r>
            <a:r>
              <a:rPr lang="en-US" dirty="0"/>
              <a:t> library order by job</a:t>
            </a:r>
          </a:p>
          <a:p>
            <a:r>
              <a:rPr lang="en-US" dirty="0"/>
              <a:t>Saves time reordering </a:t>
            </a:r>
            <a:r>
              <a:rPr lang="en-US" dirty="0" err="1"/>
              <a:t>colour</a:t>
            </a:r>
            <a:r>
              <a:rPr lang="en-US" dirty="0"/>
              <a:t> groups in Device Center</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en-US" sz="900" i="1" dirty="0">
                <a:latin typeface="Georgia" panose="02040502050405020303" pitchFamily="18" charset="0"/>
                <a:cs typeface="Arial"/>
              </a:rPr>
              <a:t>Requires Fiery Spot-On</a:t>
            </a:r>
          </a:p>
        </p:txBody>
      </p:sp>
      <p:pic>
        <p:nvPicPr>
          <p:cNvPr id="36" name="Picture 35">
            <a:extLst>
              <a:ext uri="{FF2B5EF4-FFF2-40B4-BE49-F238E27FC236}">
                <a16:creationId xmlns:a16="http://schemas.microsoft.com/office/drawing/2014/main" id="{1688196F-4541-44C3-9784-A5ECDE5FA2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9364"/>
          <a:stretch/>
        </p:blipFill>
        <p:spPr bwMode="auto">
          <a:xfrm>
            <a:off x="7784854" y="53347"/>
            <a:ext cx="888626" cy="9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 Inspector</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en-US"/>
          </a:p>
        </p:txBody>
      </p:sp>
      <p:sp>
        <p:nvSpPr>
          <p:cNvPr id="6" name="Content Placeholder 5"/>
          <p:cNvSpPr>
            <a:spLocks noGrp="1"/>
          </p:cNvSpPr>
          <p:nvPr>
            <p:ph sz="quarter" idx="12"/>
          </p:nvPr>
        </p:nvSpPr>
        <p:spPr>
          <a:xfrm>
            <a:off x="689525" y="1251556"/>
            <a:ext cx="5127139" cy="3891944"/>
          </a:xfrm>
        </p:spPr>
        <p:txBody>
          <a:bodyPr>
            <a:normAutofit/>
          </a:bodyPr>
          <a:lstStyle/>
          <a:p>
            <a:r>
              <a:rPr lang="en-US" sz="2000" dirty="0"/>
              <a:t>Shows object type for raster pixels</a:t>
            </a:r>
          </a:p>
          <a:p>
            <a:pPr lvl="1">
              <a:spcBef>
                <a:spcPts val="0"/>
              </a:spcBef>
            </a:pPr>
            <a:r>
              <a:rPr lang="en-US" sz="1800" dirty="0"/>
              <a:t>Text, graphic, image, smooth shade and edge</a:t>
            </a:r>
          </a:p>
          <a:p>
            <a:r>
              <a:rPr lang="en-US" sz="2000" dirty="0"/>
              <a:t>Helps identify problems with object-based settings:</a:t>
            </a:r>
          </a:p>
          <a:p>
            <a:pPr lvl="1">
              <a:spcBef>
                <a:spcPts val="0"/>
              </a:spcBef>
            </a:pPr>
            <a:r>
              <a:rPr lang="en-US" sz="1800" dirty="0"/>
              <a:t>Print gray using black only</a:t>
            </a:r>
          </a:p>
          <a:p>
            <a:pPr lvl="1"/>
            <a:r>
              <a:rPr lang="en-US" sz="1800" dirty="0"/>
              <a:t>Edge enhancement effects </a:t>
            </a:r>
          </a:p>
          <a:p>
            <a:pPr lvl="2"/>
            <a:r>
              <a:rPr lang="en-US" sz="1600" dirty="0"/>
              <a:t>For example, Dynamic HD Text and Graphics</a:t>
            </a:r>
          </a:p>
          <a:p>
            <a:pPr lvl="1"/>
            <a:r>
              <a:rPr lang="en-US" sz="1800" dirty="0"/>
              <a:t>Object-based raster</a:t>
            </a:r>
          </a:p>
          <a:p>
            <a:r>
              <a:rPr lang="en-US" sz="2000" dirty="0"/>
              <a:t>Reduces troubleshooting time</a:t>
            </a:r>
          </a:p>
          <a:p>
            <a:endParaRPr lang="en-US" sz="2400" dirty="0"/>
          </a:p>
          <a:p>
            <a:endParaRPr lang="en-US" sz="2400" dirty="0"/>
          </a:p>
          <a:p>
            <a:pPr lvl="1"/>
            <a:endParaRPr lang="en-US"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en-US" sz="900" i="1" dirty="0">
                <a:latin typeface="Georgia" panose="02040502050405020303" pitchFamily="18" charset="0"/>
                <a:cs typeface="Arial"/>
              </a:rPr>
              <a:t>Requires Fiery Graphic Arts Package, Premium Edition or Fiery Productivity Package</a:t>
            </a:r>
          </a:p>
        </p:txBody>
      </p:sp>
      <p:pic>
        <p:nvPicPr>
          <p:cNvPr id="10" name="Picture 9">
            <a:extLst>
              <a:ext uri="{FF2B5EF4-FFF2-40B4-BE49-F238E27FC236}">
                <a16:creationId xmlns:a16="http://schemas.microsoft.com/office/drawing/2014/main" id="{B552FD51-07EF-417E-8C27-206F49086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364"/>
          <a:stretch/>
        </p:blipFill>
        <p:spPr bwMode="auto">
          <a:xfrm>
            <a:off x="7784854" y="53347"/>
            <a:ext cx="888626" cy="9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What is the Fiery FS300 Pro platform?</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en-US"/>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en-US" sz="2800" i="1" dirty="0"/>
              <a:t>“A platform for the next decade”</a:t>
            </a:r>
          </a:p>
          <a:p>
            <a:pPr lvl="1"/>
            <a:r>
              <a:rPr lang="en-US" sz="2100" dirty="0"/>
              <a:t>It’s all about the users</a:t>
            </a:r>
            <a:r>
              <a:rPr lang="en-US" dirty="0"/>
              <a:t>		</a:t>
            </a:r>
          </a:p>
          <a:p>
            <a:pPr lvl="2">
              <a:spcBef>
                <a:spcPts val="0"/>
              </a:spcBef>
            </a:pPr>
            <a:r>
              <a:rPr lang="en-US" sz="1600" dirty="0"/>
              <a:t>Innovation in almost every single touch point the user has with Fiery</a:t>
            </a:r>
            <a:r>
              <a:rPr lang="en-US" sz="1600" baseline="30000" dirty="0"/>
              <a:t>®</a:t>
            </a:r>
          </a:p>
          <a:p>
            <a:pPr lvl="2"/>
            <a:r>
              <a:rPr lang="en-US" sz="1600" dirty="0"/>
              <a:t>New features in the key areas users care about: </a:t>
            </a:r>
            <a:r>
              <a:rPr lang="en-US" sz="1600" dirty="0" err="1"/>
              <a:t>colour</a:t>
            </a:r>
            <a:r>
              <a:rPr lang="en-US" sz="1600" dirty="0"/>
              <a:t>, productivity, usability, and integration</a:t>
            </a:r>
          </a:p>
          <a:p>
            <a:pPr lvl="1">
              <a:spcBef>
                <a:spcPts val="1200"/>
              </a:spcBef>
            </a:pPr>
            <a:r>
              <a:rPr lang="en-US" sz="2100" dirty="0"/>
              <a:t>Driving Fiery Driven™ presses </a:t>
            </a:r>
          </a:p>
          <a:p>
            <a:pPr lvl="2"/>
            <a:r>
              <a:rPr lang="en-US" sz="1600" dirty="0" err="1"/>
              <a:t>Cutsheet</a:t>
            </a:r>
            <a:r>
              <a:rPr lang="en-US" sz="1600" dirty="0"/>
              <a:t>, high-speed continuous feed, B1 folding carton, and corrugated </a:t>
            </a:r>
          </a:p>
          <a:p>
            <a:pPr lvl="1"/>
            <a:endParaRPr lang="en-US"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en-US" dirty="0"/>
              <a:t>Total Area Coverage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en-US"/>
          </a:p>
        </p:txBody>
      </p:sp>
      <p:sp>
        <p:nvSpPr>
          <p:cNvPr id="4" name="Content Placeholder 3"/>
          <p:cNvSpPr>
            <a:spLocks noGrp="1"/>
          </p:cNvSpPr>
          <p:nvPr>
            <p:ph sz="quarter" idx="12"/>
          </p:nvPr>
        </p:nvSpPr>
        <p:spPr>
          <a:xfrm>
            <a:off x="457199" y="1433513"/>
            <a:ext cx="7581154" cy="3180160"/>
          </a:xfrm>
        </p:spPr>
        <p:txBody>
          <a:bodyPr>
            <a:normAutofit/>
          </a:bodyPr>
          <a:lstStyle/>
          <a:p>
            <a:r>
              <a:rPr lang="en-US" sz="2000" dirty="0"/>
              <a:t>Shows sum of separation values</a:t>
            </a:r>
          </a:p>
          <a:p>
            <a:r>
              <a:rPr lang="en-US" sz="2000" dirty="0"/>
              <a:t>Helps identify areas where total area coverage limit is reached</a:t>
            </a:r>
          </a:p>
          <a:p>
            <a:r>
              <a:rPr lang="en-US" sz="2000" dirty="0"/>
              <a:t>Can be used to troubleshoot imaging issues such as lack of shadow detail</a:t>
            </a:r>
          </a:p>
          <a:p>
            <a:endParaRPr lang="en-US" sz="2400" dirty="0"/>
          </a:p>
          <a:p>
            <a:endParaRPr lang="en-US" sz="2400" dirty="0"/>
          </a:p>
          <a:p>
            <a:pPr lvl="1"/>
            <a:endParaRPr lang="en-US"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en-US" sz="900" i="1" dirty="0">
                <a:latin typeface="Georgia" panose="02040502050405020303" pitchFamily="18" charset="0"/>
                <a:cs typeface="Arial"/>
              </a:rPr>
              <a:t>Requires Fiery Graphic Arts Package, Premium Edition or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86764E-98B6-470D-84B7-498EF42537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9364"/>
          <a:stretch/>
        </p:blipFill>
        <p:spPr bwMode="auto">
          <a:xfrm>
            <a:off x="7784854" y="53347"/>
            <a:ext cx="888626" cy="9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Grayscale input profile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en-US"/>
          </a:p>
        </p:txBody>
      </p:sp>
      <p:sp>
        <p:nvSpPr>
          <p:cNvPr id="4" name="Content Placeholder 3"/>
          <p:cNvSpPr>
            <a:spLocks noGrp="1"/>
          </p:cNvSpPr>
          <p:nvPr>
            <p:ph sz="quarter" idx="12"/>
          </p:nvPr>
        </p:nvSpPr>
        <p:spPr>
          <a:xfrm>
            <a:off x="457200" y="1433513"/>
            <a:ext cx="5123793" cy="3180160"/>
          </a:xfrm>
        </p:spPr>
        <p:txBody>
          <a:bodyPr>
            <a:normAutofit fontScale="92500" lnSpcReduction="10000"/>
          </a:bodyPr>
          <a:lstStyle/>
          <a:p>
            <a:r>
              <a:rPr lang="en-US" dirty="0"/>
              <a:t>Match expected print appearance for grayscale images, vector or graphic objects</a:t>
            </a:r>
          </a:p>
          <a:p>
            <a:r>
              <a:rPr lang="en-US" dirty="0"/>
              <a:t>Specify </a:t>
            </a:r>
            <a:r>
              <a:rPr lang="en-US" dirty="0" err="1"/>
              <a:t>colour</a:t>
            </a:r>
            <a:r>
              <a:rPr lang="en-US" dirty="0"/>
              <a:t> rendering controls the same way as with RGB and CMYK</a:t>
            </a:r>
          </a:p>
          <a:p>
            <a:endParaRPr lang="en-US"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en-US" sz="900" i="1" dirty="0">
                <a:latin typeface="Georgia" panose="02040502050405020303" pitchFamily="18" charset="0"/>
                <a:cs typeface="Arial"/>
              </a:rPr>
              <a:t>Grayscale settings in Color tab in Job Properties and driver</a:t>
            </a:r>
          </a:p>
        </p:txBody>
      </p:sp>
      <p:pic>
        <p:nvPicPr>
          <p:cNvPr id="8" name="Picture 7">
            <a:extLst>
              <a:ext uri="{FF2B5EF4-FFF2-40B4-BE49-F238E27FC236}">
                <a16:creationId xmlns:a16="http://schemas.microsoft.com/office/drawing/2014/main" id="{EA25EBEB-A675-4C99-B625-EE757FCDEA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364"/>
          <a:stretch/>
        </p:blipFill>
        <p:spPr bwMode="auto">
          <a:xfrm>
            <a:off x="7784854" y="53347"/>
            <a:ext cx="888626" cy="9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Grayscale composite overprint</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en-US"/>
          </a:p>
        </p:txBody>
      </p:sp>
      <p:sp>
        <p:nvSpPr>
          <p:cNvPr id="4" name="Content Placeholder 3"/>
          <p:cNvSpPr>
            <a:spLocks noGrp="1"/>
          </p:cNvSpPr>
          <p:nvPr>
            <p:ph sz="quarter" idx="12"/>
          </p:nvPr>
        </p:nvSpPr>
        <p:spPr>
          <a:xfrm>
            <a:off x="457200" y="1433513"/>
            <a:ext cx="5583677" cy="3180160"/>
          </a:xfrm>
        </p:spPr>
        <p:txBody>
          <a:bodyPr>
            <a:normAutofit/>
          </a:bodyPr>
          <a:lstStyle/>
          <a:p>
            <a:r>
              <a:rPr lang="en-US" sz="2800" dirty="0"/>
              <a:t>Black and white servers can honor transparencies and overprints in grayscale elements</a:t>
            </a:r>
          </a:p>
          <a:p>
            <a:r>
              <a:rPr lang="en-US" sz="2800" dirty="0"/>
              <a:t>Print jobs the way the designer expected them to appear without unwanted knock-outs</a:t>
            </a:r>
          </a:p>
          <a:p>
            <a:endParaRPr lang="en-US" sz="2800" dirty="0"/>
          </a:p>
          <a:p>
            <a:endParaRPr lang="en-US" sz="2800" dirty="0"/>
          </a:p>
        </p:txBody>
      </p:sp>
      <p:pic>
        <p:nvPicPr>
          <p:cNvPr id="8" name="Picture 7"/>
          <p:cNvPicPr>
            <a:picLocks noChangeAspect="1"/>
          </p:cNvPicPr>
          <p:nvPr/>
        </p:nvPicPr>
        <p:blipFill rotWithShape="1">
          <a:blip r:embed="rId3"/>
          <a:srcRect r="28266" b="16406"/>
          <a:stretch/>
        </p:blipFill>
        <p:spPr>
          <a:xfrm>
            <a:off x="6461090" y="1527349"/>
            <a:ext cx="2225710" cy="2593679"/>
          </a:xfrm>
          <a:prstGeom prst="roundRect">
            <a:avLst>
              <a:gd name="adj" fmla="val 9139"/>
            </a:avLst>
          </a:prstGeom>
        </p:spPr>
      </p:pic>
      <p:pic>
        <p:nvPicPr>
          <p:cNvPr id="7" name="Picture 6">
            <a:extLst>
              <a:ext uri="{FF2B5EF4-FFF2-40B4-BE49-F238E27FC236}">
                <a16:creationId xmlns:a16="http://schemas.microsoft.com/office/drawing/2014/main" id="{543E61CD-063A-456E-9738-E622F72CA2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364"/>
          <a:stretch/>
        </p:blipFill>
        <p:spPr bwMode="auto">
          <a:xfrm>
            <a:off x="7784854" y="53347"/>
            <a:ext cx="888626" cy="92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885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enhancements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en-US"/>
          </a:p>
        </p:txBody>
      </p:sp>
      <p:sp>
        <p:nvSpPr>
          <p:cNvPr id="4" name="Content Placeholder 3"/>
          <p:cNvSpPr>
            <a:spLocks noGrp="1"/>
          </p:cNvSpPr>
          <p:nvPr>
            <p:ph sz="quarter" idx="12"/>
          </p:nvPr>
        </p:nvSpPr>
        <p:spPr>
          <a:xfrm>
            <a:off x="457199" y="1433513"/>
            <a:ext cx="5097295" cy="3180160"/>
          </a:xfrm>
        </p:spPr>
        <p:txBody>
          <a:bodyPr>
            <a:normAutofit fontScale="92500"/>
          </a:bodyPr>
          <a:lstStyle/>
          <a:p>
            <a:r>
              <a:rPr lang="en-US" dirty="0" err="1"/>
              <a:t>HyperRIP</a:t>
            </a:r>
            <a:r>
              <a:rPr lang="en-US" dirty="0"/>
              <a:t> </a:t>
            </a:r>
            <a:r>
              <a:rPr lang="en-US" dirty="0" err="1"/>
              <a:t>optimisations</a:t>
            </a:r>
            <a:endParaRPr lang="en-US" dirty="0"/>
          </a:p>
          <a:p>
            <a:r>
              <a:rPr lang="en-US" dirty="0"/>
              <a:t>Fast reprint</a:t>
            </a:r>
          </a:p>
          <a:p>
            <a:r>
              <a:rPr lang="en-US" dirty="0"/>
              <a:t>Next-generation hardware</a:t>
            </a:r>
          </a:p>
          <a:p>
            <a:pPr lvl="1"/>
            <a:r>
              <a:rPr lang="en-US" dirty="0"/>
              <a:t>NX  Pro and Premium servers</a:t>
            </a:r>
          </a:p>
          <a:p>
            <a:pPr lvl="1"/>
            <a:r>
              <a:rPr lang="en-US" dirty="0"/>
              <a:t>XB servers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en-US" sz="1200" b="1" dirty="0">
              <a:solidFill>
                <a:srgbClr val="333333"/>
              </a:solidFill>
              <a:latin typeface="Georgia"/>
              <a:cs typeface="Georgia"/>
            </a:endParaRPr>
          </a:p>
          <a:p>
            <a:r>
              <a:rPr lang="en-US" sz="1200" b="1" dirty="0">
                <a:latin typeface="Georgia"/>
                <a:cs typeface="Georgia"/>
                <a:hlinkClick r:id="rId3"/>
              </a:rPr>
              <a:t>See HyperRIP video</a:t>
            </a:r>
            <a:endParaRPr lang="en-US"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561920" cy="369332"/>
          </a:xfrm>
          <a:prstGeom prst="rect">
            <a:avLst/>
          </a:prstGeom>
          <a:noFill/>
        </p:spPr>
        <p:txBody>
          <a:bodyPr wrap="none" rtlCol="0">
            <a:spAutoFit/>
          </a:bodyPr>
          <a:lstStyle/>
          <a:p>
            <a:r>
              <a:rPr lang="en-US" dirty="0">
                <a:latin typeface="Georgia" panose="02040502050405020303" pitchFamily="18" charset="0"/>
              </a:rPr>
              <a:t>Process jobs 55% faster</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165" r="52751"/>
          <a:stretch/>
        </p:blipFill>
        <p:spPr>
          <a:xfrm>
            <a:off x="7784854" y="125691"/>
            <a:ext cx="881608"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dirty="0"/>
              <a:t>FS300 Pro table</a:t>
            </a:r>
          </a:p>
        </p:txBody>
      </p:sp>
      <p:sp>
        <p:nvSpPr>
          <p:cNvPr id="2" name="Title 1"/>
          <p:cNvSpPr>
            <a:spLocks noGrp="1"/>
          </p:cNvSpPr>
          <p:nvPr>
            <p:ph type="title"/>
          </p:nvPr>
        </p:nvSpPr>
        <p:spPr>
          <a:xfrm>
            <a:off x="457200" y="205979"/>
            <a:ext cx="8234624" cy="857250"/>
          </a:xfrm>
        </p:spPr>
        <p:txBody>
          <a:bodyPr>
            <a:noAutofit/>
          </a:bodyPr>
          <a:lstStyle/>
          <a:p>
            <a:r>
              <a:rPr lang="en-US" sz="3200" dirty="0"/>
              <a:t>File formats supported in single-job mode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7169573"/>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en-US" sz="800" dirty="0">
                          <a:effectLst/>
                          <a:latin typeface="Georgia" panose="02040502050405020303" pitchFamily="18" charset="0"/>
                        </a:rPr>
                        <a:t>File type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Plain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Duplex</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XObjects</a:t>
                      </a:r>
                      <a:r>
                        <a:rPr lang="en-US" sz="800" dirty="0">
                          <a:effectLst/>
                          <a:latin typeface="Georgia" panose="02040502050405020303" pitchFamily="18" charset="0"/>
                        </a:rPr>
                        <a:t> / Form Caching</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Mixed Media</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Control Bar</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Print range</a:t>
                      </a:r>
                    </a:p>
                    <a:p>
                      <a:pPr marL="0" marR="0">
                        <a:spcBef>
                          <a:spcPts val="0"/>
                        </a:spcBef>
                        <a:spcAft>
                          <a:spcPts val="0"/>
                        </a:spcAft>
                      </a:pPr>
                      <a:r>
                        <a:rPr lang="en-US" sz="800" dirty="0">
                          <a:effectLst/>
                          <a:latin typeface="Georgia" panose="02040502050405020303" pitchFamily="18" charset="0"/>
                          <a:ea typeface="Georgia" panose="02040502050405020303" pitchFamily="18" charset="0"/>
                          <a:cs typeface="Times New Roman" panose="02020603050405020304" pitchFamily="18" charset="0"/>
                        </a:rPr>
                        <a:t>Page/Record</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Impo-sition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Post-flight</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Direct Queue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sz="800" dirty="0">
                          <a:effectLst/>
                          <a:latin typeface="Georgia" panose="02040502050405020303" pitchFamily="18" charset="0"/>
                        </a:rPr>
                        <a:t>CPSI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sz="800" b="0" dirty="0">
                          <a:effectLst/>
                          <a:latin typeface="Georgia" panose="02040502050405020303" pitchFamily="18" charset="0"/>
                        </a:rPr>
                        <a:t>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sz="800" b="0" dirty="0" err="1">
                          <a:effectLst/>
                          <a:latin typeface="Georgia" panose="02040502050405020303" pitchFamily="18" charset="0"/>
                        </a:rPr>
                        <a:t>QuickDoc</a:t>
                      </a:r>
                      <a:r>
                        <a:rPr lang="en-US" sz="800" b="0" dirty="0">
                          <a:effectLst/>
                          <a:latin typeface="Georgia" panose="02040502050405020303" pitchFamily="18" charset="0"/>
                        </a:rPr>
                        <a:t> Merge</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sz="800" b="0" dirty="0">
                          <a:effectLst/>
                          <a:latin typeface="Georgia" panose="02040502050405020303" pitchFamily="18" charset="0"/>
                        </a:rPr>
                        <a:t>PPML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sz="800" b="0" dirty="0">
                          <a:effectLst/>
                          <a:latin typeface="Georgia" panose="02040502050405020303" pitchFamily="18" charset="0"/>
                        </a:rPr>
                        <a:t>VPS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sz="800" b="0" dirty="0">
                          <a:effectLst/>
                          <a:latin typeface="Georgia" panose="02040502050405020303" pitchFamily="18" charset="0"/>
                        </a:rPr>
                        <a:t>VIPP</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sz="800" b="0" dirty="0" err="1">
                          <a:effectLst/>
                          <a:latin typeface="Georgia" panose="02040502050405020303" pitchFamily="18" charset="0"/>
                        </a:rPr>
                        <a:t>FreeForm</a:t>
                      </a:r>
                      <a:r>
                        <a:rPr lang="en-US" sz="800" b="0" dirty="0">
                          <a:effectLst/>
                          <a:latin typeface="Georgia" panose="02040502050405020303" pitchFamily="18" charset="0"/>
                        </a:rPr>
                        <a:t> Master</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sz="800" b="0" dirty="0" err="1">
                          <a:effectLst/>
                          <a:latin typeface="Georgia" panose="02040502050405020303" pitchFamily="18" charset="0"/>
                          <a:ea typeface="Georgia" panose="02040502050405020303" pitchFamily="18" charset="0"/>
                          <a:cs typeface="Times New Roman" panose="02020603050405020304" pitchFamily="18" charset="0"/>
                        </a:rPr>
                        <a:t>FreeForm</a:t>
                      </a:r>
                      <a:r>
                        <a:rPr lang="en-US" sz="800" b="0" dirty="0">
                          <a:effectLst/>
                          <a:latin typeface="Georgia" panose="02040502050405020303" pitchFamily="18" charset="0"/>
                          <a:ea typeface="Georgia" panose="02040502050405020303" pitchFamily="18" charset="0"/>
                          <a:cs typeface="Times New Roman" panose="02020603050405020304" pitchFamily="18" charset="0"/>
                        </a:rPr>
                        <a:t> Variable</a:t>
                      </a: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sz="800" b="0" dirty="0">
                          <a:effectLst/>
                          <a:latin typeface="Georgia" panose="02040502050405020303" pitchFamily="18" charset="0"/>
                        </a:rPr>
                        <a:t>TIF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sz="800" b="0" dirty="0">
                          <a:effectLst/>
                          <a:latin typeface="Georgia" panose="02040502050405020303" pitchFamily="18" charset="0"/>
                        </a:rPr>
                        <a:t>EPS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sz="800" dirty="0">
                          <a:effectLst/>
                          <a:latin typeface="Georgia" panose="02040502050405020303" pitchFamily="18" charset="0"/>
                        </a:rPr>
                        <a:t>APPE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sz="800" dirty="0">
                          <a:effectLst/>
                          <a:latin typeface="Georgia" panose="02040502050405020303" pitchFamily="18" charset="0"/>
                        </a:rPr>
                        <a:t>PCL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sz="800" b="0" dirty="0">
                          <a:effectLst/>
                          <a:latin typeface="Georgia" panose="02040502050405020303" pitchFamily="18" charset="0"/>
                        </a:rPr>
                        <a:t>PCL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tx1"/>
                  </a:solidFill>
                  <a:latin typeface="Georgia" panose="02040502050405020303" pitchFamily="18" charset="0"/>
                </a:rPr>
                <a:t>NO</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dirty="0"/>
              <a:t>FS200 Pro table</a:t>
            </a:r>
          </a:p>
        </p:txBody>
      </p:sp>
    </p:spTree>
    <p:extLst>
      <p:ext uri="{BB962C8B-B14F-4D97-AF65-F5344CB8AC3E}">
        <p14:creationId xmlns:p14="http://schemas.microsoft.com/office/powerpoint/2010/main" val="58612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dirty="0"/>
              <a:t>FS300 Pro table</a:t>
            </a:r>
          </a:p>
        </p:txBody>
      </p:sp>
      <p:sp>
        <p:nvSpPr>
          <p:cNvPr id="2" name="Title 1"/>
          <p:cNvSpPr>
            <a:spLocks noGrp="1"/>
          </p:cNvSpPr>
          <p:nvPr>
            <p:ph type="title"/>
          </p:nvPr>
        </p:nvSpPr>
        <p:spPr>
          <a:xfrm>
            <a:off x="457200" y="205979"/>
            <a:ext cx="8234624" cy="857250"/>
          </a:xfrm>
        </p:spPr>
        <p:txBody>
          <a:bodyPr>
            <a:noAutofit/>
          </a:bodyPr>
          <a:lstStyle/>
          <a:p>
            <a:r>
              <a:rPr lang="en-US" sz="3200" dirty="0"/>
              <a:t>File formats supported in single-job mode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8982625"/>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en-US" sz="800" dirty="0">
                          <a:effectLst/>
                          <a:latin typeface="Georgia" panose="02040502050405020303" pitchFamily="18" charset="0"/>
                        </a:rPr>
                        <a:t>File type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Plain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Duplex</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XObjects</a:t>
                      </a:r>
                      <a:r>
                        <a:rPr lang="en-US" sz="800" dirty="0">
                          <a:effectLst/>
                          <a:latin typeface="Georgia" panose="02040502050405020303" pitchFamily="18" charset="0"/>
                        </a:rPr>
                        <a:t> / Form Caching</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Mixed Media</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Control Bar</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Print range</a:t>
                      </a:r>
                    </a:p>
                    <a:p>
                      <a:pPr marL="0" marR="0">
                        <a:spcBef>
                          <a:spcPts val="0"/>
                        </a:spcBef>
                        <a:spcAft>
                          <a:spcPts val="0"/>
                        </a:spcAft>
                      </a:pPr>
                      <a:r>
                        <a:rPr lang="en-US" sz="800" dirty="0">
                          <a:effectLst/>
                          <a:latin typeface="Georgia" panose="02040502050405020303" pitchFamily="18" charset="0"/>
                          <a:ea typeface="Georgia" panose="02040502050405020303" pitchFamily="18" charset="0"/>
                          <a:cs typeface="Times New Roman" panose="02020603050405020304" pitchFamily="18" charset="0"/>
                        </a:rPr>
                        <a:t>Page/Record</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Impo-sition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Post-flight</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Direct Queue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sz="800" dirty="0">
                          <a:effectLst/>
                          <a:latin typeface="Georgia" panose="02040502050405020303" pitchFamily="18" charset="0"/>
                        </a:rPr>
                        <a:t>CPSI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sz="800" b="0" dirty="0">
                          <a:effectLst/>
                          <a:latin typeface="Georgia" panose="02040502050405020303" pitchFamily="18" charset="0"/>
                        </a:rPr>
                        <a:t>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sz="800" b="0" dirty="0" err="1">
                          <a:effectLst/>
                          <a:latin typeface="Georgia" panose="02040502050405020303" pitchFamily="18" charset="0"/>
                        </a:rPr>
                        <a:t>QuickDoc</a:t>
                      </a:r>
                      <a:r>
                        <a:rPr lang="en-US" sz="800" b="0" dirty="0">
                          <a:effectLst/>
                          <a:latin typeface="Georgia" panose="02040502050405020303" pitchFamily="18" charset="0"/>
                        </a:rPr>
                        <a:t> Merge</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sz="800" b="0" dirty="0">
                          <a:effectLst/>
                          <a:latin typeface="Georgia" panose="02040502050405020303" pitchFamily="18" charset="0"/>
                        </a:rPr>
                        <a:t>PPML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sz="800" b="0" dirty="0">
                          <a:effectLst/>
                          <a:latin typeface="Georgia" panose="02040502050405020303" pitchFamily="18" charset="0"/>
                        </a:rPr>
                        <a:t>VPS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sz="800" b="0" dirty="0">
                          <a:effectLst/>
                          <a:latin typeface="Georgia" panose="02040502050405020303" pitchFamily="18" charset="0"/>
                        </a:rPr>
                        <a:t>VIPP</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sz="800" b="0" dirty="0" err="1">
                          <a:effectLst/>
                          <a:latin typeface="Georgia" panose="02040502050405020303" pitchFamily="18" charset="0"/>
                        </a:rPr>
                        <a:t>FreeForm</a:t>
                      </a:r>
                      <a:r>
                        <a:rPr lang="en-US" sz="800" b="0" dirty="0">
                          <a:effectLst/>
                          <a:latin typeface="Georgia" panose="02040502050405020303" pitchFamily="18" charset="0"/>
                        </a:rPr>
                        <a:t> Master</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sz="800" b="0" dirty="0" err="1">
                          <a:effectLst/>
                          <a:latin typeface="Georgia" panose="02040502050405020303" pitchFamily="18" charset="0"/>
                          <a:ea typeface="Georgia" panose="02040502050405020303" pitchFamily="18" charset="0"/>
                          <a:cs typeface="Times New Roman" panose="02020603050405020304" pitchFamily="18" charset="0"/>
                        </a:rPr>
                        <a:t>FreeForm</a:t>
                      </a:r>
                      <a:r>
                        <a:rPr lang="en-US" sz="800" b="0" dirty="0">
                          <a:effectLst/>
                          <a:latin typeface="Georgia" panose="02040502050405020303" pitchFamily="18" charset="0"/>
                          <a:ea typeface="Georgia" panose="02040502050405020303" pitchFamily="18" charset="0"/>
                          <a:cs typeface="Times New Roman" panose="02020603050405020304" pitchFamily="18" charset="0"/>
                        </a:rPr>
                        <a:t> Variable</a:t>
                      </a: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sz="800" b="0" dirty="0">
                          <a:effectLst/>
                          <a:latin typeface="Georgia" panose="02040502050405020303" pitchFamily="18" charset="0"/>
                        </a:rPr>
                        <a:t>TIF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sz="800" b="0" dirty="0">
                          <a:effectLst/>
                          <a:latin typeface="Georgia" panose="02040502050405020303" pitchFamily="18" charset="0"/>
                        </a:rPr>
                        <a:t>EPS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sz="800" dirty="0">
                          <a:effectLst/>
                          <a:latin typeface="Georgia" panose="02040502050405020303" pitchFamily="18" charset="0"/>
                        </a:rPr>
                        <a:t>APPE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sz="800" dirty="0">
                          <a:effectLst/>
                          <a:latin typeface="Georgia" panose="02040502050405020303" pitchFamily="18" charset="0"/>
                        </a:rPr>
                        <a:t>PCL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sz="800" b="0" dirty="0">
                          <a:effectLst/>
                          <a:latin typeface="Georgia" panose="02040502050405020303" pitchFamily="18" charset="0"/>
                        </a:rPr>
                        <a:t>PCL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Security enhancements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26</a:t>
            </a:fld>
            <a:endParaRPr lang="en-US"/>
          </a:p>
        </p:txBody>
      </p:sp>
      <p:sp>
        <p:nvSpPr>
          <p:cNvPr id="6" name="Content Placeholder 5"/>
          <p:cNvSpPr>
            <a:spLocks noGrp="1"/>
          </p:cNvSpPr>
          <p:nvPr>
            <p:ph sz="quarter" idx="12"/>
          </p:nvPr>
        </p:nvSpPr>
        <p:spPr>
          <a:xfrm>
            <a:off x="457200" y="1433513"/>
            <a:ext cx="8229600" cy="3180160"/>
          </a:xfrm>
        </p:spPr>
        <p:txBody>
          <a:bodyPr>
            <a:normAutofit/>
          </a:bodyPr>
          <a:lstStyle/>
          <a:p>
            <a:r>
              <a:rPr lang="en-US" sz="2800" dirty="0"/>
              <a:t>Windows 10 </a:t>
            </a:r>
            <a:r>
              <a:rPr lang="en-US" sz="2800" dirty="0" err="1"/>
              <a:t>IoT</a:t>
            </a:r>
            <a:r>
              <a:rPr lang="en-US" sz="2800" dirty="0"/>
              <a:t> Enterprise</a:t>
            </a:r>
          </a:p>
          <a:p>
            <a:pPr lvl="1">
              <a:spcBef>
                <a:spcPts val="1800"/>
              </a:spcBef>
            </a:pPr>
            <a:r>
              <a:rPr lang="en-US" sz="2400" dirty="0"/>
              <a:t>Malicious application protection with Windows Defender SmartScreen</a:t>
            </a:r>
          </a:p>
          <a:p>
            <a:pPr lvl="1"/>
            <a:r>
              <a:rPr lang="en-US" sz="2400" dirty="0"/>
              <a:t>Man-in-the-middle protection with SMB hardening </a:t>
            </a:r>
            <a:r>
              <a:rPr lang="en-US" sz="2400"/>
              <a:t>and enterprise </a:t>
            </a:r>
            <a:r>
              <a:rPr lang="en-US" sz="2400" dirty="0"/>
              <a:t>certificate pinning</a:t>
            </a:r>
          </a:p>
          <a:p>
            <a:pPr lvl="1"/>
            <a:r>
              <a:rPr lang="en-US" sz="2400" dirty="0"/>
              <a:t>Malware and antivirus protection with Windows Defender and Windows Data Execution Prevention</a:t>
            </a:r>
            <a:endParaRPr lang="en-US" dirty="0"/>
          </a:p>
          <a:p>
            <a:pPr lvl="1"/>
            <a:endParaRPr lang="en-US"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Serviceability improvements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27</a:t>
            </a:fld>
            <a:endParaRPr lang="en-US"/>
          </a:p>
        </p:txBody>
      </p:sp>
      <p:sp>
        <p:nvSpPr>
          <p:cNvPr id="4" name="Content Placeholder 3"/>
          <p:cNvSpPr>
            <a:spLocks noGrp="1"/>
          </p:cNvSpPr>
          <p:nvPr>
            <p:ph sz="quarter" idx="12"/>
          </p:nvPr>
        </p:nvSpPr>
        <p:spPr>
          <a:xfrm>
            <a:off x="457200" y="1433513"/>
            <a:ext cx="5594279" cy="3180160"/>
          </a:xfrm>
        </p:spPr>
        <p:txBody>
          <a:bodyPr>
            <a:normAutofit fontScale="92500" lnSpcReduction="20000"/>
          </a:bodyPr>
          <a:lstStyle/>
          <a:p>
            <a:pPr marL="0" indent="0">
              <a:buNone/>
            </a:pPr>
            <a:r>
              <a:rPr lang="en-US" dirty="0" err="1"/>
              <a:t>Minimise</a:t>
            </a:r>
            <a:r>
              <a:rPr lang="en-US" dirty="0"/>
              <a:t> production interruptions  </a:t>
            </a:r>
          </a:p>
          <a:p>
            <a:r>
              <a:rPr lang="en-US" dirty="0"/>
              <a:t>Fiery updates</a:t>
            </a:r>
          </a:p>
          <a:p>
            <a:pPr lvl="1"/>
            <a:r>
              <a:rPr lang="en-US" dirty="0"/>
              <a:t>Easily keep Fiery servers</a:t>
            </a:r>
            <a:r>
              <a:rPr lang="en-US" dirty="0">
                <a:solidFill>
                  <a:srgbClr val="FF0000"/>
                </a:solidFill>
              </a:rPr>
              <a:t> </a:t>
            </a:r>
            <a:r>
              <a:rPr lang="en-US" dirty="0"/>
              <a:t>up to date</a:t>
            </a:r>
          </a:p>
          <a:p>
            <a:r>
              <a:rPr lang="en-US" dirty="0"/>
              <a:t>Automatic system backups</a:t>
            </a:r>
          </a:p>
          <a:p>
            <a:r>
              <a:rPr lang="en-US" dirty="0"/>
              <a:t>Fast recovery after a restore</a:t>
            </a:r>
          </a:p>
          <a:p>
            <a:endParaRPr lang="en-US"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Automatic system backups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28</a:t>
            </a:fld>
            <a:endParaRPr lang="en-US"/>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en-US" sz="2400" dirty="0"/>
              <a:t>Setup a backup schedule from Fiery </a:t>
            </a:r>
            <a:r>
              <a:rPr lang="en-US" sz="2400" dirty="0" err="1"/>
              <a:t>QuickTouch</a:t>
            </a:r>
            <a:r>
              <a:rPr lang="en-US" sz="2400" dirty="0"/>
              <a:t> and </a:t>
            </a:r>
            <a:r>
              <a:rPr lang="en-US" sz="2400" dirty="0" err="1"/>
              <a:t>WebTools</a:t>
            </a:r>
            <a:endParaRPr lang="en-US" sz="2400" dirty="0"/>
          </a:p>
          <a:p>
            <a:pPr>
              <a:spcBef>
                <a:spcPts val="0"/>
              </a:spcBef>
            </a:pPr>
            <a:r>
              <a:rPr lang="en-US" sz="2400" dirty="0"/>
              <a:t>Restore the Fiery server in less than an hour </a:t>
            </a:r>
          </a:p>
          <a:p>
            <a:pPr lvl="1">
              <a:spcBef>
                <a:spcPts val="0"/>
              </a:spcBef>
            </a:pPr>
            <a:r>
              <a:rPr lang="en-US" sz="1800" dirty="0"/>
              <a:t>1/8</a:t>
            </a:r>
            <a:r>
              <a:rPr lang="en-US" sz="1800" baseline="30000" dirty="0"/>
              <a:t>th</a:t>
            </a:r>
            <a:r>
              <a:rPr lang="en-US" sz="1800" dirty="0"/>
              <a:t> of the time it takes to load from a DVD kit</a:t>
            </a:r>
          </a:p>
          <a:p>
            <a:pPr>
              <a:spcBef>
                <a:spcPts val="0"/>
              </a:spcBef>
            </a:pPr>
            <a:r>
              <a:rPr lang="en-US" sz="2400" dirty="0"/>
              <a:t>No DVD kit required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enhancements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en-US"/>
          </a:p>
        </p:txBody>
      </p:sp>
      <p:sp>
        <p:nvSpPr>
          <p:cNvPr id="4" name="Content Placeholder 3"/>
          <p:cNvSpPr>
            <a:spLocks noGrp="1"/>
          </p:cNvSpPr>
          <p:nvPr>
            <p:ph sz="quarter" idx="12"/>
          </p:nvPr>
        </p:nvSpPr>
        <p:spPr/>
        <p:txBody>
          <a:bodyPr>
            <a:normAutofit/>
          </a:bodyPr>
          <a:lstStyle/>
          <a:p>
            <a:r>
              <a:rPr lang="en-US" sz="2800" dirty="0"/>
              <a:t>New APIs and usability improvements easily integrate in-house applications in Fiery API v4</a:t>
            </a:r>
          </a:p>
          <a:p>
            <a:r>
              <a:rPr lang="en-US" sz="2800" dirty="0"/>
              <a:t>New JDF-enabled Fiery features Fiery JDF v1.5</a:t>
            </a:r>
          </a:p>
          <a:p>
            <a:pPr lvl="1"/>
            <a:r>
              <a:rPr lang="en-US" dirty="0"/>
              <a:t>EFI </a:t>
            </a:r>
            <a:r>
              <a:rPr lang="en-US" dirty="0" err="1"/>
              <a:t>AutoCount</a:t>
            </a:r>
            <a:endParaRPr lang="en-US" dirty="0"/>
          </a:p>
          <a:p>
            <a:pPr lvl="1"/>
            <a:r>
              <a:rPr lang="en-US" dirty="0"/>
              <a:t>EFI Quick Print Suite</a:t>
            </a:r>
          </a:p>
          <a:p>
            <a:pPr lvl="1"/>
            <a:r>
              <a:rPr lang="en-US" dirty="0"/>
              <a:t>Kodak </a:t>
            </a:r>
            <a:r>
              <a:rPr lang="en-US" dirty="0" err="1"/>
              <a:t>Prinergy</a:t>
            </a:r>
            <a:r>
              <a:rPr lang="en-US" dirty="0"/>
              <a:t> 8.1</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en-US" dirty="0">
                  <a:latin typeface="Georgia" panose="02040502050405020303" pitchFamily="18" charset="0"/>
                </a:rPr>
                <a:t>Fiery Command WorkStation</a:t>
              </a:r>
              <a:r>
                <a:rPr lang="en-US" baseline="30000" dirty="0">
                  <a:latin typeface="Georgia" panose="02040502050405020303" pitchFamily="18" charset="0"/>
                </a:rPr>
                <a:t>®</a:t>
              </a:r>
            </a:p>
          </p:txBody>
        </p:sp>
      </p:grpSp>
      <p:grpSp>
        <p:nvGrpSpPr>
          <p:cNvPr id="24" name="Group 23"/>
          <p:cNvGrpSpPr/>
          <p:nvPr/>
        </p:nvGrpSpPr>
        <p:grpSpPr>
          <a:xfrm>
            <a:off x="4698367" y="1121512"/>
            <a:ext cx="3201072" cy="2331064"/>
            <a:chOff x="4698367" y="1121512"/>
            <a:chExt cx="320107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60634" y="1767757"/>
              <a:ext cx="2038805" cy="646331"/>
            </a:xfrm>
            <a:prstGeom prst="rect">
              <a:avLst/>
            </a:prstGeom>
            <a:noFill/>
          </p:spPr>
          <p:txBody>
            <a:bodyPr wrap="square" rtlCol="0">
              <a:spAutoFit/>
            </a:bodyPr>
            <a:lstStyle/>
            <a:p>
              <a:r>
                <a:rPr lang="en-US" dirty="0">
                  <a:latin typeface="Georgia" panose="02040502050405020303" pitchFamily="18" charset="0"/>
                </a:rPr>
                <a:t>Fiery FS300 Pro system software</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en-US" dirty="0">
                  <a:latin typeface="Georgia" panose="02040502050405020303" pitchFamily="18" charset="0"/>
                </a:rPr>
                <a:t>Fiery NX and XB platforms</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668625"/>
              <a:ext cx="2038805" cy="646331"/>
            </a:xfrm>
            <a:prstGeom prst="rect">
              <a:avLst/>
            </a:prstGeom>
            <a:noFill/>
          </p:spPr>
          <p:txBody>
            <a:bodyPr wrap="square" rtlCol="0">
              <a:spAutoFit/>
            </a:bodyPr>
            <a:lstStyle/>
            <a:p>
              <a:pPr algn="ctr"/>
              <a:r>
                <a:rPr lang="en-US" dirty="0">
                  <a:latin typeface="Georgia" panose="02040502050405020303" pitchFamily="18" charset="0"/>
                </a:rPr>
                <a:t>Fiery makeready workflow</a:t>
              </a:r>
            </a:p>
          </p:txBody>
        </p:sp>
      </p:grpSp>
      <p:sp>
        <p:nvSpPr>
          <p:cNvPr id="5" name="Title 4"/>
          <p:cNvSpPr>
            <a:spLocks noGrp="1"/>
          </p:cNvSpPr>
          <p:nvPr>
            <p:ph type="title"/>
          </p:nvPr>
        </p:nvSpPr>
        <p:spPr/>
        <p:txBody>
          <a:bodyPr/>
          <a:lstStyle/>
          <a:p>
            <a:r>
              <a:rPr lang="en-US" dirty="0"/>
              <a:t>New platform innovation</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en-US"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value of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30</a:t>
            </a:fld>
            <a:endParaRPr lang="en-US"/>
          </a:p>
        </p:txBody>
      </p:sp>
      <p:sp>
        <p:nvSpPr>
          <p:cNvPr id="4" name="Content Placeholder 3"/>
          <p:cNvSpPr>
            <a:spLocks noGrp="1"/>
          </p:cNvSpPr>
          <p:nvPr>
            <p:ph sz="quarter" idx="12"/>
          </p:nvPr>
        </p:nvSpPr>
        <p:spPr>
          <a:xfrm>
            <a:off x="457199" y="2019299"/>
            <a:ext cx="5060731" cy="2594373"/>
          </a:xfrm>
        </p:spPr>
        <p:txBody>
          <a:bodyPr>
            <a:normAutofit/>
          </a:bodyPr>
          <a:lstStyle/>
          <a:p>
            <a:r>
              <a:rPr lang="en-US" sz="2800" dirty="0"/>
              <a:t>Leading innovation in areas important to customers</a:t>
            </a:r>
          </a:p>
          <a:p>
            <a:r>
              <a:rPr lang="en-US" sz="2800" dirty="0"/>
              <a:t>Driving the industry’s most advanced digital presses</a:t>
            </a:r>
          </a:p>
        </p:txBody>
      </p:sp>
      <p:grpSp>
        <p:nvGrpSpPr>
          <p:cNvPr id="6" name="Group 5">
            <a:extLst>
              <a:ext uri="{FF2B5EF4-FFF2-40B4-BE49-F238E27FC236}">
                <a16:creationId xmlns:a16="http://schemas.microsoft.com/office/drawing/2014/main" id="{2B172FB6-BDDD-401B-9903-CC3EC4FDBBFB}"/>
              </a:ext>
            </a:extLst>
          </p:cNvPr>
          <p:cNvGrpSpPr/>
          <p:nvPr/>
        </p:nvGrpSpPr>
        <p:grpSpPr>
          <a:xfrm>
            <a:off x="5770179" y="1530028"/>
            <a:ext cx="2838648" cy="2816134"/>
            <a:chOff x="5770179" y="1530028"/>
            <a:chExt cx="2838648" cy="2816134"/>
          </a:xfrm>
        </p:grpSpPr>
        <p:pic>
          <p:nvPicPr>
            <p:cNvPr id="7" name="Picture 6" descr="EFI_ICON_FourFieryAreas_US_v2a.3_withBorder_R1.png">
              <a:extLst>
                <a:ext uri="{FF2B5EF4-FFF2-40B4-BE49-F238E27FC236}">
                  <a16:creationId xmlns:a16="http://schemas.microsoft.com/office/drawing/2014/main" id="{7388B85D-CAD5-4C59-A273-4E9E3C95F18C}"/>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22766220-A248-46D7-A4A6-7C78670048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60332"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49789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Public release</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en-US" sz="2400" dirty="0"/>
              <a:t>EFI Press release: </a:t>
            </a:r>
          </a:p>
          <a:p>
            <a:pPr lvl="1"/>
            <a:r>
              <a:rPr lang="en-US" sz="2000" dirty="0"/>
              <a:t>Europe and US: September 11</a:t>
            </a:r>
            <a:r>
              <a:rPr lang="en-US" sz="2000" baseline="30000" dirty="0"/>
              <a:t>th</a:t>
            </a:r>
            <a:r>
              <a:rPr lang="en-US" sz="2000"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31</a:t>
            </a:fld>
            <a:endParaRPr lang="en-US"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3"/>
              </a:rPr>
              <a:t>EFI press release</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rPr>
              <a:t>Press articles</a:t>
            </a: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4"/>
              </a:rPr>
              <a:t>What They Think</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5"/>
              </a:rPr>
              <a:t>Print Show Daily</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6"/>
              </a:rPr>
              <a:t>Deutscher Drucker</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7"/>
              </a:rPr>
              <a:t>PrintWeek</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8"/>
              </a:rPr>
              <a:t>Australian Printer</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9"/>
              </a:rPr>
              <a:t>Digital Printer</a:t>
            </a: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9"/>
              </a:rPr>
              <a:t> </a:t>
            </a:r>
            <a:endParaRPr lang="en-US"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en-US" dirty="0"/>
              <a:t>Fiery FS300 Pro new features</a:t>
            </a:r>
          </a:p>
        </p:txBody>
      </p:sp>
      <p:sp>
        <p:nvSpPr>
          <p:cNvPr id="15" name="Rectangle 14"/>
          <p:cNvSpPr/>
          <p:nvPr/>
        </p:nvSpPr>
        <p:spPr>
          <a:xfrm>
            <a:off x="827530" y="2484436"/>
            <a:ext cx="2125191" cy="1446550"/>
          </a:xfrm>
          <a:prstGeom prst="rect">
            <a:avLst/>
          </a:prstGeom>
        </p:spPr>
        <p:txBody>
          <a:bodyPr wrap="square">
            <a:spAutoFit/>
          </a:bodyPr>
          <a:lstStyle/>
          <a:p>
            <a:pPr marL="86916" lvl="1" indent="-86916">
              <a:spcBef>
                <a:spcPts val="0"/>
              </a:spcBef>
              <a:buFont typeface="Arial"/>
              <a:buChar char="•"/>
            </a:pPr>
            <a:r>
              <a:rPr lang="en-US" sz="1100" dirty="0">
                <a:latin typeface="Georgia" panose="02040502050405020303" pitchFamily="18" charset="0"/>
                <a:cs typeface="Arial"/>
              </a:rPr>
              <a:t>7 </a:t>
            </a:r>
            <a:r>
              <a:rPr lang="en-US" sz="1100" dirty="0" err="1">
                <a:latin typeface="Georgia" panose="02040502050405020303" pitchFamily="18" charset="0"/>
                <a:cs typeface="Arial"/>
              </a:rPr>
              <a:t>colour</a:t>
            </a:r>
            <a:r>
              <a:rPr lang="en-US" sz="1100" dirty="0">
                <a:latin typeface="Georgia" panose="02040502050405020303" pitchFamily="18" charset="0"/>
                <a:cs typeface="Arial"/>
              </a:rPr>
              <a:t> support</a:t>
            </a:r>
          </a:p>
          <a:p>
            <a:pPr marL="86916" lvl="1" indent="-86916">
              <a:spcBef>
                <a:spcPts val="0"/>
              </a:spcBef>
              <a:buFont typeface="Arial"/>
              <a:buChar char="•"/>
            </a:pPr>
            <a:r>
              <a:rPr lang="en-US" sz="1100" dirty="0">
                <a:latin typeface="Georgia" panose="02040502050405020303" pitchFamily="18" charset="0"/>
                <a:cs typeface="Arial"/>
              </a:rPr>
              <a:t>Spot </a:t>
            </a:r>
            <a:r>
              <a:rPr lang="en-US" sz="1100" dirty="0" err="1">
                <a:latin typeface="Georgia" panose="02040502050405020303" pitchFamily="18" charset="0"/>
                <a:cs typeface="Arial"/>
              </a:rPr>
              <a:t>colour</a:t>
            </a:r>
            <a:r>
              <a:rPr lang="en-US" sz="1100" dirty="0">
                <a:latin typeface="Georgia" panose="02040502050405020303" pitchFamily="18" charset="0"/>
                <a:cs typeface="Arial"/>
              </a:rPr>
              <a:t> group priority </a:t>
            </a:r>
          </a:p>
          <a:p>
            <a:pPr marL="86916" lvl="1" indent="-86916">
              <a:spcBef>
                <a:spcPts val="0"/>
              </a:spcBef>
              <a:buFont typeface="Arial"/>
              <a:buChar char="•"/>
            </a:pPr>
            <a:r>
              <a:rPr lang="en-US" sz="1100" dirty="0">
                <a:latin typeface="Georgia" panose="02040502050405020303" pitchFamily="18" charset="0"/>
                <a:cs typeface="Arial"/>
              </a:rPr>
              <a:t>Grayscale input profile</a:t>
            </a:r>
          </a:p>
          <a:p>
            <a:pPr marL="86916" lvl="1" indent="-86916">
              <a:spcBef>
                <a:spcPts val="0"/>
              </a:spcBef>
              <a:buFont typeface="Arial"/>
              <a:buChar char="•"/>
            </a:pPr>
            <a:r>
              <a:rPr lang="en-US" sz="1100" dirty="0">
                <a:latin typeface="Georgia" panose="02040502050405020303" pitchFamily="18" charset="0"/>
                <a:cs typeface="Arial"/>
              </a:rPr>
              <a:t>Grayscale composite overprint</a:t>
            </a:r>
          </a:p>
          <a:p>
            <a:pPr marL="86916" lvl="1" indent="-86916">
              <a:spcBef>
                <a:spcPts val="0"/>
              </a:spcBef>
              <a:buFont typeface="Arial"/>
              <a:buChar char="•"/>
            </a:pPr>
            <a:r>
              <a:rPr lang="en-US" sz="1100" dirty="0">
                <a:latin typeface="Georgia" panose="02040502050405020303" pitchFamily="18" charset="0"/>
                <a:cs typeface="Arial"/>
              </a:rPr>
              <a:t>Fiery </a:t>
            </a:r>
            <a:r>
              <a:rPr lang="en-US" sz="1100" dirty="0" err="1">
                <a:latin typeface="Georgia" panose="02040502050405020303" pitchFamily="18" charset="0"/>
                <a:cs typeface="Arial"/>
              </a:rPr>
              <a:t>ImageViewer</a:t>
            </a:r>
            <a:endParaRPr lang="en-US"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en-US" sz="1100" dirty="0">
                <a:latin typeface="Georgia" panose="02040502050405020303" pitchFamily="18" charset="0"/>
                <a:cs typeface="Arial"/>
              </a:rPr>
              <a:t>Object inspector</a:t>
            </a:r>
          </a:p>
          <a:p>
            <a:pPr marL="287337" lvl="1" indent="-171450">
              <a:spcBef>
                <a:spcPts val="0"/>
              </a:spcBef>
              <a:buFont typeface="Georgia" panose="02040502050405020303" pitchFamily="18" charset="0"/>
              <a:buChar char="–"/>
            </a:pPr>
            <a:r>
              <a:rPr lang="en-US" sz="1100" dirty="0">
                <a:latin typeface="Georgia" panose="02040502050405020303" pitchFamily="18" charset="0"/>
                <a:cs typeface="Arial"/>
              </a:rPr>
              <a:t>Total area coverage</a:t>
            </a:r>
          </a:p>
        </p:txBody>
      </p:sp>
      <p:sp>
        <p:nvSpPr>
          <p:cNvPr id="17" name="Rectangle 16"/>
          <p:cNvSpPr/>
          <p:nvPr/>
        </p:nvSpPr>
        <p:spPr>
          <a:xfrm>
            <a:off x="2884806" y="2487691"/>
            <a:ext cx="1955260" cy="1615827"/>
          </a:xfrm>
          <a:prstGeom prst="rect">
            <a:avLst/>
          </a:prstGeom>
        </p:spPr>
        <p:txBody>
          <a:bodyPr wrap="square">
            <a:spAutoFit/>
          </a:bodyPr>
          <a:lstStyle/>
          <a:p>
            <a:pPr marL="84535" indent="-84535">
              <a:buFont typeface="Arial"/>
              <a:buChar char="•"/>
            </a:pPr>
            <a:r>
              <a:rPr lang="en-US" sz="1100" dirty="0">
                <a:latin typeface="Georgia" panose="02040502050405020303" pitchFamily="18" charset="0"/>
                <a:cs typeface="Arial"/>
              </a:rPr>
              <a:t>New hardware</a:t>
            </a:r>
          </a:p>
          <a:p>
            <a:pPr marL="84535" indent="-84535">
              <a:buFont typeface="Arial"/>
              <a:buChar char="•"/>
            </a:pPr>
            <a:r>
              <a:rPr lang="en-US" sz="1100" dirty="0">
                <a:latin typeface="Georgia" panose="02040502050405020303" pitchFamily="18" charset="0"/>
                <a:cs typeface="Arial"/>
              </a:rPr>
              <a:t>APPE 4*</a:t>
            </a:r>
          </a:p>
          <a:p>
            <a:pPr marL="84535" indent="-84535">
              <a:buFont typeface="Arial"/>
              <a:buChar char="•"/>
            </a:pPr>
            <a:r>
              <a:rPr lang="en-US" sz="1100" dirty="0" err="1">
                <a:latin typeface="Georgia" panose="02040502050405020303" pitchFamily="18" charset="0"/>
                <a:cs typeface="Arial"/>
              </a:rPr>
              <a:t>HyperRIP</a:t>
            </a:r>
            <a:r>
              <a:rPr lang="en-US" sz="1100" dirty="0">
                <a:latin typeface="Georgia" panose="02040502050405020303" pitchFamily="18" charset="0"/>
                <a:cs typeface="Arial"/>
              </a:rPr>
              <a:t> enhancements</a:t>
            </a:r>
          </a:p>
          <a:p>
            <a:pPr marL="84535" indent="-84535">
              <a:buFont typeface="Arial"/>
              <a:buChar char="•"/>
            </a:pPr>
            <a:r>
              <a:rPr lang="en-US" sz="1100" dirty="0">
                <a:latin typeface="Georgia" panose="02040502050405020303" pitchFamily="18" charset="0"/>
                <a:cs typeface="Arial"/>
              </a:rPr>
              <a:t>Fast reprint</a:t>
            </a:r>
          </a:p>
          <a:p>
            <a:pPr marL="84535" indent="-84535">
              <a:buFont typeface="Arial"/>
              <a:buChar char="•"/>
            </a:pPr>
            <a:r>
              <a:rPr lang="en-US" sz="1100" dirty="0">
                <a:latin typeface="Georgia" panose="02040502050405020303" pitchFamily="18" charset="0"/>
                <a:cs typeface="Arial"/>
              </a:rPr>
              <a:t>Fiery Impose:</a:t>
            </a:r>
          </a:p>
          <a:p>
            <a:pPr marL="284163" indent="-171450">
              <a:buFont typeface="Georgia" panose="02040502050405020303" pitchFamily="18" charset="0"/>
              <a:buChar char="–"/>
            </a:pPr>
            <a:r>
              <a:rPr lang="en-US" sz="1100" dirty="0">
                <a:latin typeface="Georgia" panose="02040502050405020303" pitchFamily="18" charset="0"/>
                <a:cs typeface="Arial"/>
              </a:rPr>
              <a:t>Gangup automation enhancements</a:t>
            </a:r>
          </a:p>
          <a:p>
            <a:pPr marL="284163" lvl="1" indent="-171450">
              <a:buFont typeface="Georgia" panose="02040502050405020303" pitchFamily="18" charset="0"/>
              <a:buChar char="–"/>
            </a:pPr>
            <a:r>
              <a:rPr lang="en-US" sz="1100" dirty="0">
                <a:latin typeface="Georgia" panose="02040502050405020303" pitchFamily="18" charset="0"/>
                <a:cs typeface="Arial"/>
              </a:rPr>
              <a:t>Auto page rotation</a:t>
            </a:r>
          </a:p>
          <a:p>
            <a:pPr marL="284163" lvl="1" indent="-171450">
              <a:buFont typeface="Georgia" panose="02040502050405020303" pitchFamily="18" charset="0"/>
              <a:buChar char="–"/>
            </a:pPr>
            <a:r>
              <a:rPr lang="en-US" sz="1100" dirty="0">
                <a:latin typeface="Georgia" panose="02040502050405020303" pitchFamily="18" charset="0"/>
                <a:cs typeface="Arial"/>
              </a:rPr>
              <a:t>Presets for marks</a:t>
            </a:r>
          </a:p>
        </p:txBody>
      </p:sp>
      <p:sp>
        <p:nvSpPr>
          <p:cNvPr id="18" name="Rectangle 17"/>
          <p:cNvSpPr/>
          <p:nvPr/>
        </p:nvSpPr>
        <p:spPr>
          <a:xfrm>
            <a:off x="4840066" y="2487691"/>
            <a:ext cx="2057276" cy="2462213"/>
          </a:xfrm>
          <a:prstGeom prst="rect">
            <a:avLst/>
          </a:prstGeom>
        </p:spPr>
        <p:txBody>
          <a:bodyPr wrap="square">
            <a:spAutoFit/>
          </a:bodyPr>
          <a:lstStyle/>
          <a:p>
            <a:pPr marL="86916" lvl="1" indent="-86916">
              <a:buFont typeface="Arial"/>
              <a:buChar char="•"/>
            </a:pPr>
            <a:r>
              <a:rPr lang="en-US" sz="1100" dirty="0">
                <a:latin typeface="Georgia" panose="02040502050405020303" pitchFamily="18" charset="0"/>
                <a:cs typeface="Arial"/>
              </a:rPr>
              <a:t>Fiery Command WorkStation 6</a:t>
            </a:r>
          </a:p>
          <a:p>
            <a:pPr marL="319087" lvl="2" indent="-171450">
              <a:buFont typeface="Georgia" panose="02040502050405020303" pitchFamily="18" charset="0"/>
              <a:buChar char="–"/>
            </a:pPr>
            <a:r>
              <a:rPr lang="en-US" sz="1100" dirty="0">
                <a:latin typeface="Georgia" panose="02040502050405020303" pitchFamily="18" charset="0"/>
                <a:cs typeface="Arial"/>
              </a:rPr>
              <a:t>Previews for all jobs</a:t>
            </a:r>
          </a:p>
          <a:p>
            <a:pPr marL="319087" lvl="2" indent="-171450">
              <a:buFont typeface="Georgia" panose="02040502050405020303" pitchFamily="18" charset="0"/>
              <a:buChar char="–"/>
            </a:pPr>
            <a:r>
              <a:rPr lang="en-US" sz="1100" dirty="0">
                <a:latin typeface="Georgia" panose="02040502050405020303" pitchFamily="18" charset="0"/>
                <a:cs typeface="Arial"/>
              </a:rPr>
              <a:t>Automatically remove </a:t>
            </a:r>
            <a:r>
              <a:rPr lang="en-US" sz="1100" dirty="0" err="1">
                <a:latin typeface="Georgia" panose="02040502050405020303" pitchFamily="18" charset="0"/>
                <a:cs typeface="Arial"/>
              </a:rPr>
              <a:t>rasters</a:t>
            </a:r>
            <a:endParaRPr lang="en-US" sz="1100" dirty="0">
              <a:latin typeface="Georgia" panose="02040502050405020303" pitchFamily="18" charset="0"/>
              <a:cs typeface="Arial"/>
            </a:endParaRPr>
          </a:p>
          <a:p>
            <a:pPr marL="86916" lvl="1" indent="-86916">
              <a:buFont typeface="Arial"/>
              <a:buChar char="•"/>
            </a:pPr>
            <a:r>
              <a:rPr lang="en-US" sz="1100" dirty="0">
                <a:latin typeface="Georgia" panose="02040502050405020303" pitchFamily="18" charset="0"/>
                <a:cs typeface="Arial"/>
              </a:rPr>
              <a:t>Fiery NX design</a:t>
            </a:r>
          </a:p>
          <a:p>
            <a:pPr marL="319087" lvl="2" indent="-171450">
              <a:buFont typeface="Georgia" panose="02040502050405020303" pitchFamily="18" charset="0"/>
              <a:buChar char="–"/>
            </a:pPr>
            <a:r>
              <a:rPr lang="en-US" sz="1100" dirty="0">
                <a:latin typeface="Georgia" panose="02040502050405020303" pitchFamily="18" charset="0"/>
                <a:cs typeface="Arial"/>
              </a:rPr>
              <a:t>Fiery </a:t>
            </a:r>
            <a:r>
              <a:rPr lang="en-US" sz="1100" dirty="0" err="1">
                <a:latin typeface="Georgia" panose="02040502050405020303" pitchFamily="18" charset="0"/>
                <a:cs typeface="Arial"/>
              </a:rPr>
              <a:t>QuickTouch</a:t>
            </a:r>
            <a:endParaRPr lang="en-US" sz="1100" dirty="0">
              <a:latin typeface="Georgia" panose="02040502050405020303" pitchFamily="18" charset="0"/>
              <a:cs typeface="Arial"/>
            </a:endParaRPr>
          </a:p>
          <a:p>
            <a:pPr marL="319087" lvl="2" indent="-171450">
              <a:buFont typeface="Georgia" panose="02040502050405020303" pitchFamily="18" charset="0"/>
              <a:buChar char="–"/>
            </a:pPr>
            <a:r>
              <a:rPr lang="en-US" sz="1100" dirty="0">
                <a:latin typeface="Georgia" panose="02040502050405020303" pitchFamily="18" charset="0"/>
                <a:cs typeface="Arial"/>
              </a:rPr>
              <a:t>Fiery NX Station</a:t>
            </a:r>
          </a:p>
          <a:p>
            <a:pPr marL="84535" indent="-84535">
              <a:buFont typeface="Arial"/>
              <a:buChar char="•"/>
            </a:pPr>
            <a:r>
              <a:rPr lang="en-US" sz="1100" dirty="0">
                <a:latin typeface="Georgia" panose="02040502050405020303" pitchFamily="18" charset="0"/>
                <a:cs typeface="Arial"/>
              </a:rPr>
              <a:t>Fiery JobMaster:</a:t>
            </a:r>
          </a:p>
          <a:p>
            <a:pPr marL="319087" indent="-171450">
              <a:buFont typeface="Georgia" panose="02040502050405020303" pitchFamily="18" charset="0"/>
              <a:buChar char="–"/>
            </a:pPr>
            <a:r>
              <a:rPr lang="en-US" sz="1100" dirty="0">
                <a:latin typeface="Georgia" panose="02040502050405020303" pitchFamily="18" charset="0"/>
                <a:cs typeface="Arial"/>
              </a:rPr>
              <a:t>Image stamping</a:t>
            </a:r>
          </a:p>
          <a:p>
            <a:pPr marL="319087" indent="-171450">
              <a:buFont typeface="Georgia" panose="02040502050405020303" pitchFamily="18" charset="0"/>
              <a:buChar char="–"/>
            </a:pPr>
            <a:r>
              <a:rPr lang="en-US" sz="1100" dirty="0">
                <a:latin typeface="Georgia" panose="02040502050405020303" pitchFamily="18" charset="0"/>
                <a:cs typeface="Arial"/>
              </a:rPr>
              <a:t>Import scanned pages</a:t>
            </a:r>
          </a:p>
          <a:p>
            <a:pPr marL="319087" indent="-171450">
              <a:buFont typeface="Georgia" panose="02040502050405020303" pitchFamily="18" charset="0"/>
              <a:buChar char="–"/>
            </a:pPr>
            <a:r>
              <a:rPr lang="en-US" sz="1100" dirty="0">
                <a:latin typeface="Georgia" panose="02040502050405020303" pitchFamily="18" charset="0"/>
                <a:cs typeface="Arial"/>
              </a:rPr>
              <a:t>Page offset</a:t>
            </a:r>
          </a:p>
          <a:p>
            <a:pPr marL="84535" indent="-84535">
              <a:buFont typeface="Arial"/>
              <a:buChar char="•"/>
            </a:pPr>
            <a:r>
              <a:rPr lang="en-US" sz="1100" dirty="0">
                <a:latin typeface="Georgia" panose="02040502050405020303" pitchFamily="18" charset="0"/>
                <a:cs typeface="Arial"/>
              </a:rPr>
              <a:t>Other makeready enhancements</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en-US" sz="1100" dirty="0">
                <a:latin typeface="Georgia" panose="02040502050405020303" pitchFamily="18" charset="0"/>
                <a:cs typeface="Arial"/>
              </a:rPr>
              <a:t>Windows 10 </a:t>
            </a:r>
          </a:p>
          <a:p>
            <a:pPr marL="86916" lvl="1" indent="-86916">
              <a:spcBef>
                <a:spcPts val="0"/>
              </a:spcBef>
              <a:buFont typeface="Arial"/>
              <a:buChar char="•"/>
            </a:pPr>
            <a:r>
              <a:rPr lang="en-US" sz="1100" dirty="0">
                <a:latin typeface="Georgia" panose="02040502050405020303" pitchFamily="18" charset="0"/>
                <a:cs typeface="Arial"/>
              </a:rPr>
              <a:t>Security enhancements</a:t>
            </a:r>
          </a:p>
          <a:p>
            <a:pPr marL="86916" lvl="1" indent="-86916">
              <a:spcBef>
                <a:spcPts val="0"/>
              </a:spcBef>
              <a:buFont typeface="Arial"/>
              <a:buChar char="•"/>
            </a:pPr>
            <a:r>
              <a:rPr lang="en-US" sz="1100" dirty="0">
                <a:latin typeface="Georgia" panose="02040502050405020303" pitchFamily="18" charset="0"/>
                <a:cs typeface="Arial"/>
              </a:rPr>
              <a:t>Automatic system backups</a:t>
            </a:r>
          </a:p>
          <a:p>
            <a:pPr marL="86916" lvl="1" indent="-86916">
              <a:spcBef>
                <a:spcPts val="0"/>
              </a:spcBef>
              <a:buFont typeface="Arial"/>
              <a:buChar char="•"/>
            </a:pPr>
            <a:r>
              <a:rPr lang="en-US" sz="1100" dirty="0">
                <a:latin typeface="Georgia" panose="02040502050405020303" pitchFamily="18" charset="0"/>
                <a:cs typeface="Arial"/>
              </a:rPr>
              <a:t>Fiery updates from Command WorkStation</a:t>
            </a:r>
          </a:p>
          <a:p>
            <a:pPr marL="86916" lvl="1" indent="-86916">
              <a:spcBef>
                <a:spcPts val="0"/>
              </a:spcBef>
              <a:buFont typeface="Arial"/>
              <a:buChar char="•"/>
            </a:pPr>
            <a:r>
              <a:rPr lang="en-US" sz="1100" dirty="0">
                <a:latin typeface="Georgia" panose="02040502050405020303" pitchFamily="18" charset="0"/>
                <a:cs typeface="Arial"/>
              </a:rPr>
              <a:t>802.1x EAP-TLS</a:t>
            </a:r>
          </a:p>
          <a:p>
            <a:pPr marL="86916" lvl="1" indent="-86916">
              <a:spcBef>
                <a:spcPts val="0"/>
              </a:spcBef>
              <a:buFont typeface="Arial"/>
              <a:buChar char="•"/>
            </a:pPr>
            <a:r>
              <a:rPr lang="en-US" sz="1100" dirty="0">
                <a:latin typeface="Georgia" panose="02040502050405020303" pitchFamily="18" charset="0"/>
                <a:cs typeface="Arial"/>
              </a:rPr>
              <a:t>Automatic proxy configuration</a:t>
            </a:r>
          </a:p>
          <a:p>
            <a:pPr marL="86916" lvl="1" indent="-86916">
              <a:spcBef>
                <a:spcPts val="0"/>
              </a:spcBef>
              <a:buFont typeface="Arial"/>
              <a:buChar char="•"/>
            </a:pPr>
            <a:r>
              <a:rPr lang="en-US" sz="1100" dirty="0">
                <a:latin typeface="Georgia" panose="02040502050405020303" pitchFamily="18" charset="0"/>
                <a:cs typeface="Arial"/>
              </a:rPr>
              <a:t>Integration enhancements</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en-US"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en-US" sz="900" i="1" dirty="0">
                <a:latin typeface="Georgia" panose="02040502050405020303" pitchFamily="18" charset="0"/>
                <a:cs typeface="Arial"/>
              </a:rPr>
              <a:t>*   APPE is updated with enhancements and service releases on an ongoing basis.</a:t>
            </a:r>
          </a:p>
        </p:txBody>
      </p:sp>
      <p:grpSp>
        <p:nvGrpSpPr>
          <p:cNvPr id="5" name="Group 4"/>
          <p:cNvGrpSpPr/>
          <p:nvPr/>
        </p:nvGrpSpPr>
        <p:grpSpPr>
          <a:xfrm>
            <a:off x="933127" y="1286637"/>
            <a:ext cx="7248035" cy="1135400"/>
            <a:chOff x="933127" y="1286637"/>
            <a:chExt cx="7248035"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10570" y="1286637"/>
              <a:ext cx="5270592" cy="1135400"/>
              <a:chOff x="2831471" y="1287552"/>
              <a:chExt cx="5270592" cy="113540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165" r="52751"/>
              <a:stretch/>
            </p:blipFill>
            <p:spPr>
              <a:xfrm>
                <a:off x="2831471" y="1290849"/>
                <a:ext cx="1164270" cy="113210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9316"/>
              <a:stretch/>
            </p:blipFill>
            <p:spPr>
              <a:xfrm>
                <a:off x="6959884" y="1290848"/>
                <a:ext cx="1142179" cy="113210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3032" r="26244"/>
              <a:stretch/>
            </p:blipFill>
            <p:spPr>
              <a:xfrm>
                <a:off x="4902933" y="1287552"/>
                <a:ext cx="1144447"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364"/>
          <a:stretch/>
        </p:blipFill>
        <p:spPr bwMode="auto">
          <a:xfrm>
            <a:off x="933127" y="1229853"/>
            <a:ext cx="1164284" cy="121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en-US" sz="2000" dirty="0"/>
              <a:t>The most intuitive print job management interface for Fiery servers</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en-US" dirty="0"/>
          </a:p>
        </p:txBody>
      </p:sp>
      <p:sp>
        <p:nvSpPr>
          <p:cNvPr id="4" name="Title 3"/>
          <p:cNvSpPr>
            <a:spLocks noGrp="1"/>
          </p:cNvSpPr>
          <p:nvPr>
            <p:ph type="title"/>
          </p:nvPr>
        </p:nvSpPr>
        <p:spPr>
          <a:xfrm>
            <a:off x="519597" y="1504842"/>
            <a:ext cx="5133780" cy="585868"/>
          </a:xfrm>
        </p:spPr>
        <p:txBody>
          <a:bodyPr>
            <a:noAutofit/>
          </a:bodyPr>
          <a:lstStyle/>
          <a:p>
            <a:r>
              <a:rPr lang="en-US" dirty="0"/>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a:buNone/>
            </a:pPr>
            <a:r>
              <a:rPr lang="en-US" sz="2800" dirty="0"/>
              <a:t>Manage print jobs faster,</a:t>
            </a:r>
            <a:br>
              <a:rPr lang="en-US" sz="2800" dirty="0"/>
            </a:br>
            <a:r>
              <a:rPr lang="en-US" sz="2800" dirty="0"/>
              <a:t>boost print production</a:t>
            </a:r>
            <a:br>
              <a:rPr lang="en-US" sz="2800" dirty="0"/>
            </a:br>
            <a:r>
              <a:rPr lang="en-US" sz="1200" dirty="0"/>
              <a:t> </a:t>
            </a:r>
            <a:endParaRPr lang="en-US" sz="2800" dirty="0"/>
          </a:p>
          <a:p>
            <a:pPr>
              <a:spcBef>
                <a:spcPts val="600"/>
              </a:spcBef>
            </a:pPr>
            <a:r>
              <a:rPr lang="en-US" sz="2400" dirty="0"/>
              <a:t>More intuitive and easy to use</a:t>
            </a:r>
          </a:p>
          <a:p>
            <a:pPr>
              <a:spcBef>
                <a:spcPts val="600"/>
              </a:spcBef>
            </a:pPr>
            <a:r>
              <a:rPr lang="en-US" sz="2400" dirty="0"/>
              <a:t>More efficient and productive</a:t>
            </a:r>
          </a:p>
          <a:p>
            <a:r>
              <a:rPr lang="en-US" sz="2400" dirty="0"/>
              <a:t>New tools for managers</a:t>
            </a:r>
          </a:p>
          <a:p>
            <a:r>
              <a:rPr lang="en-US" sz="2400" dirty="0"/>
              <a:t>Smooth and quick upgrade process</a:t>
            </a:r>
          </a:p>
          <a:p>
            <a:r>
              <a:rPr lang="en-US" sz="2400" dirty="0"/>
              <a:t>Future ready</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en-US"/>
          </a:p>
        </p:txBody>
      </p:sp>
      <p:sp>
        <p:nvSpPr>
          <p:cNvPr id="2" name="Title 1"/>
          <p:cNvSpPr>
            <a:spLocks noGrp="1"/>
          </p:cNvSpPr>
          <p:nvPr>
            <p:ph type="title"/>
          </p:nvPr>
        </p:nvSpPr>
        <p:spPr>
          <a:xfrm>
            <a:off x="330591" y="205979"/>
            <a:ext cx="7409151" cy="857250"/>
          </a:xfrm>
        </p:spPr>
        <p:txBody>
          <a:bodyPr>
            <a:normAutofit/>
          </a:bodyPr>
          <a:lstStyle/>
          <a:p>
            <a:r>
              <a:rPr lang="en-US"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037535" y="4645560"/>
            <a:ext cx="2566728"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dirty="0">
                <a:latin typeface="Georgia"/>
                <a:cs typeface="Georgia"/>
                <a:hlinkClick r:id="rId4"/>
              </a:rPr>
              <a:t>Access to full presentation</a:t>
            </a:r>
            <a:endParaRPr lang="en-US"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63240"/>
            <a:ext cx="3275806" cy="84582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New features in version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en-US"/>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en-US" sz="1600" b="1" dirty="0"/>
              <a:t>Easy transition from version 5</a:t>
            </a:r>
          </a:p>
          <a:p>
            <a:pPr marL="169863" indent="-169863">
              <a:spcBef>
                <a:spcPts val="0"/>
              </a:spcBef>
            </a:pPr>
            <a:r>
              <a:rPr lang="en-US" sz="1600" dirty="0"/>
              <a:t>Smooth and quick upgrade process</a:t>
            </a:r>
          </a:p>
          <a:p>
            <a:pPr marL="169863" indent="-169863">
              <a:spcBef>
                <a:spcPts val="0"/>
              </a:spcBef>
            </a:pPr>
            <a:r>
              <a:rPr lang="en-US" sz="1600" dirty="0"/>
              <a:t>Welcome tour</a:t>
            </a:r>
          </a:p>
          <a:p>
            <a:pPr marL="0" indent="0">
              <a:buNone/>
            </a:pPr>
            <a:r>
              <a:rPr lang="en-US" sz="1600" b="1" dirty="0"/>
              <a:t>More intuitive and easy to use</a:t>
            </a:r>
          </a:p>
          <a:p>
            <a:pPr marL="169863" indent="-169863">
              <a:spcBef>
                <a:spcPts val="0"/>
              </a:spcBef>
            </a:pPr>
            <a:r>
              <a:rPr lang="en-US" sz="1600" dirty="0"/>
              <a:t>Modern and clean user interface</a:t>
            </a:r>
          </a:p>
          <a:p>
            <a:pPr marL="0" indent="0">
              <a:buNone/>
            </a:pPr>
            <a:r>
              <a:rPr lang="en-US" sz="1600" b="1" dirty="0"/>
              <a:t>More efficient and productive</a:t>
            </a:r>
          </a:p>
          <a:p>
            <a:pPr marL="169863" indent="-169863">
              <a:spcBef>
                <a:spcPts val="600"/>
              </a:spcBef>
              <a:buFont typeface="Arial" panose="020B0604020202020204" pitchFamily="34" charset="0"/>
              <a:buChar char="•"/>
            </a:pPr>
            <a:r>
              <a:rPr lang="en-US" sz="1600" dirty="0"/>
              <a:t>Job preview for all jobs*</a:t>
            </a:r>
          </a:p>
          <a:p>
            <a:pPr marL="169863" indent="-169863">
              <a:spcBef>
                <a:spcPts val="0"/>
              </a:spcBef>
              <a:buFont typeface="Arial" panose="020B0604020202020204" pitchFamily="34" charset="0"/>
              <a:buChar char="•"/>
            </a:pPr>
            <a:r>
              <a:rPr lang="en-US" sz="1600" dirty="0"/>
              <a:t>Automatically remove rasters*</a:t>
            </a:r>
          </a:p>
          <a:p>
            <a:pPr marL="169863" indent="-169863">
              <a:spcBef>
                <a:spcPts val="0"/>
              </a:spcBef>
              <a:buFont typeface="Arial" panose="020B0604020202020204" pitchFamily="34" charset="0"/>
              <a:buChar char="•"/>
            </a:pPr>
            <a:r>
              <a:rPr lang="en-US" sz="1600" dirty="0"/>
              <a:t>Fast reprint*</a:t>
            </a:r>
          </a:p>
          <a:p>
            <a:pPr marL="169863" indent="-169863">
              <a:spcBef>
                <a:spcPts val="600"/>
              </a:spcBef>
            </a:pPr>
            <a:r>
              <a:rPr lang="en-US" sz="1600" dirty="0"/>
              <a:t>Job search functions </a:t>
            </a:r>
          </a:p>
          <a:p>
            <a:pPr marL="569913" lvl="1" indent="-169863">
              <a:spcBef>
                <a:spcPts val="0"/>
              </a:spcBef>
            </a:pPr>
            <a:r>
              <a:rPr lang="en-US" sz="1600" dirty="0"/>
              <a:t>Simple search</a:t>
            </a:r>
          </a:p>
          <a:p>
            <a:pPr marL="569913" lvl="1" indent="-169863">
              <a:spcBef>
                <a:spcPts val="0"/>
              </a:spcBef>
            </a:pPr>
            <a:r>
              <a:rPr lang="en-US" sz="1600" dirty="0"/>
              <a:t>Advanced search</a:t>
            </a:r>
          </a:p>
          <a:p>
            <a:pPr marL="569913" lvl="1" indent="-169863">
              <a:spcBef>
                <a:spcPts val="0"/>
              </a:spcBef>
            </a:pPr>
            <a:r>
              <a:rPr lang="en-US" sz="1600" dirty="0"/>
              <a:t>Custom views and filters</a:t>
            </a:r>
          </a:p>
          <a:p>
            <a:pPr marL="169863" indent="-169863">
              <a:spcBef>
                <a:spcPts val="0"/>
              </a:spcBef>
            </a:pPr>
            <a:r>
              <a:rPr lang="en-US" sz="1600" dirty="0" err="1"/>
              <a:t>Colour</a:t>
            </a:r>
            <a:r>
              <a:rPr lang="en-US" sz="1600" dirty="0"/>
              <a:t> settings in Job Properties</a:t>
            </a:r>
          </a:p>
          <a:p>
            <a:pPr marL="169863" indent="-169863">
              <a:spcBef>
                <a:spcPts val="0"/>
              </a:spcBef>
            </a:pPr>
            <a:r>
              <a:rPr lang="en-US" sz="1600" dirty="0"/>
              <a:t>Set defaults</a:t>
            </a:r>
          </a:p>
          <a:p>
            <a:pPr marL="569913" lvl="1" indent="-169863">
              <a:spcBef>
                <a:spcPts val="0"/>
              </a:spcBef>
            </a:pPr>
            <a:r>
              <a:rPr lang="en-US" sz="1600" dirty="0" err="1"/>
              <a:t>Colour</a:t>
            </a:r>
            <a:r>
              <a:rPr lang="en-US" sz="1600" dirty="0"/>
              <a:t> management defaults</a:t>
            </a:r>
          </a:p>
          <a:p>
            <a:pPr marL="169863" indent="-169863">
              <a:spcBef>
                <a:spcPts val="0"/>
              </a:spcBef>
            </a:pPr>
            <a:r>
              <a:rPr lang="en-US" sz="1600" dirty="0"/>
              <a:t>Inline editing</a:t>
            </a:r>
          </a:p>
          <a:p>
            <a:pPr marL="0" indent="0">
              <a:spcBef>
                <a:spcPts val="0"/>
              </a:spcBef>
              <a:buNone/>
            </a:pPr>
            <a:r>
              <a:rPr lang="en-US" sz="1600" b="1" dirty="0"/>
              <a:t>New tools for production managers</a:t>
            </a:r>
          </a:p>
          <a:p>
            <a:pPr marL="169863" indent="-169863">
              <a:spcBef>
                <a:spcPts val="0"/>
              </a:spcBef>
            </a:pPr>
            <a:r>
              <a:rPr lang="en-US" sz="1600" dirty="0"/>
              <a:t>Home view</a:t>
            </a:r>
          </a:p>
          <a:p>
            <a:pPr marL="569913" lvl="1" indent="-169863">
              <a:spcBef>
                <a:spcPts val="0"/>
              </a:spcBef>
            </a:pPr>
            <a:r>
              <a:rPr lang="en-US" sz="1600" dirty="0"/>
              <a:t>Server status</a:t>
            </a:r>
          </a:p>
          <a:p>
            <a:pPr marL="569913" lvl="1" indent="-169863">
              <a:spcBef>
                <a:spcPts val="0"/>
              </a:spcBef>
            </a:pPr>
            <a:r>
              <a:rPr lang="en-US" sz="1600" dirty="0"/>
              <a:t>Quick production metrics</a:t>
            </a:r>
          </a:p>
          <a:p>
            <a:pPr marL="169863" indent="-169863">
              <a:spcBef>
                <a:spcPts val="0"/>
              </a:spcBef>
            </a:pPr>
            <a:r>
              <a:rPr lang="en-US" sz="1600" dirty="0"/>
              <a:t>Fiery updates</a:t>
            </a:r>
          </a:p>
          <a:p>
            <a:pPr marL="169863" indent="-169863">
              <a:spcBef>
                <a:spcPts val="0"/>
              </a:spcBef>
            </a:pPr>
            <a:r>
              <a:rPr lang="en-US" sz="1600" dirty="0"/>
              <a:t>Set defaults</a:t>
            </a:r>
          </a:p>
        </p:txBody>
      </p:sp>
      <p:sp>
        <p:nvSpPr>
          <p:cNvPr id="9" name="Rectangle: Rounded Corners 8"/>
          <p:cNvSpPr/>
          <p:nvPr/>
        </p:nvSpPr>
        <p:spPr>
          <a:xfrm>
            <a:off x="5611009" y="4195871"/>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Georgia" panose="02040502050405020303" pitchFamily="18" charset="0"/>
              </a:rPr>
              <a:t>*New features for FS300 Pro servers only</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734730" y="3467099"/>
            <a:ext cx="4771452" cy="2819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New features in makeready solutions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89992933"/>
              </p:ext>
            </p:extLst>
          </p:nvPr>
        </p:nvGraphicFramePr>
        <p:xfrm>
          <a:off x="457200" y="1273492"/>
          <a:ext cx="7048982" cy="3771900"/>
        </p:xfrm>
        <a:graphic>
          <a:graphicData uri="http://schemas.openxmlformats.org/drawingml/2006/table">
            <a:tbl>
              <a:tblPr firstRow="1" bandRow="1">
                <a:tableStyleId>{5DA37D80-6434-44D0-A028-1B22A696006F}</a:tableStyleId>
              </a:tblPr>
              <a:tblGrid>
                <a:gridCol w="2234789">
                  <a:extLst>
                    <a:ext uri="{9D8B030D-6E8A-4147-A177-3AD203B41FA5}">
                      <a16:colId xmlns:a16="http://schemas.microsoft.com/office/drawing/2014/main" val="20000"/>
                    </a:ext>
                  </a:extLst>
                </a:gridCol>
                <a:gridCol w="4814193">
                  <a:extLst>
                    <a:ext uri="{9D8B030D-6E8A-4147-A177-3AD203B41FA5}">
                      <a16:colId xmlns:a16="http://schemas.microsoft.com/office/drawing/2014/main" val="20001"/>
                    </a:ext>
                  </a:extLst>
                </a:gridCol>
              </a:tblGrid>
              <a:tr h="261818">
                <a:tc>
                  <a:txBody>
                    <a:bodyPr/>
                    <a:lstStyle/>
                    <a:p>
                      <a:r>
                        <a:rPr lang="en-US" sz="1800" b="1" dirty="0">
                          <a:latin typeface="Georgia" panose="02040502050405020303" pitchFamily="18" charset="0"/>
                        </a:rPr>
                        <a:t>Fiery Impose</a:t>
                      </a:r>
                      <a:endParaRPr lang="en-US" sz="1800" b="1" baseline="0" dirty="0">
                        <a:latin typeface="Georgia" panose="02040502050405020303" pitchFamily="18" charset="0"/>
                      </a:endParaRPr>
                    </a:p>
                    <a:p>
                      <a:r>
                        <a:rPr lang="en-US" sz="1800" b="1" baseline="0" dirty="0">
                          <a:latin typeface="Georgia" panose="02040502050405020303" pitchFamily="18" charset="0"/>
                        </a:rPr>
                        <a:t>Fiery Compose</a:t>
                      </a:r>
                    </a:p>
                    <a:p>
                      <a:r>
                        <a:rPr lang="en-US" sz="1800" b="1" dirty="0">
                          <a:latin typeface="Georgia" panose="02040502050405020303" pitchFamily="18" charset="0"/>
                        </a:rPr>
                        <a:t>Fiery JobMaster</a:t>
                      </a:r>
                      <a:endParaRPr lang="en-US"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Usability enhancements</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latin typeface="Georgia" panose="02040502050405020303" pitchFamily="18" charset="0"/>
                        </a:rPr>
                        <a:t>Easier preference setting, preserve window and </a:t>
                      </a:r>
                      <a:br>
                        <a:rPr lang="en-US" sz="1400" b="0" dirty="0">
                          <a:latin typeface="Georgia" panose="02040502050405020303" pitchFamily="18" charset="0"/>
                        </a:rPr>
                      </a:br>
                      <a:r>
                        <a:rPr lang="en-US" sz="1400" b="0" dirty="0">
                          <a:latin typeface="Georgia" panose="02040502050405020303" pitchFamily="18" charset="0"/>
                        </a:rPr>
                        <a:t>pane size,</a:t>
                      </a:r>
                      <a:r>
                        <a:rPr lang="en-US" sz="1400" b="0" baseline="0" dirty="0">
                          <a:latin typeface="Georgia" panose="02040502050405020303" pitchFamily="18" charset="0"/>
                        </a:rPr>
                        <a:t> s</a:t>
                      </a:r>
                      <a:r>
                        <a:rPr lang="en-US" sz="1400" b="0" dirty="0">
                          <a:latin typeface="Georgia" panose="02040502050405020303" pitchFamily="18" charset="0"/>
                        </a:rPr>
                        <a:t>how media </a:t>
                      </a:r>
                      <a:r>
                        <a:rPr lang="en-US" sz="1400" b="0" dirty="0" err="1">
                          <a:latin typeface="Georgia" panose="02040502050405020303" pitchFamily="18" charset="0"/>
                        </a:rPr>
                        <a:t>colour</a:t>
                      </a:r>
                      <a:r>
                        <a:rPr lang="en-US" sz="1400" b="0" dirty="0">
                          <a:latin typeface="Georgia" panose="02040502050405020303" pitchFamily="18" charset="0"/>
                        </a:rPr>
                        <a:t>, enhanced page insertion, faster job saves, quicker sheet size</a:t>
                      </a:r>
                      <a:r>
                        <a:rPr lang="en-US" sz="1400" b="0" baseline="0" dirty="0">
                          <a:latin typeface="Georgia" panose="02040502050405020303" pitchFamily="18" charset="0"/>
                        </a:rPr>
                        <a:t> selection</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baseline="0" dirty="0">
                          <a:solidFill>
                            <a:schemeClr val="tx1"/>
                          </a:solidFill>
                          <a:latin typeface="Georgia" panose="02040502050405020303" pitchFamily="18" charset="0"/>
                          <a:ea typeface="+mn-ea"/>
                          <a:cs typeface="+mn-cs"/>
                        </a:rPr>
                        <a:t>Acrobat DC Professional and PitStop Edit 13</a:t>
                      </a:r>
                      <a:endParaRPr lang="en-US" sz="16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en-US" sz="1800" b="1" dirty="0">
                          <a:latin typeface="Georgia" panose="02040502050405020303" pitchFamily="18" charset="0"/>
                        </a:rPr>
                        <a:t>Fiery Impose</a:t>
                      </a:r>
                      <a:endParaRPr lang="en-US"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600" b="0" kern="1200" dirty="0" err="1">
                          <a:effectLst/>
                          <a:latin typeface="Georgia" panose="02040502050405020303" pitchFamily="18" charset="0"/>
                        </a:rPr>
                        <a:t>Gangup</a:t>
                      </a:r>
                      <a:r>
                        <a:rPr lang="en-US" sz="1600" b="0" kern="1200" dirty="0">
                          <a:effectLst/>
                          <a:latin typeface="Georgia" panose="02040502050405020303" pitchFamily="18" charset="0"/>
                        </a:rPr>
                        <a:t> automation by media size</a:t>
                      </a:r>
                    </a:p>
                    <a:p>
                      <a:pPr marL="171450" indent="-171450">
                        <a:buFont typeface="Arial" panose="020B0604020202020204" pitchFamily="34" charset="0"/>
                        <a:buChar char="•"/>
                      </a:pPr>
                      <a:r>
                        <a:rPr lang="en-US" sz="1600" b="0" dirty="0">
                          <a:latin typeface="Georgia" panose="02040502050405020303" pitchFamily="18" charset="0"/>
                        </a:rPr>
                        <a:t>Auto page rotation</a:t>
                      </a:r>
                      <a:endParaRPr lang="en-US" sz="1600" b="0" kern="1200" dirty="0">
                        <a:effectLst/>
                        <a:latin typeface="Georgia" panose="02040502050405020303" pitchFamily="18" charset="0"/>
                      </a:endParaRPr>
                    </a:p>
                    <a:p>
                      <a:pPr marL="171450" indent="-171450">
                        <a:buFont typeface="Arial" panose="020B0604020202020204" pitchFamily="34" charset="0"/>
                        <a:buChar char="•"/>
                      </a:pPr>
                      <a:r>
                        <a:rPr lang="en-US" sz="1600" b="0" dirty="0">
                          <a:latin typeface="Georgia" panose="02040502050405020303" pitchFamily="18" charset="0"/>
                        </a:rPr>
                        <a:t>Presets for marks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Mixed media for VDP booklet covers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Japanese crop mark style workflow automation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ea typeface="Georgia" charset="0"/>
                          <a:cs typeface="Georgia" charset="0"/>
                        </a:rPr>
                        <a:t>Free 30-day</a:t>
                      </a:r>
                      <a:r>
                        <a:rPr lang="en-US" sz="1600" b="0" baseline="0" dirty="0">
                          <a:latin typeface="Georgia" panose="02040502050405020303" pitchFamily="18" charset="0"/>
                          <a:ea typeface="Georgia" charset="0"/>
                          <a:cs typeface="Georgia" charset="0"/>
                        </a:rPr>
                        <a:t> trial</a:t>
                      </a:r>
                      <a:endParaRPr lang="en-US"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Image stamping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Import scanned pages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Page offset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ea typeface="Georgia" charset="0"/>
                          <a:cs typeface="Georgia" charset="0"/>
                        </a:rPr>
                        <a:t>Free 30-day</a:t>
                      </a:r>
                      <a:r>
                        <a:rPr lang="en-US" sz="1600" b="0" baseline="0" dirty="0">
                          <a:latin typeface="Georgia" panose="02040502050405020303" pitchFamily="18" charset="0"/>
                          <a:ea typeface="Georgia" charset="0"/>
                          <a:cs typeface="Georgia" charset="0"/>
                        </a:rPr>
                        <a:t> trial</a:t>
                      </a:r>
                      <a:endParaRPr lang="en-US"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045991" y="4203491"/>
            <a:ext cx="1757145"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Georgia" panose="02040502050405020303" pitchFamily="18" charset="0"/>
              </a:rPr>
              <a:t>*New feature for FS300 Pro servers only</a:t>
            </a:r>
          </a:p>
        </p:txBody>
      </p:sp>
      <p:sp>
        <p:nvSpPr>
          <p:cNvPr id="17" name="TextBox 16"/>
          <p:cNvSpPr txBox="1"/>
          <p:nvPr/>
        </p:nvSpPr>
        <p:spPr>
          <a:xfrm>
            <a:off x="7510709" y="4293195"/>
            <a:ext cx="1480145"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dirty="0">
                <a:latin typeface="Georgia"/>
                <a:cs typeface="Georgia"/>
                <a:hlinkClick r:id="rId3"/>
              </a:rPr>
              <a:t>Access to full presentation</a:t>
            </a:r>
            <a:endParaRPr lang="en-US"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preview for all jobs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en-US"/>
          </a:p>
        </p:txBody>
      </p:sp>
      <p:sp>
        <p:nvSpPr>
          <p:cNvPr id="4" name="Content Placeholder 3"/>
          <p:cNvSpPr>
            <a:spLocks noGrp="1"/>
          </p:cNvSpPr>
          <p:nvPr>
            <p:ph sz="quarter" idx="12"/>
          </p:nvPr>
        </p:nvSpPr>
        <p:spPr>
          <a:xfrm>
            <a:off x="457199" y="1433513"/>
            <a:ext cx="4241791" cy="3180160"/>
          </a:xfrm>
        </p:spPr>
        <p:txBody>
          <a:bodyPr>
            <a:normAutofit fontScale="85000" lnSpcReduction="10000"/>
          </a:bodyPr>
          <a:lstStyle/>
          <a:p>
            <a:r>
              <a:rPr lang="en-US" sz="3800" dirty="0"/>
              <a:t>Identify jobs faster </a:t>
            </a:r>
          </a:p>
          <a:p>
            <a:pPr lvl="1"/>
            <a:r>
              <a:rPr lang="en-US" dirty="0"/>
              <a:t>No performance </a:t>
            </a:r>
            <a:br>
              <a:rPr lang="en-US" dirty="0"/>
            </a:br>
            <a:r>
              <a:rPr lang="en-US" dirty="0"/>
              <a:t>impact</a:t>
            </a:r>
          </a:p>
          <a:p>
            <a:pPr lvl="1"/>
            <a:r>
              <a:rPr lang="en-US" dirty="0"/>
              <a:t>First page preview only</a:t>
            </a:r>
          </a:p>
          <a:p>
            <a:pPr lvl="1"/>
            <a:r>
              <a:rPr lang="en-US" dirty="0"/>
              <a:t>Supported file formats:</a:t>
            </a:r>
          </a:p>
          <a:p>
            <a:pPr lvl="2"/>
            <a:r>
              <a:rPr lang="en-US" sz="2100" dirty="0"/>
              <a:t>PS, PDF, PDF/VT, TIF, EPS</a:t>
            </a:r>
          </a:p>
          <a:p>
            <a:pPr lvl="1"/>
            <a:r>
              <a:rPr lang="en-US" dirty="0"/>
              <a:t>Available for external Fiery servers only</a:t>
            </a:r>
          </a:p>
          <a:p>
            <a:endParaRPr lang="en-US"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3032" r="26244"/>
          <a:stretch/>
        </p:blipFill>
        <p:spPr>
          <a:xfrm>
            <a:off x="7784855" y="110841"/>
            <a:ext cx="881608"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2.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43046</TotalTime>
  <Words>3676</Words>
  <Application>Microsoft Office PowerPoint</Application>
  <PresentationFormat>On-screen Show (16:9)</PresentationFormat>
  <Paragraphs>718</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Arial</vt:lpstr>
      <vt:lpstr>Calibri</vt:lpstr>
      <vt:lpstr>Franklin Gothic Book</vt:lpstr>
      <vt:lpstr>Georgia</vt:lpstr>
      <vt:lpstr>Museo 300</vt:lpstr>
      <vt:lpstr>Museo 500</vt:lpstr>
      <vt:lpstr>Times New Roman</vt:lpstr>
      <vt:lpstr>Custom Design</vt:lpstr>
      <vt:lpstr>Fiery FS300 Pro  What’s New?</vt:lpstr>
      <vt:lpstr>What is the Fiery FS300 Pro platform?</vt:lpstr>
      <vt:lpstr>New platform innovation</vt:lpstr>
      <vt:lpstr>Fiery FS300 Pro new features</vt:lpstr>
      <vt:lpstr>Fiery Command WorkStation 6</vt:lpstr>
      <vt:lpstr>Fiery Command WorkStation 6</vt:lpstr>
      <vt:lpstr>New features in version 6</vt:lpstr>
      <vt:lpstr>New features in makeready solutions</vt:lpstr>
      <vt:lpstr>Job preview for all jobs</vt:lpstr>
      <vt:lpstr>Automatically remove rasters</vt:lpstr>
      <vt:lpstr>Fast reprint</vt:lpstr>
      <vt:lpstr>Fiery NX and XB platforms</vt:lpstr>
      <vt:lpstr>New Fiery NX Premium and NX Pro</vt:lpstr>
      <vt:lpstr>Fiery XB</vt:lpstr>
      <vt:lpstr>Fiery FS300 Pro system software</vt:lpstr>
      <vt:lpstr>FS300 Pro areas of focus</vt:lpstr>
      <vt:lpstr>Output quality control</vt:lpstr>
      <vt:lpstr>Spot colour group priority</vt:lpstr>
      <vt:lpstr>Object Inspector</vt:lpstr>
      <vt:lpstr>Total Area Coverage</vt:lpstr>
      <vt:lpstr>Grayscale input profile</vt:lpstr>
      <vt:lpstr>Grayscale composite overprint</vt:lpstr>
      <vt:lpstr>Performance enhancements</vt:lpstr>
      <vt:lpstr>File formats supported in single-job mode</vt:lpstr>
      <vt:lpstr>File formats supported in single-job mode</vt:lpstr>
      <vt:lpstr>Security enhancements</vt:lpstr>
      <vt:lpstr>Serviceability improvements</vt:lpstr>
      <vt:lpstr>Automatic system backups</vt:lpstr>
      <vt:lpstr>Integration enhancements</vt:lpstr>
      <vt:lpstr>The value of  Fiery FS300 Pro</vt:lpstr>
      <vt:lpstr>Public release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EFI_Fuels_Success_Corp_PPT_Template_16-9ratio</dc:title>
  <dc:creator>tiffanyc</dc:creator>
  <cp:lastModifiedBy>Veronica Carlson</cp:lastModifiedBy>
  <cp:revision>266</cp:revision>
  <cp:lastPrinted>2017-09-25T20:14:47Z</cp:lastPrinted>
  <dcterms:created xsi:type="dcterms:W3CDTF">2014-06-10T16:44:14Z</dcterms:created>
  <dcterms:modified xsi:type="dcterms:W3CDTF">2017-10-26T18:39:28Z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