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es-E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es-ES"/>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es-E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es-ES"/>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 dirty="0">
                <a:latin typeface="Georgia" panose="02040502050405020303" pitchFamily="18" charset="0"/>
              </a:rPr>
              <a:t>Fiery FS300 Pro </a:t>
            </a:r>
            <a:br/>
            <a:r>
              <a:rPr lang="es-ES" dirty="0">
                <a:latin typeface="Georgia" panose="02040502050405020303" pitchFamily="18" charset="0"/>
              </a:rPr>
              <a:t>Novedades</a:t>
            </a:r>
            <a:endParaRPr lang="es-ES"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s-ES" sz="1650" dirty="0">
                <a:latin typeface="Georgia" panose="02040502050405020303" pitchFamily="18" charset="0"/>
              </a:rPr>
              <a:t>Nombre del ponente</a:t>
            </a:r>
          </a:p>
          <a:p>
            <a:pPr fontAlgn="auto">
              <a:spcAft>
                <a:spcPts val="0"/>
              </a:spcAft>
            </a:pPr>
            <a:r>
              <a:rPr lang="es-ES" sz="1400" dirty="0">
                <a:latin typeface="Georgia" panose="02040502050405020303" pitchFamily="18" charset="0"/>
              </a:rPr>
              <a:t>Cargo</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327655" cy="857250"/>
          </a:xfrm>
        </p:spPr>
        <p:txBody>
          <a:bodyPr>
            <a:noAutofit/>
          </a:bodyPr>
          <a:lstStyle/>
          <a:p>
            <a:r>
              <a:rPr lang="es-ES" sz="3000" dirty="0"/>
              <a:t>Eliminación automática de datos de trama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es-ES"/>
          </a:p>
        </p:txBody>
      </p:sp>
      <p:sp>
        <p:nvSpPr>
          <p:cNvPr id="4" name="Content Placeholder 3"/>
          <p:cNvSpPr>
            <a:spLocks noGrp="1"/>
          </p:cNvSpPr>
          <p:nvPr>
            <p:ph sz="quarter" idx="12"/>
          </p:nvPr>
        </p:nvSpPr>
        <p:spPr>
          <a:xfrm>
            <a:off x="457200" y="1433513"/>
            <a:ext cx="5421086" cy="3180160"/>
          </a:xfrm>
        </p:spPr>
        <p:txBody>
          <a:bodyPr>
            <a:normAutofit fontScale="92500"/>
          </a:bodyPr>
          <a:lstStyle/>
          <a:p>
            <a:r>
              <a:rPr lang="es-ES" dirty="0"/>
              <a:t>Acceso mediante un clic</a:t>
            </a:r>
            <a:br>
              <a:rPr lang="es-ES" dirty="0"/>
            </a:br>
            <a:r>
              <a:rPr lang="es-ES" dirty="0"/>
              <a:t>a la configuración</a:t>
            </a:r>
            <a:br>
              <a:rPr lang="es-ES" dirty="0"/>
            </a:br>
            <a:r>
              <a:rPr lang="es-ES" dirty="0"/>
              <a:t>de preparación</a:t>
            </a:r>
          </a:p>
          <a:p>
            <a:r>
              <a:rPr lang="es-ES" dirty="0"/>
              <a:t>Los trabajos procesados ofrecen las mismas acciones que los trabajos en cola</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s-ES"/>
              <a:t>Reimpresión rápida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es-ES"/>
          </a:p>
        </p:txBody>
      </p:sp>
      <p:sp>
        <p:nvSpPr>
          <p:cNvPr id="4" name="Content Placeholder 3"/>
          <p:cNvSpPr>
            <a:spLocks noGrp="1"/>
          </p:cNvSpPr>
          <p:nvPr>
            <p:ph sz="quarter" idx="12"/>
          </p:nvPr>
        </p:nvSpPr>
        <p:spPr>
          <a:xfrm>
            <a:off x="457199" y="1433513"/>
            <a:ext cx="4549878" cy="3180160"/>
          </a:xfrm>
        </p:spPr>
        <p:txBody>
          <a:bodyPr>
            <a:normAutofit/>
          </a:bodyPr>
          <a:lstStyle/>
          <a:p>
            <a:r>
              <a:rPr lang="es-ES" sz="2000" dirty="0"/>
              <a:t>Reimpresión de trabajos sin volver a pasar por el RIP</a:t>
            </a:r>
          </a:p>
          <a:p>
            <a:r>
              <a:rPr lang="es-ES" sz="2000" dirty="0"/>
              <a:t>Use la nueva opción en Configure para guardar archivos de trama con trabajos en la cola IMPRESOS</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43468" y="3374827"/>
            <a:ext cx="5014452" cy="230832"/>
          </a:xfrm>
          <a:prstGeom prst="rect">
            <a:avLst/>
          </a:prstGeom>
        </p:spPr>
        <p:txBody>
          <a:bodyPr wrap="square">
            <a:spAutoFit/>
          </a:bodyPr>
          <a:lstStyle/>
          <a:p>
            <a:pPr algn="ctr"/>
            <a:r>
              <a:rPr lang="es-ES" sz="900" i="1" dirty="0">
                <a:latin typeface="Georgia" panose="02040502050405020303" pitchFamily="18" charset="0"/>
              </a:rPr>
              <a:t>En Configure, active la opción para guardar datos de trama con trabajos en la cola Impresos</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s-ES"/>
              <a:t>Plataformas Fiery NX y XB</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es-ES"/>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a:t>Nuevos servidores </a:t>
            </a:r>
            <a:r>
              <a:rPr lang="es-ES" sz="2800" dirty="0" err="1"/>
              <a:t>Fiery</a:t>
            </a:r>
            <a:r>
              <a:rPr lang="es-ES" sz="2800" dirty="0"/>
              <a:t> NX Premium y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es-ES" dirty="0"/>
          </a:p>
        </p:txBody>
      </p:sp>
      <p:sp>
        <p:nvSpPr>
          <p:cNvPr id="4" name="Content Placeholder 3"/>
          <p:cNvSpPr>
            <a:spLocks noGrp="1"/>
          </p:cNvSpPr>
          <p:nvPr>
            <p:ph sz="quarter" idx="12"/>
          </p:nvPr>
        </p:nvSpPr>
        <p:spPr>
          <a:xfrm>
            <a:off x="457200" y="1433513"/>
            <a:ext cx="6572992" cy="3021346"/>
          </a:xfrm>
        </p:spPr>
        <p:txBody>
          <a:bodyPr>
            <a:normAutofit/>
          </a:bodyPr>
          <a:lstStyle/>
          <a:p>
            <a:r>
              <a:rPr lang="es-ES" sz="2400" dirty="0"/>
              <a:t>Nuevo diseño industrial del servidor NX</a:t>
            </a:r>
          </a:p>
          <a:p>
            <a:r>
              <a:rPr lang="es-ES" sz="2400" dirty="0"/>
              <a:t>Nueva pantalla táctil con software </a:t>
            </a:r>
            <a:br>
              <a:rPr lang="es-ES" sz="2400" dirty="0"/>
            </a:br>
            <a:r>
              <a:rPr lang="es-ES" sz="2400" dirty="0" err="1"/>
              <a:t>Fiery</a:t>
            </a:r>
            <a:r>
              <a:rPr lang="es-ES" sz="2400" dirty="0"/>
              <a:t> QuickTouch</a:t>
            </a:r>
          </a:p>
          <a:p>
            <a:r>
              <a:rPr lang="es-ES" sz="2400" dirty="0">
                <a:latin typeface="Georgia" panose="02040502050405020303" pitchFamily="18" charset="0"/>
              </a:rPr>
              <a:t>Funcionamiento eficiente con la nueva </a:t>
            </a:r>
            <a:br>
              <a:rPr lang="es-ES" sz="2400" dirty="0">
                <a:latin typeface="Georgia" panose="02040502050405020303" pitchFamily="18" charset="0"/>
              </a:rPr>
            </a:br>
            <a:r>
              <a:rPr lang="es-ES" sz="2400" dirty="0">
                <a:latin typeface="Georgia" panose="02040502050405020303" pitchFamily="18" charset="0"/>
              </a:rPr>
              <a:t>NX Station</a:t>
            </a:r>
            <a:endParaRPr lang="es-ES"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es-ES" sz="1600" dirty="0">
                <a:latin typeface="Georgia" panose="02040502050405020303" pitchFamily="18" charset="0"/>
              </a:rPr>
              <a:t>Panel táctil rotativo</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593083"/>
            <a:ext cx="2140802"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sz="1600" dirty="0">
                <a:latin typeface="Georgia"/>
                <a:hlinkClick r:id="rId5"/>
              </a:rPr>
              <a:t>Enlace a la página web de soluciones de producción de Fiery</a:t>
            </a:r>
            <a:endParaRPr lang="es-ES"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latin typeface="Georgia" panose="02040502050405020303" pitchFamily="18" charset="0"/>
              </a:rPr>
              <a:t>Fiery XB</a:t>
            </a:r>
            <a:endParaRPr lang="es-ES"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es-ES" dirty="0"/>
          </a:p>
        </p:txBody>
      </p:sp>
      <p:sp>
        <p:nvSpPr>
          <p:cNvPr id="4" name="Content Placeholder 3"/>
          <p:cNvSpPr>
            <a:spLocks noGrp="1"/>
          </p:cNvSpPr>
          <p:nvPr>
            <p:ph sz="quarter" idx="12"/>
          </p:nvPr>
        </p:nvSpPr>
        <p:spPr>
          <a:xfrm>
            <a:off x="457200" y="1433513"/>
            <a:ext cx="6040582" cy="3180160"/>
          </a:xfrm>
        </p:spPr>
        <p:txBody>
          <a:bodyPr>
            <a:normAutofit fontScale="85000" lnSpcReduction="10000"/>
          </a:bodyPr>
          <a:lstStyle/>
          <a:p>
            <a:r>
              <a:rPr lang="es-ES" sz="2400" dirty="0"/>
              <a:t>Diseñado para una amplia variedad de mercados</a:t>
            </a:r>
          </a:p>
          <a:p>
            <a:pPr lvl="1"/>
            <a:r>
              <a:rPr lang="es-ES" sz="2000" dirty="0"/>
              <a:t>Embalaje</a:t>
            </a:r>
            <a:br>
              <a:rPr dirty="0"/>
            </a:br>
            <a:r>
              <a:rPr lang="es-ES" sz="1600" dirty="0"/>
              <a:t>Cartón plegable, ondulado y embalaje flexible</a:t>
            </a:r>
          </a:p>
          <a:p>
            <a:pPr lvl="1"/>
            <a:r>
              <a:rPr lang="es-ES" sz="2000" dirty="0"/>
              <a:t>Impresión comercial</a:t>
            </a:r>
          </a:p>
          <a:p>
            <a:pPr lvl="1"/>
            <a:r>
              <a:rPr lang="es-ES" sz="2000" dirty="0"/>
              <a:t>Transacción/IPDS, correo directo</a:t>
            </a:r>
          </a:p>
          <a:p>
            <a:r>
              <a:rPr lang="es-ES" sz="2400" dirty="0"/>
              <a:t>Servidor tipo “blade” de alto rendimiento</a:t>
            </a:r>
          </a:p>
          <a:p>
            <a:pPr lvl="1"/>
            <a:r>
              <a:rPr lang="es-ES" sz="2000" dirty="0"/>
              <a:t>Hojas de hasta 1,8 m x 3 m o bobinas de 1 m de ancho</a:t>
            </a:r>
          </a:p>
          <a:p>
            <a:pPr lvl="1"/>
            <a:r>
              <a:rPr lang="es-ES" sz="2000" dirty="0"/>
              <a:t>Hasta 15 000 hojas/h (B1, 1200 x 1200 ppp)</a:t>
            </a:r>
          </a:p>
          <a:p>
            <a:pPr lvl="1"/>
            <a:r>
              <a:rPr lang="es-ES" sz="2000" dirty="0"/>
              <a:t>Hasta 200 m/min de alimentación por bobina</a:t>
            </a:r>
            <a:br>
              <a:rPr lang="es-ES" sz="2000" dirty="0"/>
            </a:br>
            <a:r>
              <a:rPr lang="es-ES" sz="2000" dirty="0"/>
              <a:t>(1 m, 1200 x 1200 ppp)</a:t>
            </a:r>
            <a:endParaRPr lang="es-ES" sz="2400" dirty="0"/>
          </a:p>
          <a:p>
            <a:endParaRPr lang="es-E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es-ES" sz="2000" dirty="0"/>
              <a:t>Los impresores se mantienen competitivos con una productividad, calidad de color e integración sin igual.</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es-ES"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es-ES" sz="3600" dirty="0"/>
              <a:t>Software del sistema </a:t>
            </a:r>
            <a:r>
              <a:rPr lang="es-ES" sz="3600" dirty="0" err="1"/>
              <a:t>Fiery</a:t>
            </a:r>
            <a:r>
              <a:rPr lang="es-ES" sz="3600" dirty="0"/>
              <a:t> FS300 Pro</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a:t>Virtudes del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es-ES"/>
          </a:p>
        </p:txBody>
      </p:sp>
      <p:sp>
        <p:nvSpPr>
          <p:cNvPr id="6" name="Content Placeholder 5"/>
          <p:cNvSpPr>
            <a:spLocks noGrp="1"/>
          </p:cNvSpPr>
          <p:nvPr>
            <p:ph sz="quarter" idx="12"/>
          </p:nvPr>
        </p:nvSpPr>
        <p:spPr>
          <a:xfrm>
            <a:off x="729464" y="1433513"/>
            <a:ext cx="7957335" cy="3180160"/>
          </a:xfrm>
        </p:spPr>
        <p:txBody>
          <a:bodyPr>
            <a:normAutofit/>
          </a:bodyPr>
          <a:lstStyle/>
          <a:p>
            <a:r>
              <a:rPr lang="es-ES"/>
              <a:t>Control de calidad de salida</a:t>
            </a:r>
          </a:p>
          <a:p>
            <a:r>
              <a:rPr lang="es-ES"/>
              <a:t>Rendimiento</a:t>
            </a:r>
          </a:p>
          <a:p>
            <a:r>
              <a:rPr lang="es-ES"/>
              <a:t>Seguridad</a:t>
            </a:r>
          </a:p>
          <a:p>
            <a:r>
              <a:rPr lang="es-ES"/>
              <a:t>Mantenimiento</a:t>
            </a:r>
          </a:p>
          <a:p>
            <a:r>
              <a:rPr lang="es-ES"/>
              <a:t>Integración</a:t>
            </a:r>
          </a:p>
          <a:p>
            <a:endParaRPr lang="es-ES" dirty="0"/>
          </a:p>
          <a:p>
            <a:endParaRPr lang="es-ES" dirty="0"/>
          </a:p>
        </p:txBody>
      </p:sp>
      <p:grpSp>
        <p:nvGrpSpPr>
          <p:cNvPr id="9" name="Group 8">
            <a:extLst>
              <a:ext uri="{FF2B5EF4-FFF2-40B4-BE49-F238E27FC236}">
                <a16:creationId xmlns:a16="http://schemas.microsoft.com/office/drawing/2014/main" id="{D553CF6B-5056-46C6-9234-222ADFD1317C}"/>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A98358C2-89C5-4E1B-B032-62C01E575D6C}"/>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14519CC8-B9FC-4DD8-81D5-939559B294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2BCB94D1-328A-425F-87FE-4890F952B903}"/>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74790F2A-8049-4407-A2C4-26466FCB3E6C}"/>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103F5E72-DF57-49A5-9A8B-4AFD14545CAF}"/>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FDFAE8AB-1766-4599-8073-0B7C25893BA4}"/>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s-ES"/>
              <a:t>Control de calidad de salida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es-ES"/>
          </a:p>
        </p:txBody>
      </p:sp>
      <p:sp>
        <p:nvSpPr>
          <p:cNvPr id="4" name="Content Placeholder 3"/>
          <p:cNvSpPr>
            <a:spLocks noGrp="1"/>
          </p:cNvSpPr>
          <p:nvPr>
            <p:ph sz="quarter" idx="12"/>
          </p:nvPr>
        </p:nvSpPr>
        <p:spPr>
          <a:xfrm>
            <a:off x="457200" y="1433513"/>
            <a:ext cx="4474396" cy="3180160"/>
          </a:xfrm>
        </p:spPr>
        <p:txBody>
          <a:bodyPr>
            <a:normAutofit fontScale="92500"/>
          </a:bodyPr>
          <a:lstStyle/>
          <a:p>
            <a:r>
              <a:rPr lang="es-ES"/>
              <a:t>Fiery Spot-On™</a:t>
            </a:r>
          </a:p>
          <a:p>
            <a:pPr lvl="1"/>
            <a:r>
              <a:rPr lang="es-ES"/>
              <a:t>Prioridad del grupo de colores planos</a:t>
            </a:r>
          </a:p>
          <a:p>
            <a:r>
              <a:rPr lang="es-ES"/>
              <a:t>Fiery ImageViewer</a:t>
            </a:r>
            <a:endParaRPr lang="es-ES" dirty="0"/>
          </a:p>
          <a:p>
            <a:pPr lvl="1"/>
            <a:r>
              <a:rPr lang="es-ES"/>
              <a:t>Inspector de objetos</a:t>
            </a:r>
          </a:p>
          <a:p>
            <a:pPr lvl="1"/>
            <a:r>
              <a:rPr lang="es-ES"/>
              <a:t>Cobertura de área total</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200" dirty="0"/>
              <a:t>Prioridad del grupo de colores planos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es-ES"/>
          </a:p>
        </p:txBody>
      </p:sp>
      <p:sp>
        <p:nvSpPr>
          <p:cNvPr id="4" name="Content Placeholder 3"/>
          <p:cNvSpPr>
            <a:spLocks noGrp="1"/>
          </p:cNvSpPr>
          <p:nvPr>
            <p:ph sz="quarter" idx="12"/>
          </p:nvPr>
        </p:nvSpPr>
        <p:spPr>
          <a:xfrm>
            <a:off x="457198" y="1433513"/>
            <a:ext cx="4982469" cy="3180160"/>
          </a:xfrm>
        </p:spPr>
        <p:txBody>
          <a:bodyPr>
            <a:normAutofit fontScale="77500" lnSpcReduction="20000"/>
          </a:bodyPr>
          <a:lstStyle/>
          <a:p>
            <a:r>
              <a:rPr lang="es-ES" dirty="0"/>
              <a:t>Satisfacción de las preferencias de color personalizadas </a:t>
            </a:r>
            <a:br>
              <a:rPr lang="es-ES" dirty="0"/>
            </a:br>
            <a:r>
              <a:rPr lang="es-ES" dirty="0"/>
              <a:t>con facilidad</a:t>
            </a:r>
          </a:p>
          <a:p>
            <a:r>
              <a:rPr lang="es-ES" dirty="0"/>
              <a:t>Definición del orden de la biblioteca de colores </a:t>
            </a:r>
            <a:br>
              <a:rPr lang="es-ES" dirty="0"/>
            </a:br>
            <a:r>
              <a:rPr lang="es-ES" dirty="0"/>
              <a:t>según trabajo</a:t>
            </a:r>
          </a:p>
          <a:p>
            <a:r>
              <a:rPr lang="es-ES" dirty="0"/>
              <a:t>Ahorro de tiempo al reordenar grupos de color en Centro </a:t>
            </a:r>
            <a:br>
              <a:rPr lang="es-ES" dirty="0"/>
            </a:br>
            <a:r>
              <a:rPr lang="es-ES" dirty="0"/>
              <a:t>de dispositivo</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es-ES" sz="900" i="1" dirty="0">
                <a:latin typeface="Georgia" panose="02040502050405020303" pitchFamily="18" charset="0"/>
              </a:rPr>
              <a:t>Requiere Fiery Spot-On.</a:t>
            </a:r>
          </a:p>
        </p:txBody>
      </p:sp>
      <p:pic>
        <p:nvPicPr>
          <p:cNvPr id="34" name="Picture 33">
            <a:extLst>
              <a:ext uri="{FF2B5EF4-FFF2-40B4-BE49-F238E27FC236}">
                <a16:creationId xmlns:a16="http://schemas.microsoft.com/office/drawing/2014/main" id="{8D49DCBF-31BD-4CE6-8031-BF7A0D4F137E}"/>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a:t>Inspector de objetos</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es-ES"/>
          </a:p>
        </p:txBody>
      </p:sp>
      <p:sp>
        <p:nvSpPr>
          <p:cNvPr id="6" name="Content Placeholder 5"/>
          <p:cNvSpPr>
            <a:spLocks noGrp="1"/>
          </p:cNvSpPr>
          <p:nvPr>
            <p:ph sz="quarter" idx="12"/>
          </p:nvPr>
        </p:nvSpPr>
        <p:spPr>
          <a:xfrm>
            <a:off x="689525" y="1251556"/>
            <a:ext cx="5127139" cy="3891944"/>
          </a:xfrm>
        </p:spPr>
        <p:txBody>
          <a:bodyPr>
            <a:normAutofit/>
          </a:bodyPr>
          <a:lstStyle/>
          <a:p>
            <a:r>
              <a:rPr lang="es-ES" sz="1800" dirty="0"/>
              <a:t>Muestra tipos de objetos para píxeles de trama.</a:t>
            </a:r>
          </a:p>
          <a:p>
            <a:pPr lvl="1">
              <a:spcBef>
                <a:spcPts val="0"/>
              </a:spcBef>
            </a:pPr>
            <a:r>
              <a:rPr lang="es-ES" sz="1600" dirty="0"/>
              <a:t>Texto, gráfico, imagen, sombreado suave </a:t>
            </a:r>
            <a:br>
              <a:rPr lang="es-ES" sz="1600" dirty="0"/>
            </a:br>
            <a:r>
              <a:rPr lang="es-ES" sz="1600" dirty="0"/>
              <a:t>y borde.</a:t>
            </a:r>
          </a:p>
          <a:p>
            <a:r>
              <a:rPr lang="es-ES" sz="1800" dirty="0"/>
              <a:t>Ayuda a identificar problemas relacionados con la configuración de los objetos:</a:t>
            </a:r>
          </a:p>
          <a:p>
            <a:pPr lvl="1">
              <a:spcBef>
                <a:spcPts val="0"/>
              </a:spcBef>
            </a:pPr>
            <a:r>
              <a:rPr lang="es-ES" sz="1600" dirty="0"/>
              <a:t>Imprimir grises solo con negro.</a:t>
            </a:r>
          </a:p>
          <a:p>
            <a:pPr lvl="1"/>
            <a:r>
              <a:rPr lang="es-ES" sz="1600" dirty="0"/>
              <a:t>Efectos de mejora de bordes. </a:t>
            </a:r>
          </a:p>
          <a:p>
            <a:pPr lvl="2"/>
            <a:r>
              <a:rPr lang="es-ES" sz="1400" dirty="0"/>
              <a:t>Por ejemplo, texto y gráficos dinámicos en HD.</a:t>
            </a:r>
          </a:p>
          <a:p>
            <a:pPr lvl="1"/>
            <a:r>
              <a:rPr lang="es-ES" sz="1600" dirty="0"/>
              <a:t>Datos de trama basados en objetos.</a:t>
            </a:r>
          </a:p>
          <a:p>
            <a:r>
              <a:rPr lang="es-ES" sz="1800" dirty="0"/>
              <a:t>Reduce el tiempo de resolución de problemas.</a:t>
            </a:r>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es-ES" sz="900" i="1" dirty="0">
                <a:latin typeface="Georgia" panose="02040502050405020303" pitchFamily="18" charset="0"/>
              </a:rPr>
              <a:t>Requiere Fiery Graphic Arts Package, Premium Edition o Productivity Package.</a:t>
            </a:r>
          </a:p>
        </p:txBody>
      </p:sp>
      <p:pic>
        <p:nvPicPr>
          <p:cNvPr id="13" name="Picture 12">
            <a:extLst>
              <a:ext uri="{FF2B5EF4-FFF2-40B4-BE49-F238E27FC236}">
                <a16:creationId xmlns:a16="http://schemas.microsoft.com/office/drawing/2014/main" id="{F228BFFF-A9E2-482C-9E9E-C971C2D8DD23}"/>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s-ES"/>
              <a:t>¿Qué es la plataforma Fiery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es-ES"/>
          </a:p>
        </p:txBody>
      </p:sp>
      <p:sp>
        <p:nvSpPr>
          <p:cNvPr id="6" name="Content Placeholder 5"/>
          <p:cNvSpPr>
            <a:spLocks noGrp="1"/>
          </p:cNvSpPr>
          <p:nvPr>
            <p:ph sz="quarter" idx="12"/>
          </p:nvPr>
        </p:nvSpPr>
        <p:spPr>
          <a:xfrm>
            <a:off x="457201" y="1433513"/>
            <a:ext cx="5597012" cy="3180160"/>
          </a:xfrm>
        </p:spPr>
        <p:txBody>
          <a:bodyPr>
            <a:noAutofit/>
          </a:bodyPr>
          <a:lstStyle/>
          <a:p>
            <a:pPr marL="0" indent="0">
              <a:buNone/>
            </a:pPr>
            <a:r>
              <a:rPr lang="es-ES" sz="2400" i="1" dirty="0"/>
              <a:t>“Una plataforma para la próxima década”</a:t>
            </a:r>
          </a:p>
          <a:p>
            <a:pPr lvl="1"/>
            <a:r>
              <a:rPr lang="es-ES" sz="2000" dirty="0"/>
              <a:t>Todo gira en torno al usuario.</a:t>
            </a:r>
            <a:r>
              <a:rPr lang="en-US" sz="2400" dirty="0"/>
              <a:t>		</a:t>
            </a:r>
          </a:p>
          <a:p>
            <a:pPr lvl="2">
              <a:spcBef>
                <a:spcPts val="0"/>
              </a:spcBef>
            </a:pPr>
            <a:r>
              <a:rPr lang="es-ES" sz="1400" dirty="0"/>
              <a:t>Innovación en prácticamente todos los puntos de contacto entre el usuario y el servidor Fiery</a:t>
            </a:r>
            <a:r>
              <a:rPr lang="es-ES" sz="1400" baseline="30000" dirty="0"/>
              <a:t>®</a:t>
            </a:r>
            <a:r>
              <a:rPr lang="es-ES" sz="1400" dirty="0"/>
              <a:t>.</a:t>
            </a:r>
          </a:p>
          <a:p>
            <a:pPr lvl="2"/>
            <a:r>
              <a:rPr lang="es-ES" sz="1400" dirty="0"/>
              <a:t>Nuevas características en los aspectos clave que preocupan al usuario: el color, la productividad, la comodidad de uso y la integración.</a:t>
            </a:r>
          </a:p>
          <a:p>
            <a:pPr lvl="1">
              <a:spcBef>
                <a:spcPts val="1200"/>
              </a:spcBef>
            </a:pPr>
            <a:r>
              <a:rPr lang="es-ES" sz="2000" dirty="0"/>
              <a:t>Control de las impresoras Fiery Driven™. </a:t>
            </a:r>
          </a:p>
          <a:p>
            <a:pPr lvl="2"/>
            <a:r>
              <a:rPr lang="es-ES" sz="1400" dirty="0"/>
              <a:t>Hoja suelta, alimentación continua de alta velocidad, cartón plegable B1 y ondulado. </a:t>
            </a:r>
          </a:p>
          <a:p>
            <a:pPr lvl="1"/>
            <a:endParaRPr lang="es-ES" sz="2400"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es-ES"/>
              <a:t>Cobertura de área total</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es-ES"/>
          </a:p>
        </p:txBody>
      </p:sp>
      <p:sp>
        <p:nvSpPr>
          <p:cNvPr id="4" name="Content Placeholder 3"/>
          <p:cNvSpPr>
            <a:spLocks noGrp="1"/>
          </p:cNvSpPr>
          <p:nvPr>
            <p:ph sz="quarter" idx="12"/>
          </p:nvPr>
        </p:nvSpPr>
        <p:spPr>
          <a:xfrm>
            <a:off x="457199" y="1433513"/>
            <a:ext cx="8153984" cy="3180160"/>
          </a:xfrm>
        </p:spPr>
        <p:txBody>
          <a:bodyPr>
            <a:normAutofit/>
          </a:bodyPr>
          <a:lstStyle/>
          <a:p>
            <a:r>
              <a:rPr lang="es-ES" sz="1600" dirty="0"/>
              <a:t>Muestra la suma de los valores de separación.</a:t>
            </a:r>
          </a:p>
          <a:p>
            <a:r>
              <a:rPr lang="es-ES" sz="1600" dirty="0"/>
              <a:t>Ayuda a identificar áreas donde se ha alcanzado el límite de cobertura de área total.</a:t>
            </a:r>
          </a:p>
          <a:p>
            <a:r>
              <a:rPr lang="es-ES" sz="1600" dirty="0"/>
              <a:t>Puede utilizarse para resolver problemas de imagen como la falta de detalles </a:t>
            </a:r>
            <a:br>
              <a:rPr lang="es-ES" sz="1600" dirty="0"/>
            </a:br>
            <a:r>
              <a:rPr lang="es-ES" sz="1600" dirty="0"/>
              <a:t>de sombreado.</a:t>
            </a:r>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es-ES" sz="900" i="1" dirty="0">
                <a:latin typeface="Georgia" panose="02040502050405020303" pitchFamily="18" charset="0"/>
              </a:rPr>
              <a:t>Requiere Fiery Graphic Arts Package, Premium Edition o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1EF62CB-A182-4B56-8090-EFD09893B717}"/>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Perfil de entrada de escala de grises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es-ES"/>
          </a:p>
        </p:txBody>
      </p:sp>
      <p:sp>
        <p:nvSpPr>
          <p:cNvPr id="4" name="Content Placeholder 3"/>
          <p:cNvSpPr>
            <a:spLocks noGrp="1"/>
          </p:cNvSpPr>
          <p:nvPr>
            <p:ph sz="quarter" idx="12"/>
          </p:nvPr>
        </p:nvSpPr>
        <p:spPr>
          <a:xfrm>
            <a:off x="457200" y="1433513"/>
            <a:ext cx="5123793" cy="3180160"/>
          </a:xfrm>
        </p:spPr>
        <p:txBody>
          <a:bodyPr>
            <a:normAutofit fontScale="85000" lnSpcReduction="10000"/>
          </a:bodyPr>
          <a:lstStyle/>
          <a:p>
            <a:r>
              <a:rPr lang="es-ES" dirty="0"/>
              <a:t>Combina el aspecto de impresión esperado para las imágenes en escala de grises, vectores u objetos gráficos.</a:t>
            </a:r>
          </a:p>
          <a:p>
            <a:r>
              <a:rPr lang="es-ES" dirty="0"/>
              <a:t>Especifica los controles de reproducción del color de la misma forma que con RGB </a:t>
            </a:r>
            <a:br>
              <a:rPr lang="es-ES" dirty="0"/>
            </a:br>
            <a:r>
              <a:rPr lang="es-ES" dirty="0"/>
              <a:t>y CMYK.</a:t>
            </a:r>
          </a:p>
          <a:p>
            <a:endParaRPr lang="es-ES"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es-ES" sz="900" i="1" dirty="0">
                <a:latin typeface="Georgia" panose="02040502050405020303" pitchFamily="18" charset="0"/>
              </a:rPr>
              <a:t>Configuración de escala de grises en la pestaña Color de Propiedades del trabajo y en el controlador.</a:t>
            </a:r>
          </a:p>
        </p:txBody>
      </p:sp>
      <p:pic>
        <p:nvPicPr>
          <p:cNvPr id="9" name="Picture 8">
            <a:extLst>
              <a:ext uri="{FF2B5EF4-FFF2-40B4-BE49-F238E27FC236}">
                <a16:creationId xmlns:a16="http://schemas.microsoft.com/office/drawing/2014/main" id="{2315FF83-0F05-4EC5-9512-5DFCB6F1FF66}"/>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Mejoras de rendimiento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es-ES"/>
          </a:p>
        </p:txBody>
      </p:sp>
      <p:sp>
        <p:nvSpPr>
          <p:cNvPr id="4" name="Content Placeholder 3"/>
          <p:cNvSpPr>
            <a:spLocks noGrp="1"/>
          </p:cNvSpPr>
          <p:nvPr>
            <p:ph sz="quarter" idx="12"/>
          </p:nvPr>
        </p:nvSpPr>
        <p:spPr>
          <a:xfrm>
            <a:off x="457199" y="1433513"/>
            <a:ext cx="5097295" cy="3180160"/>
          </a:xfrm>
        </p:spPr>
        <p:txBody>
          <a:bodyPr>
            <a:normAutofit fontScale="92500" lnSpcReduction="10000"/>
          </a:bodyPr>
          <a:lstStyle/>
          <a:p>
            <a:r>
              <a:rPr lang="es-ES" dirty="0"/>
              <a:t>Optimización de </a:t>
            </a:r>
            <a:r>
              <a:rPr lang="es-ES" dirty="0" err="1"/>
              <a:t>HyperRIP</a:t>
            </a:r>
            <a:endParaRPr lang="es-ES" dirty="0"/>
          </a:p>
          <a:p>
            <a:r>
              <a:rPr lang="es-ES" dirty="0"/>
              <a:t>Reimpresión rápida</a:t>
            </a:r>
          </a:p>
          <a:p>
            <a:r>
              <a:rPr lang="es-ES" dirty="0"/>
              <a:t>Hardware de </a:t>
            </a:r>
            <a:br>
              <a:rPr lang="es-ES" dirty="0"/>
            </a:br>
            <a:r>
              <a:rPr lang="es-ES" dirty="0"/>
              <a:t>nueva generación</a:t>
            </a:r>
          </a:p>
          <a:p>
            <a:pPr lvl="1"/>
            <a:r>
              <a:rPr lang="es-ES" dirty="0"/>
              <a:t>Servidores NX Pro </a:t>
            </a:r>
            <a:br>
              <a:rPr lang="es-ES" dirty="0"/>
            </a:br>
            <a:r>
              <a:rPr lang="es-ES" dirty="0"/>
              <a:t>y Premium</a:t>
            </a:r>
          </a:p>
          <a:p>
            <a:pPr lvl="1"/>
            <a:r>
              <a:rPr lang="es-ES" dirty="0"/>
              <a:t>Servidores XB </a:t>
            </a:r>
          </a:p>
        </p:txBody>
      </p:sp>
      <p:sp>
        <p:nvSpPr>
          <p:cNvPr id="5" name="TextBox 4"/>
          <p:cNvSpPr txBox="1"/>
          <p:nvPr/>
        </p:nvSpPr>
        <p:spPr>
          <a:xfrm>
            <a:off x="5743949" y="2671307"/>
            <a:ext cx="2979900" cy="461663"/>
          </a:xfrm>
          <a:prstGeom prst="rect">
            <a:avLst/>
          </a:prstGeom>
          <a:noFill/>
        </p:spPr>
        <p:txBody>
          <a:bodyPr wrap="square" lIns="91438" tIns="45719" rIns="91438" bIns="45719" rtlCol="0">
            <a:spAutoFit/>
          </a:bodyPr>
          <a:lstStyle/>
          <a:p>
            <a:pPr marL="0" lvl="1"/>
            <a:endParaRPr lang="es-ES" sz="1200" b="1" dirty="0">
              <a:solidFill>
                <a:srgbClr val="333333"/>
              </a:solidFill>
              <a:latin typeface="Georgia"/>
              <a:cs typeface="Georgia"/>
            </a:endParaRPr>
          </a:p>
          <a:p>
            <a:pPr algn="ctr"/>
            <a:r>
              <a:rPr lang="es-ES" sz="1200" b="1" dirty="0">
                <a:latin typeface="Georgia"/>
                <a:hlinkClick r:id="rId3"/>
              </a:rPr>
              <a:t>Enlace a un vídeo sobre HyperRIP</a:t>
            </a:r>
            <a:endParaRPr lang="es-ES"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685133" y="3185405"/>
            <a:ext cx="3097532" cy="646331"/>
          </a:xfrm>
          <a:prstGeom prst="rect">
            <a:avLst/>
          </a:prstGeom>
          <a:noFill/>
        </p:spPr>
        <p:txBody>
          <a:bodyPr wrap="square" rtlCol="0">
            <a:spAutoFit/>
          </a:bodyPr>
          <a:lstStyle/>
          <a:p>
            <a:pPr algn="ctr"/>
            <a:r>
              <a:rPr lang="es-ES" dirty="0">
                <a:latin typeface="Georgia" panose="02040502050405020303" pitchFamily="18" charset="0"/>
              </a:rPr>
              <a:t>Procesa trabajos hasta un 55 % más rápido.</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s-ES"/>
              <a:t>Tabla FS300 Pro</a:t>
            </a:r>
          </a:p>
        </p:txBody>
      </p:sp>
      <p:sp>
        <p:nvSpPr>
          <p:cNvPr id="2" name="Title 1"/>
          <p:cNvSpPr>
            <a:spLocks noGrp="1"/>
          </p:cNvSpPr>
          <p:nvPr>
            <p:ph type="title"/>
          </p:nvPr>
        </p:nvSpPr>
        <p:spPr>
          <a:xfrm>
            <a:off x="457200" y="205979"/>
            <a:ext cx="6983361" cy="857250"/>
          </a:xfrm>
        </p:spPr>
        <p:txBody>
          <a:bodyPr>
            <a:noAutofit/>
          </a:bodyPr>
          <a:lstStyle/>
          <a:p>
            <a:r>
              <a:rPr lang="es-ES" sz="2800" dirty="0"/>
              <a:t>Formatos de archivo admitidos en el modo de un solo trabajo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es-ES"/>
          </a:p>
        </p:txBody>
      </p:sp>
      <p:graphicFrame>
        <p:nvGraphicFramePr>
          <p:cNvPr id="5" name="Table 4"/>
          <p:cNvGraphicFramePr>
            <a:graphicFrameLocks noGrp="1"/>
          </p:cNvGraphicFramePr>
          <p:nvPr>
            <p:extLst>
              <p:ext uri="{D42A27DB-BD31-4B8C-83A1-F6EECF244321}">
                <p14:modId xmlns:p14="http://schemas.microsoft.com/office/powerpoint/2010/main" val="4231664824"/>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es-ES" sz="600" dirty="0">
                          <a:effectLst/>
                          <a:latin typeface="Georgia" panose="02040502050405020303" pitchFamily="18" charset="0"/>
                        </a:rPr>
                        <a:t>Tipo de archivo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Normal</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Dúplex</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XObjects/caché de formularios</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Papeles mezclados</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Control Bar</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Rango de impresión</a:t>
                      </a:r>
                    </a:p>
                    <a:p>
                      <a:pPr marL="0" marR="0">
                        <a:spcBef>
                          <a:spcPts val="0"/>
                        </a:spcBef>
                        <a:spcAft>
                          <a:spcPts val="0"/>
                        </a:spcAft>
                      </a:pPr>
                      <a:r>
                        <a:rPr lang="es-ES" sz="600" dirty="0">
                          <a:effectLst/>
                          <a:latin typeface="Georgia" panose="02040502050405020303" pitchFamily="18" charset="0"/>
                        </a:rPr>
                        <a:t>Página/ registro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err="1">
                          <a:effectLst/>
                          <a:latin typeface="Georgia" panose="02040502050405020303" pitchFamily="18" charset="0"/>
                        </a:rPr>
                        <a:t>Imposi-ción</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Compro-</a:t>
                      </a:r>
                      <a:r>
                        <a:rPr lang="es-ES" sz="600" dirty="0" err="1">
                          <a:effectLst/>
                          <a:latin typeface="Georgia" panose="02040502050405020303" pitchFamily="18" charset="0"/>
                        </a:rPr>
                        <a:t>bación</a:t>
                      </a:r>
                      <a:r>
                        <a:rPr lang="es-ES" sz="600" dirty="0">
                          <a:effectLst/>
                          <a:latin typeface="Georgia" panose="02040502050405020303" pitchFamily="18" charset="0"/>
                        </a:rPr>
                        <a:t> posterior</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Cola Directa</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s-ES" sz="600" dirty="0">
                          <a:effectLst/>
                          <a:latin typeface="Georgia" panose="02040502050405020303" pitchFamily="18" charset="0"/>
                        </a:rPr>
                        <a:t>Flujo de trabajo de CPSI</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s-ES" sz="600" b="0" dirty="0">
                          <a:effectLst/>
                          <a:latin typeface="Georgia" panose="02040502050405020303" pitchFamily="18" charset="0"/>
                        </a:rPr>
                        <a:t>PDF</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s-ES" sz="600" b="0" dirty="0">
                          <a:effectLst/>
                          <a:latin typeface="Georgia" panose="02040502050405020303" pitchFamily="18" charset="0"/>
                        </a:rPr>
                        <a:t>PS</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s-ES" sz="600" b="0" dirty="0">
                          <a:effectLst/>
                          <a:latin typeface="Georgia" panose="02040502050405020303" pitchFamily="18" charset="0"/>
                        </a:rPr>
                        <a:t>Quick Doc Merge</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s-ES" sz="600" b="0" dirty="0">
                          <a:effectLst/>
                          <a:latin typeface="Georgia" panose="02040502050405020303" pitchFamily="18" charset="0"/>
                        </a:rPr>
                        <a:t>PDF/VT</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s-ES" sz="600" b="0" dirty="0">
                          <a:effectLst/>
                          <a:latin typeface="Georgia" panose="02040502050405020303" pitchFamily="18" charset="0"/>
                        </a:rPr>
                        <a:t>PPML</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s-ES" sz="600" b="0" dirty="0">
                          <a:effectLst/>
                          <a:latin typeface="Georgia" panose="02040502050405020303" pitchFamily="18" charset="0"/>
                        </a:rPr>
                        <a:t>VPS</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a:effectLst/>
                          <a:latin typeface="Georgia" panose="02040502050405020303" pitchFamily="18" charset="0"/>
                        </a:rPr>
                        <a:t>Sí</a:t>
                      </a:r>
                      <a:endParaRPr lang="es-ES" sz="6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s-ES" sz="600" b="0" dirty="0">
                          <a:effectLst/>
                          <a:latin typeface="Georgia" panose="02040502050405020303" pitchFamily="18" charset="0"/>
                        </a:rPr>
                        <a:t>VIPP</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s-ES" sz="600" b="0" dirty="0">
                          <a:effectLst/>
                          <a:latin typeface="Georgia" panose="02040502050405020303" pitchFamily="18" charset="0"/>
                        </a:rPr>
                        <a:t>Archivo maestro de FreeForm</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s-ES" sz="600" b="0" dirty="0">
                          <a:effectLst/>
                          <a:latin typeface="Georgia" panose="02040502050405020303" pitchFamily="18" charset="0"/>
                        </a:rPr>
                        <a:t>Archivo variable de FreeForm</a:t>
                      </a: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a:effectLst/>
                          <a:latin typeface="Georgia" panose="02040502050405020303" pitchFamily="18" charset="0"/>
                        </a:rPr>
                        <a:t>Sí</a:t>
                      </a:r>
                      <a:endParaRPr lang="es-ES" sz="6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s-ES" sz="600" b="0" dirty="0">
                          <a:effectLst/>
                          <a:latin typeface="Georgia" panose="02040502050405020303" pitchFamily="18" charset="0"/>
                        </a:rPr>
                        <a:t>TIF</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s-ES" sz="600" b="0" dirty="0">
                          <a:effectLst/>
                          <a:latin typeface="Georgia" panose="02040502050405020303" pitchFamily="18" charset="0"/>
                        </a:rPr>
                        <a:t>EPS</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s-ES" sz="600" dirty="0">
                          <a:effectLst/>
                          <a:latin typeface="Georgia" panose="02040502050405020303" pitchFamily="18" charset="0"/>
                        </a:rPr>
                        <a:t>Flujo de trabajo de APPE</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s-ES" sz="600" b="0" dirty="0">
                          <a:effectLst/>
                          <a:latin typeface="Georgia" panose="02040502050405020303" pitchFamily="18" charset="0"/>
                        </a:rPr>
                        <a:t>PDF</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s-ES" sz="600" b="0" dirty="0">
                          <a:effectLst/>
                          <a:latin typeface="Georgia" panose="02040502050405020303" pitchFamily="18" charset="0"/>
                        </a:rPr>
                        <a:t>PDF/VT</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s-ES" sz="600" dirty="0">
                          <a:effectLst/>
                          <a:latin typeface="Georgia" panose="02040502050405020303" pitchFamily="18" charset="0"/>
                        </a:rPr>
                        <a:t>Flujo de trabajo de PCL</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s-ES" sz="600" b="0" dirty="0">
                          <a:effectLst/>
                          <a:latin typeface="Georgia" panose="02040502050405020303" pitchFamily="18" charset="0"/>
                        </a:rPr>
                        <a:t>PCL</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791930"/>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s-ES" dirty="0">
                  <a:solidFill>
                    <a:schemeClr val="tx1"/>
                  </a:solidFill>
                  <a:latin typeface="Georgia" panose="02040502050405020303" pitchFamily="18" charset="0"/>
                </a:rPr>
                <a:t>NO</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s-ES"/>
              <a:t>Tabla FS200 Pro</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s-ES"/>
              <a:t>Tabla FS300 Pro</a:t>
            </a:r>
          </a:p>
        </p:txBody>
      </p:sp>
      <p:sp>
        <p:nvSpPr>
          <p:cNvPr id="2" name="Title 1"/>
          <p:cNvSpPr>
            <a:spLocks noGrp="1"/>
          </p:cNvSpPr>
          <p:nvPr>
            <p:ph type="title"/>
          </p:nvPr>
        </p:nvSpPr>
        <p:spPr>
          <a:xfrm>
            <a:off x="457200" y="205979"/>
            <a:ext cx="7254200" cy="857250"/>
          </a:xfrm>
        </p:spPr>
        <p:txBody>
          <a:bodyPr>
            <a:noAutofit/>
          </a:bodyPr>
          <a:lstStyle/>
          <a:p>
            <a:r>
              <a:rPr lang="es-ES" sz="2800" dirty="0"/>
              <a:t>Formatos de archivo admitidos en el modo de un solo trabajo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es-ES"/>
          </a:p>
        </p:txBody>
      </p:sp>
      <p:graphicFrame>
        <p:nvGraphicFramePr>
          <p:cNvPr id="5" name="Table 4"/>
          <p:cNvGraphicFramePr>
            <a:graphicFrameLocks noGrp="1"/>
          </p:cNvGraphicFramePr>
          <p:nvPr>
            <p:extLst>
              <p:ext uri="{D42A27DB-BD31-4B8C-83A1-F6EECF244321}">
                <p14:modId xmlns:p14="http://schemas.microsoft.com/office/powerpoint/2010/main" val="4185231569"/>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es-ES" sz="600" dirty="0">
                          <a:effectLst/>
                          <a:latin typeface="Georgia" panose="02040502050405020303" pitchFamily="18" charset="0"/>
                        </a:rPr>
                        <a:t>Tipo de archivo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Normal</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Dúplex</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XObjects/caché de formularios</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Papeles mezclados</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Control Bar</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Rango de impresión</a:t>
                      </a:r>
                    </a:p>
                    <a:p>
                      <a:pPr marL="0" marR="0">
                        <a:spcBef>
                          <a:spcPts val="0"/>
                        </a:spcBef>
                        <a:spcAft>
                          <a:spcPts val="0"/>
                        </a:spcAft>
                      </a:pPr>
                      <a:r>
                        <a:rPr lang="es-ES" sz="600" dirty="0">
                          <a:effectLst/>
                          <a:latin typeface="Georgia" panose="02040502050405020303" pitchFamily="18" charset="0"/>
                        </a:rPr>
                        <a:t>Página/ registro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err="1">
                          <a:effectLst/>
                          <a:latin typeface="Georgia" panose="02040502050405020303" pitchFamily="18" charset="0"/>
                        </a:rPr>
                        <a:t>Imposi-ción</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Compro-</a:t>
                      </a:r>
                      <a:r>
                        <a:rPr lang="es-ES" sz="600" dirty="0" err="1">
                          <a:effectLst/>
                          <a:latin typeface="Georgia" panose="02040502050405020303" pitchFamily="18" charset="0"/>
                        </a:rPr>
                        <a:t>bación</a:t>
                      </a:r>
                      <a:r>
                        <a:rPr lang="es-ES" sz="600" dirty="0">
                          <a:effectLst/>
                          <a:latin typeface="Georgia" panose="02040502050405020303" pitchFamily="18" charset="0"/>
                        </a:rPr>
                        <a:t> posterior</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s-ES" sz="600" dirty="0">
                          <a:effectLst/>
                          <a:latin typeface="Georgia" panose="02040502050405020303" pitchFamily="18" charset="0"/>
                        </a:rPr>
                        <a:t>Cola Directa</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s-ES" sz="600" dirty="0">
                          <a:effectLst/>
                          <a:latin typeface="Georgia" panose="02040502050405020303" pitchFamily="18" charset="0"/>
                        </a:rPr>
                        <a:t>Flujo de trabajo de CPSI</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s-ES" sz="600" b="0" dirty="0">
                          <a:effectLst/>
                          <a:latin typeface="Georgia" panose="02040502050405020303" pitchFamily="18" charset="0"/>
                        </a:rPr>
                        <a:t>PDF</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s-ES" sz="600" b="0" dirty="0">
                          <a:effectLst/>
                          <a:latin typeface="Georgia" panose="02040502050405020303" pitchFamily="18" charset="0"/>
                        </a:rPr>
                        <a:t>PS</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s-ES" sz="600" b="0" dirty="0">
                          <a:effectLst/>
                          <a:latin typeface="Georgia" panose="02040502050405020303" pitchFamily="18" charset="0"/>
                        </a:rPr>
                        <a:t>Quick Doc Merge</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s-ES" sz="600" b="0" dirty="0">
                          <a:effectLst/>
                          <a:latin typeface="Georgia" panose="02040502050405020303" pitchFamily="18" charset="0"/>
                        </a:rPr>
                        <a:t>PDF/VT</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s-ES" sz="600" b="0" dirty="0">
                          <a:effectLst/>
                          <a:latin typeface="Georgia" panose="02040502050405020303" pitchFamily="18" charset="0"/>
                        </a:rPr>
                        <a:t>PPML</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s-ES" sz="600" b="0" dirty="0">
                          <a:effectLst/>
                          <a:latin typeface="Georgia" panose="02040502050405020303" pitchFamily="18" charset="0"/>
                        </a:rPr>
                        <a:t>VPS</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s-ES" sz="600" b="0" dirty="0">
                          <a:effectLst/>
                          <a:latin typeface="Georgia" panose="02040502050405020303" pitchFamily="18" charset="0"/>
                        </a:rPr>
                        <a:t>VIPP</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s-ES" sz="600" b="0" dirty="0">
                          <a:effectLst/>
                          <a:latin typeface="Georgia" panose="02040502050405020303" pitchFamily="18" charset="0"/>
                        </a:rPr>
                        <a:t>Archivo maestro de FreeForm</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s-ES" sz="600" b="0" dirty="0">
                          <a:effectLst/>
                          <a:latin typeface="Georgia" panose="02040502050405020303" pitchFamily="18" charset="0"/>
                        </a:rPr>
                        <a:t>Archivo variable de FreeForm</a:t>
                      </a:r>
                    </a:p>
                  </a:txBody>
                  <a:tcPr marL="67136" marR="67136" marT="0" marB="0" anchor="ct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s-ES" sz="600" b="0" dirty="0">
                          <a:effectLst/>
                          <a:latin typeface="Georgia" panose="02040502050405020303" pitchFamily="18" charset="0"/>
                        </a:rPr>
                        <a:t>TIF</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s-ES" sz="600" b="0" dirty="0">
                          <a:effectLst/>
                          <a:latin typeface="Georgia" panose="02040502050405020303" pitchFamily="18" charset="0"/>
                        </a:rPr>
                        <a:t>EPS</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s-ES" sz="600" dirty="0">
                          <a:effectLst/>
                          <a:latin typeface="Georgia" panose="02040502050405020303" pitchFamily="18" charset="0"/>
                        </a:rPr>
                        <a:t>Flujo de trabajo de APPE</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s-ES" sz="600" b="0" dirty="0">
                          <a:effectLst/>
                          <a:latin typeface="Georgia" panose="02040502050405020303" pitchFamily="18" charset="0"/>
                        </a:rPr>
                        <a:t>PDF</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s-ES" sz="600" b="0" dirty="0">
                          <a:effectLst/>
                          <a:latin typeface="Georgia" panose="02040502050405020303" pitchFamily="18" charset="0"/>
                        </a:rPr>
                        <a:t>PDF/VT</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Sí</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sz="600" b="1" dirty="0">
                          <a:effectLst/>
                          <a:latin typeface="Georgia" panose="02040502050405020303" pitchFamily="18" charset="0"/>
                        </a:rPr>
                        <a:t>Sí</a:t>
                      </a:r>
                      <a:endParaRPr lang="es-ES" sz="6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Sí</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s-ES" sz="600" dirty="0">
                          <a:effectLst/>
                          <a:latin typeface="Georgia" panose="02040502050405020303" pitchFamily="18" charset="0"/>
                        </a:rPr>
                        <a:t>Flujo de trabajo de PCL</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s-ES" sz="600" b="0" dirty="0">
                          <a:effectLst/>
                          <a:latin typeface="Georgia" panose="02040502050405020303" pitchFamily="18" charset="0"/>
                        </a:rPr>
                        <a:t>PCL</a:t>
                      </a:r>
                      <a:endParaRPr lang="es-ES" sz="6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a:effectLst/>
                          <a:latin typeface="Georgia" panose="02040502050405020303" pitchFamily="18" charset="0"/>
                        </a:rPr>
                        <a:t>No</a:t>
                      </a:r>
                      <a:endParaRPr lang="es-ES" sz="6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es-ES" sz="600" dirty="0">
                          <a:effectLst/>
                          <a:latin typeface="Georgia" panose="02040502050405020303" pitchFamily="18" charset="0"/>
                        </a:rPr>
                        <a:t>No</a:t>
                      </a:r>
                      <a:endParaRPr lang="es-ES" sz="6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a:t>Mejoras en seguridad</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es-ES"/>
          </a:p>
        </p:txBody>
      </p:sp>
      <p:sp>
        <p:nvSpPr>
          <p:cNvPr id="6" name="Content Placeholder 5"/>
          <p:cNvSpPr>
            <a:spLocks noGrp="1"/>
          </p:cNvSpPr>
          <p:nvPr>
            <p:ph sz="quarter" idx="12"/>
          </p:nvPr>
        </p:nvSpPr>
        <p:spPr>
          <a:xfrm>
            <a:off x="457200" y="1433513"/>
            <a:ext cx="8229600" cy="3180160"/>
          </a:xfrm>
        </p:spPr>
        <p:txBody>
          <a:bodyPr>
            <a:normAutofit fontScale="92500" lnSpcReduction="10000"/>
          </a:bodyPr>
          <a:lstStyle/>
          <a:p>
            <a:r>
              <a:rPr lang="es-ES" sz="2800" dirty="0"/>
              <a:t>Windows 10 IoT Enterprise</a:t>
            </a:r>
          </a:p>
          <a:p>
            <a:pPr lvl="1">
              <a:spcBef>
                <a:spcPts val="1800"/>
              </a:spcBef>
            </a:pPr>
            <a:r>
              <a:rPr lang="es-ES" sz="2400" dirty="0"/>
              <a:t>Protección contra aplicaciones maliciosas gracias </a:t>
            </a:r>
            <a:br>
              <a:rPr lang="es-ES" sz="2400" dirty="0"/>
            </a:br>
            <a:r>
              <a:rPr lang="es-ES" sz="2400" dirty="0"/>
              <a:t>a Windows Defender SmartScreen</a:t>
            </a:r>
          </a:p>
          <a:p>
            <a:pPr lvl="1"/>
            <a:r>
              <a:rPr lang="es-ES" sz="2400" dirty="0"/>
              <a:t>Protección contra ataques de intermediarios con la exigencia de certificados empresariales y el endurecimiento de SMB</a:t>
            </a:r>
          </a:p>
          <a:p>
            <a:pPr lvl="1"/>
            <a:r>
              <a:rPr lang="es-ES" sz="2400" dirty="0"/>
              <a:t>Protección contra software malicioso y antivirus con Windows Defender y Windows Data Execution Prevention</a:t>
            </a:r>
            <a:endParaRPr lang="es-ES" dirty="0"/>
          </a:p>
          <a:p>
            <a:pPr lvl="1"/>
            <a:endParaRPr lang="es-ES"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Mejoras en el mantenimiento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es-ES"/>
          </a:p>
        </p:txBody>
      </p:sp>
      <p:sp>
        <p:nvSpPr>
          <p:cNvPr id="4" name="Content Placeholder 3"/>
          <p:cNvSpPr>
            <a:spLocks noGrp="1"/>
          </p:cNvSpPr>
          <p:nvPr>
            <p:ph sz="quarter" idx="12"/>
          </p:nvPr>
        </p:nvSpPr>
        <p:spPr>
          <a:xfrm>
            <a:off x="457200" y="1433513"/>
            <a:ext cx="5594279" cy="3180160"/>
          </a:xfrm>
        </p:spPr>
        <p:txBody>
          <a:bodyPr>
            <a:normAutofit fontScale="77500" lnSpcReduction="20000"/>
          </a:bodyPr>
          <a:lstStyle/>
          <a:p>
            <a:pPr marL="0" indent="0">
              <a:buNone/>
            </a:pPr>
            <a:r>
              <a:rPr lang="es-ES" dirty="0"/>
              <a:t>Minimización de interrupciones en </a:t>
            </a:r>
            <a:br>
              <a:rPr lang="es-ES" dirty="0"/>
            </a:br>
            <a:r>
              <a:rPr lang="es-ES" dirty="0"/>
              <a:t>la producción  </a:t>
            </a:r>
          </a:p>
          <a:p>
            <a:r>
              <a:rPr lang="es-ES" dirty="0"/>
              <a:t>Actualizaciones del </a:t>
            </a:r>
            <a:r>
              <a:rPr lang="es-ES" dirty="0" err="1"/>
              <a:t>Fiery</a:t>
            </a:r>
            <a:endParaRPr lang="es-ES" dirty="0"/>
          </a:p>
          <a:p>
            <a:pPr lvl="1"/>
            <a:r>
              <a:rPr lang="es-ES" dirty="0"/>
              <a:t>Actualización sencilla de los servidores </a:t>
            </a:r>
            <a:r>
              <a:rPr lang="es-ES" dirty="0" err="1"/>
              <a:t>Fiery</a:t>
            </a:r>
            <a:endParaRPr lang="es-ES" dirty="0"/>
          </a:p>
          <a:p>
            <a:r>
              <a:rPr lang="es-ES" dirty="0"/>
              <a:t>Copias de seguridad automáticas del sistema</a:t>
            </a:r>
          </a:p>
          <a:p>
            <a:r>
              <a:rPr lang="es-ES" dirty="0"/>
              <a:t>Rápida recuperación después de una restauración del sistema</a:t>
            </a:r>
          </a:p>
          <a:p>
            <a:endParaRPr lang="es-ES"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EC1519F3-50AD-4507-A728-7F01D5DD80A6}"/>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5979"/>
            <a:ext cx="7381568" cy="857250"/>
          </a:xfrm>
        </p:spPr>
        <p:txBody>
          <a:bodyPr>
            <a:noAutofit/>
          </a:bodyPr>
          <a:lstStyle/>
          <a:p>
            <a:r>
              <a:rPr lang="es-ES" sz="2800" dirty="0"/>
              <a:t>Copias de seguridad automáticas del sistema</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es-ES"/>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es-ES" sz="2000" dirty="0"/>
              <a:t>Programación de copias de seguridad a través de Fiery QuickTouch y WebTools.</a:t>
            </a:r>
          </a:p>
          <a:p>
            <a:pPr>
              <a:spcBef>
                <a:spcPts val="0"/>
              </a:spcBef>
            </a:pPr>
            <a:r>
              <a:rPr lang="es-ES" sz="2000" dirty="0"/>
              <a:t>Restauración del servidor Fiery en menos de una hora. </a:t>
            </a:r>
          </a:p>
          <a:p>
            <a:pPr lvl="1">
              <a:spcBef>
                <a:spcPts val="0"/>
              </a:spcBef>
            </a:pPr>
            <a:r>
              <a:rPr lang="es-ES" sz="1600" dirty="0"/>
              <a:t>1/8 del tiempo que tarda en cargarse desde un DVD.</a:t>
            </a:r>
          </a:p>
          <a:p>
            <a:pPr>
              <a:spcBef>
                <a:spcPts val="0"/>
              </a:spcBef>
            </a:pPr>
            <a:r>
              <a:rPr lang="es-ES" sz="2000" dirty="0"/>
              <a:t>No necesita DVD de instalación.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60D968E7-2539-4226-91F0-8A04EF41712A}"/>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Mejoras de integración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es-ES"/>
          </a:p>
        </p:txBody>
      </p:sp>
      <p:sp>
        <p:nvSpPr>
          <p:cNvPr id="4" name="Content Placeholder 3"/>
          <p:cNvSpPr>
            <a:spLocks noGrp="1"/>
          </p:cNvSpPr>
          <p:nvPr>
            <p:ph sz="quarter" idx="12"/>
          </p:nvPr>
        </p:nvSpPr>
        <p:spPr/>
        <p:txBody>
          <a:bodyPr>
            <a:normAutofit fontScale="92500" lnSpcReduction="20000"/>
          </a:bodyPr>
          <a:lstStyle/>
          <a:p>
            <a:r>
              <a:rPr lang="es-ES" sz="2800" dirty="0"/>
              <a:t>Las mejoras en las API y la facilidad de uso </a:t>
            </a:r>
            <a:br>
              <a:rPr lang="es-ES" sz="2800" dirty="0"/>
            </a:br>
            <a:r>
              <a:rPr lang="es-ES" sz="2800" dirty="0"/>
              <a:t>permiten integrar fácilmente aplicaciones propias </a:t>
            </a:r>
            <a:br>
              <a:rPr lang="es-ES" sz="2800" dirty="0"/>
            </a:br>
            <a:r>
              <a:rPr lang="es-ES" sz="2800" dirty="0"/>
              <a:t>en </a:t>
            </a:r>
            <a:r>
              <a:rPr lang="es-ES" sz="2800" dirty="0" err="1"/>
              <a:t>Fiery</a:t>
            </a:r>
            <a:r>
              <a:rPr lang="es-ES" sz="2800" dirty="0"/>
              <a:t> API 4.</a:t>
            </a:r>
          </a:p>
          <a:p>
            <a:r>
              <a:rPr lang="es-ES" sz="2800" dirty="0"/>
              <a:t>Fiery JDF 1.5 cuenta con nuevas características con funcionalidad JDF.</a:t>
            </a:r>
          </a:p>
          <a:p>
            <a:pPr lvl="1"/>
            <a:r>
              <a:rPr lang="es-ES" dirty="0"/>
              <a:t>EFI </a:t>
            </a:r>
            <a:r>
              <a:rPr lang="es-ES" dirty="0" err="1"/>
              <a:t>AutoCount</a:t>
            </a:r>
            <a:endParaRPr lang="es-ES" dirty="0"/>
          </a:p>
          <a:p>
            <a:pPr lvl="1"/>
            <a:r>
              <a:rPr lang="es-ES" dirty="0"/>
              <a:t>EFI Quick </a:t>
            </a:r>
            <a:r>
              <a:rPr lang="es-ES" dirty="0" err="1"/>
              <a:t>Print</a:t>
            </a:r>
            <a:r>
              <a:rPr lang="es-ES" dirty="0"/>
              <a:t> Suite</a:t>
            </a:r>
          </a:p>
          <a:p>
            <a:pPr lvl="1"/>
            <a:r>
              <a:rPr lang="es-ES" dirty="0"/>
              <a:t>Kodak </a:t>
            </a:r>
            <a:r>
              <a:rPr lang="es-ES" dirty="0" err="1"/>
              <a:t>Prinergy</a:t>
            </a:r>
            <a:r>
              <a:rPr lang="es-ES" dirty="0"/>
              <a:t> 8.1</a:t>
            </a:r>
          </a:p>
        </p:txBody>
      </p:sp>
      <p:pic>
        <p:nvPicPr>
          <p:cNvPr id="6" name="Picture 5">
            <a:extLst>
              <a:ext uri="{FF2B5EF4-FFF2-40B4-BE49-F238E27FC236}">
                <a16:creationId xmlns:a16="http://schemas.microsoft.com/office/drawing/2014/main" id="{67251088-42DF-40A9-9634-FE9C22FEE247}"/>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El valor del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es-ES"/>
          </a:p>
        </p:txBody>
      </p:sp>
      <p:sp>
        <p:nvSpPr>
          <p:cNvPr id="4" name="Content Placeholder 3"/>
          <p:cNvSpPr>
            <a:spLocks noGrp="1"/>
          </p:cNvSpPr>
          <p:nvPr>
            <p:ph sz="quarter" idx="12"/>
          </p:nvPr>
        </p:nvSpPr>
        <p:spPr>
          <a:xfrm>
            <a:off x="457199" y="2019299"/>
            <a:ext cx="5060731" cy="2594373"/>
          </a:xfrm>
        </p:spPr>
        <p:txBody>
          <a:bodyPr>
            <a:normAutofit lnSpcReduction="10000"/>
          </a:bodyPr>
          <a:lstStyle/>
          <a:p>
            <a:r>
              <a:rPr lang="es-ES" sz="2800" dirty="0"/>
              <a:t>Lidera la innovación en áreas importantes para </a:t>
            </a:r>
            <a:br>
              <a:rPr lang="es-ES" sz="2800" dirty="0"/>
            </a:br>
            <a:r>
              <a:rPr lang="es-ES" sz="2800" dirty="0"/>
              <a:t>los clientes.</a:t>
            </a:r>
          </a:p>
          <a:p>
            <a:r>
              <a:rPr lang="es-ES" sz="2800" dirty="0"/>
              <a:t>Controla las impresoras digitales más avanzadas </a:t>
            </a:r>
            <a:br>
              <a:rPr lang="es-ES" sz="2800" dirty="0"/>
            </a:br>
            <a:r>
              <a:rPr lang="es-ES" sz="2800" dirty="0"/>
              <a:t>del sector.</a:t>
            </a:r>
          </a:p>
        </p:txBody>
      </p:sp>
      <p:grpSp>
        <p:nvGrpSpPr>
          <p:cNvPr id="9" name="Group 8">
            <a:extLst>
              <a:ext uri="{FF2B5EF4-FFF2-40B4-BE49-F238E27FC236}">
                <a16:creationId xmlns:a16="http://schemas.microsoft.com/office/drawing/2014/main" id="{F8DCD13A-A75F-4843-87ED-134A3064EF55}"/>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E80C19BC-858F-4467-B537-13BAEC4A9776}"/>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1E351ED5-13E0-4DDD-815E-89B3C1D6AC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7569D5E4-1A19-4661-8F3D-36E9C5BF3C6C}"/>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A2AC5A00-4EC7-40BE-9609-110A46B59754}"/>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A3AAB72C-A32C-4CBD-881C-83F51EDE292F}"/>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45867675-B115-4413-AEA2-8ED2BF598363}"/>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es-ES" dirty="0">
                  <a:latin typeface="Georgia" panose="02040502050405020303" pitchFamily="18" charset="0"/>
                </a:rPr>
                <a:t>Fiery Command </a:t>
              </a:r>
              <a:r>
                <a:rPr lang="es-ES" dirty="0" err="1">
                  <a:latin typeface="Georgia" panose="02040502050405020303" pitchFamily="18" charset="0"/>
                </a:rPr>
                <a:t>WorkStation</a:t>
              </a:r>
              <a:r>
                <a:rPr lang="es-ES" baseline="30000" dirty="0">
                  <a:latin typeface="Georgia" panose="02040502050405020303" pitchFamily="18" charset="0"/>
                </a:rPr>
                <a:t>®</a:t>
              </a:r>
              <a:endParaRPr lang="es-ES" dirty="0">
                <a:latin typeface="Georgia" panose="02040502050405020303" pitchFamily="18" charset="0"/>
              </a:endParaRPr>
            </a:p>
          </p:txBody>
        </p:sp>
      </p:grpSp>
      <p:grpSp>
        <p:nvGrpSpPr>
          <p:cNvPr id="24" name="Group 23"/>
          <p:cNvGrpSpPr/>
          <p:nvPr/>
        </p:nvGrpSpPr>
        <p:grpSpPr>
          <a:xfrm>
            <a:off x="4698367" y="1121512"/>
            <a:ext cx="3077505" cy="2331064"/>
            <a:chOff x="4698367" y="1121512"/>
            <a:chExt cx="3077505"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737067" y="1693176"/>
              <a:ext cx="2038805" cy="923330"/>
            </a:xfrm>
            <a:prstGeom prst="rect">
              <a:avLst/>
            </a:prstGeom>
            <a:noFill/>
          </p:spPr>
          <p:txBody>
            <a:bodyPr wrap="square" rtlCol="0">
              <a:spAutoFit/>
            </a:bodyPr>
            <a:lstStyle/>
            <a:p>
              <a:pPr algn="ctr"/>
              <a:r>
                <a:rPr lang="es-ES" dirty="0">
                  <a:latin typeface="Georgia" panose="02040502050405020303" pitchFamily="18" charset="0"/>
                </a:rPr>
                <a:t>Software del sistema Fiery FS300 Pro</a:t>
              </a:r>
            </a:p>
          </p:txBody>
        </p:sp>
      </p:grpSp>
      <p:grpSp>
        <p:nvGrpSpPr>
          <p:cNvPr id="22" name="Group 21"/>
          <p:cNvGrpSpPr/>
          <p:nvPr/>
        </p:nvGrpSpPr>
        <p:grpSpPr>
          <a:xfrm>
            <a:off x="1272134" y="2723929"/>
            <a:ext cx="2990271" cy="2331064"/>
            <a:chOff x="1272134" y="2723929"/>
            <a:chExt cx="2990271"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91320" y="3714978"/>
              <a:ext cx="1869272" cy="646331"/>
            </a:xfrm>
            <a:prstGeom prst="rect">
              <a:avLst/>
            </a:prstGeom>
            <a:noFill/>
          </p:spPr>
          <p:txBody>
            <a:bodyPr wrap="square" rtlCol="0">
              <a:spAutoFit/>
            </a:bodyPr>
            <a:lstStyle/>
            <a:p>
              <a:pPr algn="ctr"/>
              <a:r>
                <a:rPr lang="es-ES" dirty="0">
                  <a:latin typeface="Georgia" panose="02040502050405020303" pitchFamily="18" charset="0"/>
                </a:rPr>
                <a:t>Plataformas Fiery NX y XB</a:t>
              </a:r>
            </a:p>
          </p:txBody>
        </p:sp>
      </p:grpSp>
      <p:grpSp>
        <p:nvGrpSpPr>
          <p:cNvPr id="40" name="Group 39"/>
          <p:cNvGrpSpPr/>
          <p:nvPr/>
        </p:nvGrpSpPr>
        <p:grpSpPr>
          <a:xfrm>
            <a:off x="4698367" y="2595240"/>
            <a:ext cx="2990271" cy="2331064"/>
            <a:chOff x="4698367" y="2595240"/>
            <a:chExt cx="2990271"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991262" y="3556996"/>
              <a:ext cx="1677900" cy="923330"/>
            </a:xfrm>
            <a:prstGeom prst="rect">
              <a:avLst/>
            </a:prstGeom>
            <a:noFill/>
          </p:spPr>
          <p:txBody>
            <a:bodyPr wrap="square" rtlCol="0">
              <a:spAutoFit/>
            </a:bodyPr>
            <a:lstStyle/>
            <a:p>
              <a:pPr algn="ctr"/>
              <a:r>
                <a:rPr lang="es-ES" dirty="0">
                  <a:latin typeface="Georgia" panose="02040502050405020303" pitchFamily="18" charset="0"/>
                </a:rPr>
                <a:t>Flujo de preparación Fiery</a:t>
              </a:r>
            </a:p>
          </p:txBody>
        </p:sp>
      </p:grpSp>
      <p:sp>
        <p:nvSpPr>
          <p:cNvPr id="5" name="Title 4"/>
          <p:cNvSpPr>
            <a:spLocks noGrp="1"/>
          </p:cNvSpPr>
          <p:nvPr>
            <p:ph type="title"/>
          </p:nvPr>
        </p:nvSpPr>
        <p:spPr/>
        <p:txBody>
          <a:bodyPr/>
          <a:lstStyle/>
          <a:p>
            <a:r>
              <a:rPr lang="es-ES"/>
              <a:t>Plataforma innovadora</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es-ES"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a:t>Prensa</a:t>
            </a:r>
          </a:p>
        </p:txBody>
      </p:sp>
      <p:sp>
        <p:nvSpPr>
          <p:cNvPr id="6" name="Content Placeholder 5"/>
          <p:cNvSpPr>
            <a:spLocks noGrp="1"/>
          </p:cNvSpPr>
          <p:nvPr>
            <p:ph idx="4294967295"/>
          </p:nvPr>
        </p:nvSpPr>
        <p:spPr>
          <a:xfrm>
            <a:off x="457201" y="1336640"/>
            <a:ext cx="5468100" cy="3541330"/>
          </a:xfrm>
          <a:prstGeom prst="rect">
            <a:avLst/>
          </a:prstGeom>
        </p:spPr>
        <p:txBody>
          <a:bodyPr numCol="1">
            <a:normAutofit/>
          </a:bodyPr>
          <a:lstStyle/>
          <a:p>
            <a:r>
              <a:rPr lang="es-ES" sz="2400" dirty="0"/>
              <a:t>Comunicado de prensa de EFI: </a:t>
            </a:r>
          </a:p>
          <a:p>
            <a:pPr lvl="1"/>
            <a:r>
              <a:rPr lang="es-ES" sz="2000" dirty="0"/>
              <a:t>Europa y Estados Unidos: </a:t>
            </a:r>
            <a:r>
              <a:rPr lang="es-ES" sz="2000"/>
              <a:t>11 </a:t>
            </a:r>
            <a:br>
              <a:rPr lang="es-ES" sz="2000"/>
            </a:br>
            <a:r>
              <a:rPr lang="es-ES" sz="2000"/>
              <a:t>de </a:t>
            </a:r>
            <a:r>
              <a:rPr lang="es-ES" sz="2000" dirty="0"/>
              <a:t>septiembre</a:t>
            </a:r>
            <a:r>
              <a:rPr lang="es-ES" dirty="0"/>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es-ES" dirty="0"/>
          </a:p>
        </p:txBody>
      </p:sp>
      <p:sp>
        <p:nvSpPr>
          <p:cNvPr id="2" name="Rectangle 1"/>
          <p:cNvSpPr/>
          <p:nvPr/>
        </p:nvSpPr>
        <p:spPr>
          <a:xfrm>
            <a:off x="6112651" y="1501755"/>
            <a:ext cx="2574150" cy="3354765"/>
          </a:xfrm>
          <a:prstGeom prst="rect">
            <a:avLst/>
          </a:prstGeom>
        </p:spPr>
        <p:txBody>
          <a:bodyPr wrap="square">
            <a:spAutoFit/>
          </a:bodyPr>
          <a:lstStyle/>
          <a:p>
            <a:pPr marL="0" marR="0">
              <a:spcBef>
                <a:spcPts val="0"/>
              </a:spcBef>
              <a:spcAft>
                <a:spcPts val="0"/>
              </a:spcAft>
            </a:pPr>
            <a:r>
              <a:rPr lang="es-ES" dirty="0">
                <a:solidFill>
                  <a:srgbClr val="000000"/>
                </a:solidFill>
                <a:latin typeface="Georgia" panose="02040502050405020303" pitchFamily="18" charset="0"/>
                <a:hlinkClick r:id="rId3"/>
              </a:rPr>
              <a:t>Comunicado de prensa de EFI</a:t>
            </a:r>
            <a:endParaRPr lang="es-E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es-E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s-ES" dirty="0">
                <a:solidFill>
                  <a:srgbClr val="000000"/>
                </a:solidFill>
                <a:latin typeface="Georgia" panose="02040502050405020303" pitchFamily="18" charset="0"/>
              </a:rPr>
              <a:t>Artículos en prensa</a:t>
            </a:r>
          </a:p>
          <a:p>
            <a:pPr marL="0" marR="0">
              <a:spcBef>
                <a:spcPts val="0"/>
              </a:spcBef>
              <a:spcAft>
                <a:spcPts val="0"/>
              </a:spcAft>
            </a:pPr>
            <a:r>
              <a:rPr lang="es-ES" dirty="0">
                <a:solidFill>
                  <a:srgbClr val="000000"/>
                </a:solidFill>
                <a:latin typeface="Georgia" panose="02040502050405020303" pitchFamily="18" charset="0"/>
                <a:hlinkClick r:id="rId4"/>
              </a:rPr>
              <a:t>What They Think</a:t>
            </a:r>
            <a:endParaRPr lang="es-E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s-ES" dirty="0">
                <a:solidFill>
                  <a:srgbClr val="000000"/>
                </a:solidFill>
                <a:latin typeface="Georgia" panose="02040502050405020303" pitchFamily="18" charset="0"/>
                <a:hlinkClick r:id="rId5"/>
              </a:rPr>
              <a:t>Print Show Daily</a:t>
            </a:r>
            <a:endParaRPr lang="es-E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s-ES" dirty="0">
                <a:solidFill>
                  <a:srgbClr val="000000"/>
                </a:solidFill>
                <a:latin typeface="Georgia" panose="02040502050405020303" pitchFamily="18" charset="0"/>
                <a:hlinkClick r:id="rId6"/>
              </a:rPr>
              <a:t>Deutscher Drucker</a:t>
            </a:r>
            <a:endParaRPr lang="es-E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s-ES" dirty="0">
                <a:solidFill>
                  <a:srgbClr val="000000"/>
                </a:solidFill>
                <a:latin typeface="Georgia" panose="02040502050405020303" pitchFamily="18" charset="0"/>
                <a:hlinkClick r:id="rId7"/>
              </a:rPr>
              <a:t>PrintWeek</a:t>
            </a:r>
            <a:endParaRPr lang="es-E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s-ES" dirty="0">
                <a:solidFill>
                  <a:srgbClr val="000000"/>
                </a:solidFill>
                <a:latin typeface="Georgia" panose="02040502050405020303" pitchFamily="18" charset="0"/>
                <a:hlinkClick r:id="rId8"/>
              </a:rPr>
              <a:t>Australian Printer</a:t>
            </a:r>
            <a:endParaRPr lang="es-ES"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es-ES" dirty="0">
                <a:solidFill>
                  <a:srgbClr val="000000"/>
                </a:solidFill>
                <a:latin typeface="Georgia" panose="02040502050405020303" pitchFamily="18" charset="0"/>
                <a:hlinkClick r:id="rId9"/>
              </a:rPr>
              <a:t>Digital Printer</a:t>
            </a:r>
          </a:p>
          <a:p>
            <a:pPr marL="0" marR="0">
              <a:spcBef>
                <a:spcPts val="0"/>
              </a:spcBef>
              <a:spcAft>
                <a:spcPts val="0"/>
              </a:spcAft>
            </a:pPr>
            <a:r>
              <a:rPr lang="es-ES" dirty="0">
                <a:solidFill>
                  <a:srgbClr val="000000"/>
                </a:solidFill>
                <a:latin typeface="Georgia" panose="02040502050405020303" pitchFamily="18" charset="0"/>
                <a:hlinkClick r:id="rId9"/>
              </a:rPr>
              <a:t> </a:t>
            </a:r>
            <a:endParaRPr lang="es-ES"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Autofit/>
          </a:bodyPr>
          <a:lstStyle/>
          <a:p>
            <a:r>
              <a:rPr lang="es-ES" sz="3300" dirty="0"/>
              <a:t>Nuevas características del </a:t>
            </a:r>
            <a:r>
              <a:rPr lang="es-ES" sz="3300" dirty="0" err="1"/>
              <a:t>Fiery</a:t>
            </a:r>
            <a:r>
              <a:rPr lang="es-ES" sz="3300" dirty="0"/>
              <a:t> FS300 Pro</a:t>
            </a:r>
          </a:p>
        </p:txBody>
      </p:sp>
      <p:sp>
        <p:nvSpPr>
          <p:cNvPr id="15" name="Rectangle 14"/>
          <p:cNvSpPr/>
          <p:nvPr/>
        </p:nvSpPr>
        <p:spPr>
          <a:xfrm>
            <a:off x="663678" y="2484436"/>
            <a:ext cx="2289044" cy="1446550"/>
          </a:xfrm>
          <a:prstGeom prst="rect">
            <a:avLst/>
          </a:prstGeom>
        </p:spPr>
        <p:txBody>
          <a:bodyPr wrap="square">
            <a:spAutoFit/>
          </a:bodyPr>
          <a:lstStyle/>
          <a:p>
            <a:pPr marL="86916" lvl="1" indent="-86916">
              <a:spcBef>
                <a:spcPts val="0"/>
              </a:spcBef>
              <a:buFont typeface="Arial"/>
              <a:buChar char="•"/>
            </a:pPr>
            <a:r>
              <a:rPr lang="es-ES" sz="1100" dirty="0">
                <a:latin typeface="Georgia" panose="02040502050405020303" pitchFamily="18" charset="0"/>
              </a:rPr>
              <a:t>Compatibilidad con siete colores</a:t>
            </a:r>
          </a:p>
          <a:p>
            <a:pPr marL="86916" lvl="1" indent="-86916">
              <a:spcBef>
                <a:spcPts val="0"/>
              </a:spcBef>
              <a:buFont typeface="Arial"/>
              <a:buChar char="•"/>
            </a:pPr>
            <a:r>
              <a:rPr lang="es-ES" sz="1100" dirty="0">
                <a:latin typeface="Georgia" panose="02040502050405020303" pitchFamily="18" charset="0"/>
              </a:rPr>
              <a:t>Prioridad del grupo de </a:t>
            </a:r>
            <a:br>
              <a:rPr lang="es-ES" sz="1100" dirty="0">
                <a:latin typeface="Georgia" panose="02040502050405020303" pitchFamily="18" charset="0"/>
              </a:rPr>
            </a:br>
            <a:r>
              <a:rPr lang="es-ES" sz="1100" dirty="0">
                <a:latin typeface="Georgia" panose="02040502050405020303" pitchFamily="18" charset="0"/>
              </a:rPr>
              <a:t>colores planos </a:t>
            </a:r>
          </a:p>
          <a:p>
            <a:pPr marL="86916" lvl="1" indent="-86916">
              <a:spcBef>
                <a:spcPts val="0"/>
              </a:spcBef>
              <a:buFont typeface="Arial"/>
              <a:buChar char="•"/>
            </a:pPr>
            <a:r>
              <a:rPr lang="es-ES" sz="1100" dirty="0">
                <a:latin typeface="Georgia" panose="02040502050405020303" pitchFamily="18" charset="0"/>
              </a:rPr>
              <a:t>Perfil de entrada de escala </a:t>
            </a:r>
            <a:br>
              <a:rPr lang="es-ES" sz="1100" dirty="0">
                <a:latin typeface="Georgia" panose="02040502050405020303" pitchFamily="18" charset="0"/>
              </a:rPr>
            </a:br>
            <a:r>
              <a:rPr lang="es-ES" sz="1100" dirty="0">
                <a:latin typeface="Georgia" panose="02040502050405020303" pitchFamily="18" charset="0"/>
              </a:rPr>
              <a:t>de grises</a:t>
            </a:r>
          </a:p>
          <a:p>
            <a:pPr marL="86916" lvl="1" indent="-86916">
              <a:spcBef>
                <a:spcPts val="0"/>
              </a:spcBef>
              <a:buFont typeface="Arial"/>
              <a:buChar char="•"/>
            </a:pPr>
            <a:r>
              <a:rPr lang="es-ES" sz="1100" dirty="0" err="1">
                <a:latin typeface="Georgia" panose="02040502050405020303" pitchFamily="18" charset="0"/>
              </a:rPr>
              <a:t>Fiery</a:t>
            </a:r>
            <a:r>
              <a:rPr lang="es-ES" sz="1100" dirty="0">
                <a:latin typeface="Georgia" panose="02040502050405020303" pitchFamily="18" charset="0"/>
              </a:rPr>
              <a:t> ImageViewer</a:t>
            </a:r>
            <a:endParaRPr lang="es-ES" sz="11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es-ES" sz="1100" dirty="0">
                <a:latin typeface="Georgia" panose="02040502050405020303" pitchFamily="18" charset="0"/>
              </a:rPr>
              <a:t>Inspector de objetos</a:t>
            </a:r>
          </a:p>
          <a:p>
            <a:pPr marL="287337" lvl="1" indent="-171450">
              <a:spcBef>
                <a:spcPts val="0"/>
              </a:spcBef>
              <a:buFont typeface="Georgia" panose="02040502050405020303" pitchFamily="18" charset="0"/>
              <a:buChar char="–"/>
            </a:pPr>
            <a:r>
              <a:rPr lang="es-ES" sz="1100" dirty="0">
                <a:latin typeface="Georgia" panose="02040502050405020303" pitchFamily="18" charset="0"/>
              </a:rPr>
              <a:t>Cobertura de área total</a:t>
            </a:r>
          </a:p>
        </p:txBody>
      </p:sp>
      <p:sp>
        <p:nvSpPr>
          <p:cNvPr id="17" name="Rectangle 16"/>
          <p:cNvSpPr/>
          <p:nvPr/>
        </p:nvSpPr>
        <p:spPr>
          <a:xfrm>
            <a:off x="2884806" y="2487691"/>
            <a:ext cx="1955260" cy="1954381"/>
          </a:xfrm>
          <a:prstGeom prst="rect">
            <a:avLst/>
          </a:prstGeom>
        </p:spPr>
        <p:txBody>
          <a:bodyPr wrap="square">
            <a:spAutoFit/>
          </a:bodyPr>
          <a:lstStyle/>
          <a:p>
            <a:pPr marL="84535" indent="-84535">
              <a:buFont typeface="Arial"/>
              <a:buChar char="•"/>
            </a:pPr>
            <a:r>
              <a:rPr lang="es-ES" sz="1100" dirty="0">
                <a:latin typeface="Georgia" panose="02040502050405020303" pitchFamily="18" charset="0"/>
              </a:rPr>
              <a:t>Nuevo hardware</a:t>
            </a:r>
          </a:p>
          <a:p>
            <a:pPr marL="84535" indent="-84535">
              <a:buFont typeface="Arial"/>
              <a:buChar char="•"/>
            </a:pPr>
            <a:r>
              <a:rPr lang="es-ES" sz="1100" dirty="0">
                <a:latin typeface="Georgia" panose="02040502050405020303" pitchFamily="18" charset="0"/>
              </a:rPr>
              <a:t>APPE 4*</a:t>
            </a:r>
          </a:p>
          <a:p>
            <a:pPr marL="84535" indent="-84535">
              <a:buFont typeface="Arial"/>
              <a:buChar char="•"/>
            </a:pPr>
            <a:r>
              <a:rPr lang="es-ES" sz="1100" dirty="0">
                <a:latin typeface="Georgia" panose="02040502050405020303" pitchFamily="18" charset="0"/>
              </a:rPr>
              <a:t>Mejoras en HyperRIP</a:t>
            </a:r>
          </a:p>
          <a:p>
            <a:pPr marL="84535" indent="-84535">
              <a:buFont typeface="Arial"/>
              <a:buChar char="•"/>
            </a:pPr>
            <a:r>
              <a:rPr lang="es-ES" sz="1100" dirty="0">
                <a:latin typeface="Georgia" panose="02040502050405020303" pitchFamily="18" charset="0"/>
              </a:rPr>
              <a:t>Reimpresión rápida</a:t>
            </a:r>
          </a:p>
          <a:p>
            <a:pPr marL="84535" indent="-84535">
              <a:buFont typeface="Arial"/>
              <a:buChar char="•"/>
            </a:pPr>
            <a:r>
              <a:rPr lang="es-ES" sz="1100" dirty="0">
                <a:latin typeface="Georgia" panose="02040502050405020303" pitchFamily="18" charset="0"/>
              </a:rPr>
              <a:t>Fiery Impose:</a:t>
            </a:r>
          </a:p>
          <a:p>
            <a:pPr marL="284163" indent="-171450">
              <a:buFont typeface="Georgia" panose="02040502050405020303" pitchFamily="18" charset="0"/>
              <a:buChar char="–"/>
            </a:pPr>
            <a:r>
              <a:rPr lang="es-ES" sz="1100" dirty="0">
                <a:latin typeface="Georgia" panose="02040502050405020303" pitchFamily="18" charset="0"/>
              </a:rPr>
              <a:t>Automatización de N por cara mejorada</a:t>
            </a:r>
          </a:p>
          <a:p>
            <a:pPr marL="284163" lvl="1" indent="-171450">
              <a:buFont typeface="Georgia" panose="02040502050405020303" pitchFamily="18" charset="0"/>
              <a:buChar char="–"/>
            </a:pPr>
            <a:r>
              <a:rPr lang="es-ES" sz="1100" dirty="0">
                <a:latin typeface="Georgia" panose="02040502050405020303" pitchFamily="18" charset="0"/>
              </a:rPr>
              <a:t>Rotación de </a:t>
            </a:r>
            <a:br>
              <a:rPr lang="es-ES" sz="1100" dirty="0">
                <a:latin typeface="Georgia" panose="02040502050405020303" pitchFamily="18" charset="0"/>
              </a:rPr>
            </a:br>
            <a:r>
              <a:rPr lang="es-ES" sz="1100" dirty="0">
                <a:latin typeface="Georgia" panose="02040502050405020303" pitchFamily="18" charset="0"/>
              </a:rPr>
              <a:t>páginas automática</a:t>
            </a:r>
          </a:p>
          <a:p>
            <a:pPr marL="284163" lvl="1" indent="-171450">
              <a:buFont typeface="Georgia" panose="02040502050405020303" pitchFamily="18" charset="0"/>
              <a:buChar char="–"/>
            </a:pPr>
            <a:r>
              <a:rPr lang="es-ES" sz="1100" dirty="0">
                <a:latin typeface="Georgia" panose="02040502050405020303" pitchFamily="18" charset="0"/>
              </a:rPr>
              <a:t>Valores predefinidos para marcas</a:t>
            </a:r>
          </a:p>
        </p:txBody>
      </p:sp>
      <p:sp>
        <p:nvSpPr>
          <p:cNvPr id="18" name="Rectangle 17"/>
          <p:cNvSpPr/>
          <p:nvPr/>
        </p:nvSpPr>
        <p:spPr>
          <a:xfrm>
            <a:off x="4734232" y="2487691"/>
            <a:ext cx="2230448" cy="2462213"/>
          </a:xfrm>
          <a:prstGeom prst="rect">
            <a:avLst/>
          </a:prstGeom>
        </p:spPr>
        <p:txBody>
          <a:bodyPr wrap="square">
            <a:spAutoFit/>
          </a:bodyPr>
          <a:lstStyle/>
          <a:p>
            <a:pPr marL="86916" lvl="1" indent="-86916">
              <a:buFont typeface="Arial"/>
              <a:buChar char="•"/>
            </a:pPr>
            <a:r>
              <a:rPr lang="es-ES" sz="1100" dirty="0">
                <a:latin typeface="Georgia" panose="02040502050405020303" pitchFamily="18" charset="0"/>
              </a:rPr>
              <a:t>Fiery Command WorkStation 6</a:t>
            </a:r>
          </a:p>
          <a:p>
            <a:pPr marL="319087" lvl="2" indent="-171450">
              <a:buFont typeface="Georgia" panose="02040502050405020303" pitchFamily="18" charset="0"/>
              <a:buChar char="–"/>
            </a:pPr>
            <a:r>
              <a:rPr lang="es-ES" sz="1100" dirty="0">
                <a:latin typeface="Georgia" panose="02040502050405020303" pitchFamily="18" charset="0"/>
              </a:rPr>
              <a:t>Presentación preliminar de todos los trabajos</a:t>
            </a:r>
          </a:p>
          <a:p>
            <a:pPr marL="319087" lvl="2" indent="-171450">
              <a:buFont typeface="Georgia" panose="02040502050405020303" pitchFamily="18" charset="0"/>
              <a:buChar char="–"/>
            </a:pPr>
            <a:r>
              <a:rPr lang="es-ES" sz="1100" dirty="0">
                <a:latin typeface="Georgia" panose="02040502050405020303" pitchFamily="18" charset="0"/>
              </a:rPr>
              <a:t>Eliminación automática de datos de trama</a:t>
            </a:r>
            <a:endParaRPr lang="es-ES" sz="1100" dirty="0">
              <a:latin typeface="Georgia" panose="02040502050405020303" pitchFamily="18" charset="0"/>
              <a:cs typeface="Arial"/>
            </a:endParaRPr>
          </a:p>
          <a:p>
            <a:pPr marL="86916" lvl="1" indent="-86916">
              <a:buFont typeface="Arial"/>
              <a:buChar char="•"/>
            </a:pPr>
            <a:r>
              <a:rPr lang="es-ES" sz="1100" dirty="0">
                <a:latin typeface="Georgia" panose="02040502050405020303" pitchFamily="18" charset="0"/>
              </a:rPr>
              <a:t>Fiery NX Design</a:t>
            </a:r>
          </a:p>
          <a:p>
            <a:pPr marL="319087" lvl="2" indent="-171450">
              <a:buFont typeface="Georgia" panose="02040502050405020303" pitchFamily="18" charset="0"/>
              <a:buChar char="–"/>
            </a:pPr>
            <a:r>
              <a:rPr lang="es-ES" sz="1100" dirty="0">
                <a:latin typeface="Georgia" panose="02040502050405020303" pitchFamily="18" charset="0"/>
              </a:rPr>
              <a:t>Fiery QuickTouch</a:t>
            </a:r>
            <a:endParaRPr lang="es-ES" sz="1100" dirty="0">
              <a:latin typeface="Georgia" panose="02040502050405020303" pitchFamily="18" charset="0"/>
              <a:cs typeface="Arial"/>
            </a:endParaRPr>
          </a:p>
          <a:p>
            <a:pPr marL="319087" lvl="2" indent="-171450">
              <a:buFont typeface="Georgia" panose="02040502050405020303" pitchFamily="18" charset="0"/>
              <a:buChar char="–"/>
            </a:pPr>
            <a:r>
              <a:rPr lang="es-ES" sz="1100" dirty="0">
                <a:latin typeface="Georgia" panose="02040502050405020303" pitchFamily="18" charset="0"/>
              </a:rPr>
              <a:t>Fiery NX Station</a:t>
            </a:r>
          </a:p>
          <a:p>
            <a:pPr marL="84535" indent="-84535">
              <a:buFont typeface="Arial"/>
              <a:buChar char="•"/>
            </a:pPr>
            <a:r>
              <a:rPr lang="es-ES" sz="1100" dirty="0">
                <a:latin typeface="Georgia" panose="02040502050405020303" pitchFamily="18" charset="0"/>
              </a:rPr>
              <a:t>Fiery JobMaster:</a:t>
            </a:r>
          </a:p>
          <a:p>
            <a:pPr marL="319087" indent="-171450">
              <a:buFont typeface="Georgia" panose="02040502050405020303" pitchFamily="18" charset="0"/>
              <a:buChar char="–"/>
            </a:pPr>
            <a:r>
              <a:rPr lang="es-ES" sz="1100" dirty="0">
                <a:latin typeface="Georgia" panose="02040502050405020303" pitchFamily="18" charset="0"/>
              </a:rPr>
              <a:t>Sellado de imagen</a:t>
            </a:r>
          </a:p>
          <a:p>
            <a:pPr marL="319087" indent="-171450">
              <a:buFont typeface="Georgia" panose="02040502050405020303" pitchFamily="18" charset="0"/>
              <a:buChar char="–"/>
            </a:pPr>
            <a:r>
              <a:rPr lang="es-ES" sz="1100" dirty="0">
                <a:latin typeface="Georgia" panose="02040502050405020303" pitchFamily="18" charset="0"/>
              </a:rPr>
              <a:t>Importación de </a:t>
            </a:r>
            <a:br>
              <a:rPr lang="es-ES" sz="1100" dirty="0">
                <a:latin typeface="Georgia" panose="02040502050405020303" pitchFamily="18" charset="0"/>
              </a:rPr>
            </a:br>
            <a:r>
              <a:rPr lang="es-ES" sz="1100" dirty="0">
                <a:latin typeface="Georgia" panose="02040502050405020303" pitchFamily="18" charset="0"/>
              </a:rPr>
              <a:t>páginas escaneadas</a:t>
            </a:r>
          </a:p>
          <a:p>
            <a:pPr marL="319087" indent="-171450">
              <a:buFont typeface="Georgia" panose="02040502050405020303" pitchFamily="18" charset="0"/>
              <a:buChar char="–"/>
            </a:pPr>
            <a:r>
              <a:rPr lang="es-ES" sz="1100" dirty="0">
                <a:latin typeface="Georgia" panose="02040502050405020303" pitchFamily="18" charset="0"/>
              </a:rPr>
              <a:t>Desplazamiento de página</a:t>
            </a:r>
          </a:p>
          <a:p>
            <a:pPr marL="84535" indent="-84535">
              <a:buFont typeface="Arial"/>
              <a:buChar char="•"/>
            </a:pPr>
            <a:r>
              <a:rPr lang="es-ES" sz="1100" dirty="0">
                <a:latin typeface="Georgia" panose="02040502050405020303" pitchFamily="18" charset="0"/>
              </a:rPr>
              <a:t>Otras mejoras de preparación</a:t>
            </a:r>
          </a:p>
        </p:txBody>
      </p:sp>
      <p:sp>
        <p:nvSpPr>
          <p:cNvPr id="19" name="Rectangle 18"/>
          <p:cNvSpPr/>
          <p:nvPr/>
        </p:nvSpPr>
        <p:spPr>
          <a:xfrm>
            <a:off x="6964680" y="2484436"/>
            <a:ext cx="1820007" cy="1954381"/>
          </a:xfrm>
          <a:prstGeom prst="rect">
            <a:avLst/>
          </a:prstGeom>
        </p:spPr>
        <p:txBody>
          <a:bodyPr wrap="square">
            <a:spAutoFit/>
          </a:bodyPr>
          <a:lstStyle/>
          <a:p>
            <a:pPr marL="86916" lvl="1" indent="-86916">
              <a:spcBef>
                <a:spcPts val="0"/>
              </a:spcBef>
              <a:buFont typeface="Arial"/>
              <a:buChar char="•"/>
            </a:pPr>
            <a:r>
              <a:rPr lang="es-ES" sz="1100" dirty="0">
                <a:latin typeface="Georgia" panose="02040502050405020303" pitchFamily="18" charset="0"/>
              </a:rPr>
              <a:t>Windows 10 </a:t>
            </a:r>
          </a:p>
          <a:p>
            <a:pPr marL="86916" lvl="1" indent="-86916">
              <a:spcBef>
                <a:spcPts val="0"/>
              </a:spcBef>
              <a:buFont typeface="Arial"/>
              <a:buChar char="•"/>
            </a:pPr>
            <a:r>
              <a:rPr lang="es-ES" sz="1100" dirty="0">
                <a:latin typeface="Georgia" panose="02040502050405020303" pitchFamily="18" charset="0"/>
              </a:rPr>
              <a:t>Mejoras en seguridad</a:t>
            </a:r>
          </a:p>
          <a:p>
            <a:pPr marL="86916" lvl="1" indent="-86916">
              <a:spcBef>
                <a:spcPts val="0"/>
              </a:spcBef>
              <a:buFont typeface="Arial"/>
              <a:buChar char="•"/>
            </a:pPr>
            <a:r>
              <a:rPr lang="es-ES" sz="1100" dirty="0">
                <a:latin typeface="Georgia" panose="02040502050405020303" pitchFamily="18" charset="0"/>
              </a:rPr>
              <a:t>Copias de seguridad automáticas del sistema</a:t>
            </a:r>
          </a:p>
          <a:p>
            <a:pPr marL="86916" lvl="1" indent="-86916">
              <a:spcBef>
                <a:spcPts val="0"/>
              </a:spcBef>
              <a:buFont typeface="Arial"/>
              <a:buChar char="•"/>
            </a:pPr>
            <a:r>
              <a:rPr lang="es-ES" sz="1100" dirty="0">
                <a:latin typeface="Georgia" panose="02040502050405020303" pitchFamily="18" charset="0"/>
              </a:rPr>
              <a:t>Actualizaciones del Fiery a través de Command WorkStation</a:t>
            </a:r>
          </a:p>
          <a:p>
            <a:pPr marL="86916" lvl="1" indent="-86916">
              <a:spcBef>
                <a:spcPts val="0"/>
              </a:spcBef>
              <a:buFont typeface="Arial"/>
              <a:buChar char="•"/>
            </a:pPr>
            <a:r>
              <a:rPr lang="es-ES" sz="1100" dirty="0">
                <a:latin typeface="Georgia" panose="02040502050405020303" pitchFamily="18" charset="0"/>
              </a:rPr>
              <a:t>802.1x EAP-TLS</a:t>
            </a:r>
          </a:p>
          <a:p>
            <a:pPr marL="86916" lvl="1" indent="-86916">
              <a:spcBef>
                <a:spcPts val="0"/>
              </a:spcBef>
              <a:buFont typeface="Arial"/>
              <a:buChar char="•"/>
            </a:pPr>
            <a:r>
              <a:rPr lang="es-ES" sz="1100" dirty="0">
                <a:latin typeface="Georgia" panose="02040502050405020303" pitchFamily="18" charset="0"/>
              </a:rPr>
              <a:t>Configuración automática del proxy</a:t>
            </a:r>
          </a:p>
          <a:p>
            <a:pPr marL="86916" lvl="1" indent="-86916">
              <a:spcBef>
                <a:spcPts val="0"/>
              </a:spcBef>
              <a:buFont typeface="Arial"/>
              <a:buChar char="•"/>
            </a:pPr>
            <a:r>
              <a:rPr lang="es-ES" sz="1100" dirty="0">
                <a:latin typeface="Georgia" panose="02040502050405020303" pitchFamily="18" charset="0"/>
              </a:rPr>
              <a:t>Mejoras de integración</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es-ES"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es-ES" sz="900" i="1" dirty="0">
                <a:latin typeface="Georgia" panose="02040502050405020303" pitchFamily="18" charset="0"/>
              </a:rPr>
              <a:t>* APPE se actualiza con mejoras y versiones de servicio periódicamente.</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0"/>
            <a:ext cx="8048448" cy="659003"/>
          </a:xfrm>
        </p:spPr>
        <p:txBody>
          <a:bodyPr>
            <a:noAutofit/>
          </a:bodyPr>
          <a:lstStyle/>
          <a:p>
            <a:r>
              <a:rPr lang="es-ES" sz="2000" dirty="0"/>
              <a:t>La interfaz de gestión de trabajos de impresión más intuitiva para todos los servidores Fiery.</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es-ES" dirty="0"/>
          </a:p>
        </p:txBody>
      </p:sp>
      <p:sp>
        <p:nvSpPr>
          <p:cNvPr id="4" name="Title 3"/>
          <p:cNvSpPr>
            <a:spLocks noGrp="1"/>
          </p:cNvSpPr>
          <p:nvPr>
            <p:ph type="title"/>
          </p:nvPr>
        </p:nvSpPr>
        <p:spPr>
          <a:xfrm>
            <a:off x="519597" y="1504842"/>
            <a:ext cx="5133780" cy="585868"/>
          </a:xfrm>
        </p:spPr>
        <p:txBody>
          <a:bodyPr>
            <a:noAutofit/>
          </a:bodyPr>
          <a:lstStyle/>
          <a:p>
            <a:r>
              <a:rPr lang="es-ES"/>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745684"/>
          </a:xfrm>
        </p:spPr>
        <p:txBody>
          <a:bodyPr>
            <a:normAutofit/>
          </a:bodyPr>
          <a:lstStyle/>
          <a:p>
            <a:pPr marL="0" indent="0">
              <a:buNone/>
            </a:pPr>
            <a:r>
              <a:rPr lang="es-ES" sz="2400" dirty="0"/>
              <a:t>Gestione más rápido las tareas de impresión y acelere la producción.</a:t>
            </a:r>
            <a:br>
              <a:rPr sz="2800" dirty="0"/>
            </a:br>
            <a:r>
              <a:rPr lang="es-ES" sz="2800" dirty="0"/>
              <a:t> </a:t>
            </a:r>
            <a:endParaRPr lang="es-ES" sz="2400" dirty="0"/>
          </a:p>
          <a:p>
            <a:pPr>
              <a:spcBef>
                <a:spcPts val="600"/>
              </a:spcBef>
            </a:pPr>
            <a:r>
              <a:rPr lang="es-ES" sz="2000" dirty="0"/>
              <a:t>Más intuitiva y fácil de usar</a:t>
            </a:r>
          </a:p>
          <a:p>
            <a:pPr>
              <a:spcBef>
                <a:spcPts val="600"/>
              </a:spcBef>
            </a:pPr>
            <a:r>
              <a:rPr lang="es-ES" sz="2000" dirty="0"/>
              <a:t>Más eficaz y productiva</a:t>
            </a:r>
          </a:p>
          <a:p>
            <a:r>
              <a:rPr lang="es-ES" sz="2000" dirty="0"/>
              <a:t>Nuevas herramientas para responsables</a:t>
            </a:r>
          </a:p>
          <a:p>
            <a:r>
              <a:rPr lang="es-ES" sz="2000" dirty="0"/>
              <a:t>Proceso de actualización rápido y sencillo</a:t>
            </a:r>
          </a:p>
          <a:p>
            <a:r>
              <a:rPr lang="es-ES" sz="2000" dirty="0"/>
              <a:t>Preparada para el futuro</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es-ES"/>
          </a:p>
        </p:txBody>
      </p:sp>
      <p:sp>
        <p:nvSpPr>
          <p:cNvPr id="2" name="Title 1"/>
          <p:cNvSpPr>
            <a:spLocks noGrp="1"/>
          </p:cNvSpPr>
          <p:nvPr>
            <p:ph type="title"/>
          </p:nvPr>
        </p:nvSpPr>
        <p:spPr>
          <a:xfrm>
            <a:off x="330591" y="205979"/>
            <a:ext cx="7409151" cy="857250"/>
          </a:xfrm>
        </p:spPr>
        <p:txBody>
          <a:bodyPr>
            <a:normAutofit/>
          </a:bodyPr>
          <a:lstStyle/>
          <a:p>
            <a:r>
              <a:rPr lang="es-ES"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2344994" y="4645560"/>
            <a:ext cx="3259269"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dirty="0">
                <a:latin typeface="Georgia"/>
                <a:hlinkClick r:id="rId4"/>
              </a:rPr>
              <a:t>Enlace a la presentación completa</a:t>
            </a:r>
            <a:endParaRPr lang="es-ES"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8" y="2856762"/>
            <a:ext cx="3941733" cy="72709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s-ES"/>
              <a:t>Nuevas características de la versión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es-ES"/>
          </a:p>
        </p:txBody>
      </p:sp>
      <p:sp>
        <p:nvSpPr>
          <p:cNvPr id="7" name="Content Placeholder 6"/>
          <p:cNvSpPr>
            <a:spLocks noGrp="1"/>
          </p:cNvSpPr>
          <p:nvPr>
            <p:ph sz="quarter" idx="12"/>
          </p:nvPr>
        </p:nvSpPr>
        <p:spPr>
          <a:xfrm>
            <a:off x="777001" y="1406661"/>
            <a:ext cx="8229600" cy="3608231"/>
          </a:xfrm>
        </p:spPr>
        <p:txBody>
          <a:bodyPr numCol="2">
            <a:noAutofit/>
          </a:bodyPr>
          <a:lstStyle/>
          <a:p>
            <a:pPr marL="0" indent="0">
              <a:buNone/>
            </a:pPr>
            <a:r>
              <a:rPr lang="es-ES" sz="1400" b="1" dirty="0"/>
              <a:t>Facilidad en la transición desde la versión 5</a:t>
            </a:r>
          </a:p>
          <a:p>
            <a:pPr marL="169863" indent="-169863">
              <a:spcBef>
                <a:spcPts val="0"/>
              </a:spcBef>
            </a:pPr>
            <a:r>
              <a:rPr lang="es-ES" sz="1400" dirty="0"/>
              <a:t>Proceso de actualización rápido y sencillo</a:t>
            </a:r>
          </a:p>
          <a:p>
            <a:pPr marL="169863" indent="-169863">
              <a:spcBef>
                <a:spcPts val="0"/>
              </a:spcBef>
            </a:pPr>
            <a:r>
              <a:rPr lang="es-ES" sz="1400" dirty="0"/>
              <a:t>Tutorial de bienvenida</a:t>
            </a:r>
          </a:p>
          <a:p>
            <a:pPr marL="0" indent="0">
              <a:buNone/>
            </a:pPr>
            <a:r>
              <a:rPr lang="es-ES" sz="1400" b="1" dirty="0"/>
              <a:t>Más intuitiva y fácil de usar</a:t>
            </a:r>
          </a:p>
          <a:p>
            <a:pPr marL="169863" indent="-169863">
              <a:spcBef>
                <a:spcPts val="0"/>
              </a:spcBef>
            </a:pPr>
            <a:r>
              <a:rPr lang="es-ES" sz="1400" dirty="0"/>
              <a:t>Interfaz de usuario moderna y sencilla</a:t>
            </a:r>
          </a:p>
          <a:p>
            <a:pPr marL="0" indent="0">
              <a:buNone/>
            </a:pPr>
            <a:r>
              <a:rPr lang="es-ES" sz="1400" b="1" dirty="0"/>
              <a:t>Más eficaz y productiva</a:t>
            </a:r>
          </a:p>
          <a:p>
            <a:pPr marL="169863" indent="-169863">
              <a:spcBef>
                <a:spcPts val="600"/>
              </a:spcBef>
              <a:buFont typeface="Arial" panose="020B0604020202020204" pitchFamily="34" charset="0"/>
              <a:buChar char="•"/>
            </a:pPr>
            <a:r>
              <a:rPr lang="es-ES" sz="1400" dirty="0"/>
              <a:t>Presentación preliminar de todos los trabajos*</a:t>
            </a:r>
          </a:p>
          <a:p>
            <a:pPr marL="169863" indent="-169863">
              <a:spcBef>
                <a:spcPts val="0"/>
              </a:spcBef>
              <a:buFont typeface="Arial" panose="020B0604020202020204" pitchFamily="34" charset="0"/>
              <a:buChar char="•"/>
            </a:pPr>
            <a:r>
              <a:rPr lang="es-ES" sz="1400" dirty="0"/>
              <a:t>Eliminación automática de datos de trama*</a:t>
            </a:r>
          </a:p>
          <a:p>
            <a:pPr marL="169863" indent="-169863">
              <a:spcBef>
                <a:spcPts val="0"/>
              </a:spcBef>
              <a:buFont typeface="Arial" panose="020B0604020202020204" pitchFamily="34" charset="0"/>
              <a:buChar char="•"/>
            </a:pPr>
            <a:r>
              <a:rPr lang="es-ES" sz="1400" dirty="0"/>
              <a:t>Reimpresión rápida*</a:t>
            </a:r>
          </a:p>
          <a:p>
            <a:pPr marL="169863" indent="-169863">
              <a:spcBef>
                <a:spcPts val="600"/>
              </a:spcBef>
            </a:pPr>
            <a:r>
              <a:rPr lang="es-ES" sz="1400" dirty="0"/>
              <a:t>Funciones de búsqueda de trabajos </a:t>
            </a:r>
          </a:p>
          <a:p>
            <a:pPr marL="569913" lvl="1" indent="-169863">
              <a:spcBef>
                <a:spcPts val="0"/>
              </a:spcBef>
            </a:pPr>
            <a:r>
              <a:rPr lang="es-ES" sz="1400" dirty="0"/>
              <a:t>Búsqueda sencilla</a:t>
            </a:r>
          </a:p>
          <a:p>
            <a:pPr marL="569913" lvl="1" indent="-169863">
              <a:spcBef>
                <a:spcPts val="0"/>
              </a:spcBef>
            </a:pPr>
            <a:r>
              <a:rPr lang="es-ES" sz="1400" dirty="0"/>
              <a:t>Búsqueda avanzada</a:t>
            </a:r>
          </a:p>
          <a:p>
            <a:pPr marL="569913" lvl="1" indent="-169863">
              <a:spcBef>
                <a:spcPts val="0"/>
              </a:spcBef>
            </a:pPr>
            <a:r>
              <a:rPr lang="es-ES" sz="1400" dirty="0"/>
              <a:t>Vistas y filtros personalizados</a:t>
            </a:r>
          </a:p>
          <a:p>
            <a:pPr marL="169863" indent="-169863">
              <a:spcBef>
                <a:spcPts val="0"/>
              </a:spcBef>
            </a:pPr>
            <a:r>
              <a:rPr lang="es-ES" sz="1400" dirty="0"/>
              <a:t>Configuración del color en Propiedades del trabajo</a:t>
            </a:r>
          </a:p>
          <a:p>
            <a:pPr marL="169863" indent="-169863">
              <a:spcBef>
                <a:spcPts val="0"/>
              </a:spcBef>
            </a:pPr>
            <a:r>
              <a:rPr lang="es-ES" sz="1400" dirty="0"/>
              <a:t>Definición de valores por omisión</a:t>
            </a:r>
          </a:p>
          <a:p>
            <a:pPr marL="569913" lvl="1" indent="-169863">
              <a:spcBef>
                <a:spcPts val="0"/>
              </a:spcBef>
            </a:pPr>
            <a:r>
              <a:rPr lang="es-ES" sz="1400" dirty="0"/>
              <a:t>Valores por omisión de gestión del color</a:t>
            </a:r>
          </a:p>
          <a:p>
            <a:pPr marL="169863" indent="-169863">
              <a:spcBef>
                <a:spcPts val="0"/>
              </a:spcBef>
            </a:pPr>
            <a:r>
              <a:rPr lang="es-ES" sz="1400" dirty="0"/>
              <a:t>Edición en línea</a:t>
            </a:r>
          </a:p>
          <a:p>
            <a:pPr marL="0" indent="0">
              <a:spcBef>
                <a:spcPts val="0"/>
              </a:spcBef>
              <a:buNone/>
            </a:pPr>
            <a:r>
              <a:rPr lang="es-ES" sz="1400" b="1" dirty="0"/>
              <a:t>Nuevas herramientas para responsables </a:t>
            </a:r>
            <a:br>
              <a:rPr lang="es-ES" sz="1400" b="1" dirty="0"/>
            </a:br>
            <a:r>
              <a:rPr lang="es-ES" sz="1400" b="1" dirty="0"/>
              <a:t>de producción</a:t>
            </a:r>
          </a:p>
          <a:p>
            <a:pPr marL="169863" indent="-169863">
              <a:spcBef>
                <a:spcPts val="0"/>
              </a:spcBef>
            </a:pPr>
            <a:r>
              <a:rPr lang="es-ES" sz="1400" dirty="0"/>
              <a:t>Vista Inicio</a:t>
            </a:r>
          </a:p>
          <a:p>
            <a:pPr marL="569913" lvl="1" indent="-169863">
              <a:spcBef>
                <a:spcPts val="0"/>
              </a:spcBef>
            </a:pPr>
            <a:r>
              <a:rPr lang="es-ES" sz="1400" dirty="0"/>
              <a:t>Estado del servidor</a:t>
            </a:r>
          </a:p>
          <a:p>
            <a:pPr marL="569913" lvl="1" indent="-169863">
              <a:spcBef>
                <a:spcPts val="0"/>
              </a:spcBef>
            </a:pPr>
            <a:r>
              <a:rPr lang="es-ES" sz="1400" dirty="0"/>
              <a:t>Resumen de los índices de productividad</a:t>
            </a:r>
          </a:p>
          <a:p>
            <a:pPr marL="169863" indent="-169863">
              <a:spcBef>
                <a:spcPts val="0"/>
              </a:spcBef>
            </a:pPr>
            <a:r>
              <a:rPr lang="es-ES" sz="1400" dirty="0"/>
              <a:t>Actualizaciones del Fiery</a:t>
            </a:r>
          </a:p>
          <a:p>
            <a:pPr marL="169863" indent="-169863">
              <a:spcBef>
                <a:spcPts val="0"/>
              </a:spcBef>
            </a:pPr>
            <a:r>
              <a:rPr lang="es-ES" sz="1400" dirty="0"/>
              <a:t>Definición de valores por omisión</a:t>
            </a:r>
          </a:p>
        </p:txBody>
      </p:sp>
      <p:sp>
        <p:nvSpPr>
          <p:cNvPr id="9" name="Rectangle: Rounded Corners 8"/>
          <p:cNvSpPr/>
          <p:nvPr/>
        </p:nvSpPr>
        <p:spPr>
          <a:xfrm>
            <a:off x="5397151" y="4195871"/>
            <a:ext cx="2839824"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solidFill>
                  <a:schemeClr val="tx1"/>
                </a:solidFill>
                <a:latin typeface="Georgia" panose="02040502050405020303" pitchFamily="18" charset="0"/>
              </a:rPr>
              <a:t>* Funciones nuevas solo para servidores FS300 Pro</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425013" y="3193760"/>
            <a:ext cx="6143799" cy="24177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5979"/>
            <a:ext cx="8439338" cy="857250"/>
          </a:xfrm>
        </p:spPr>
        <p:txBody>
          <a:bodyPr>
            <a:noAutofit/>
          </a:bodyPr>
          <a:lstStyle/>
          <a:p>
            <a:r>
              <a:rPr lang="es-ES" sz="2800" dirty="0"/>
              <a:t>Funciones nuevas de las aplicaciones de preparación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es-ES" dirty="0"/>
          </a:p>
        </p:txBody>
      </p:sp>
      <p:graphicFrame>
        <p:nvGraphicFramePr>
          <p:cNvPr id="5" name="Table 4"/>
          <p:cNvGraphicFramePr>
            <a:graphicFrameLocks noGrp="1"/>
          </p:cNvGraphicFramePr>
          <p:nvPr>
            <p:extLst>
              <p:ext uri="{D42A27DB-BD31-4B8C-83A1-F6EECF244321}">
                <p14:modId xmlns:p14="http://schemas.microsoft.com/office/powerpoint/2010/main" val="3663397240"/>
              </p:ext>
            </p:extLst>
          </p:nvPr>
        </p:nvGraphicFramePr>
        <p:xfrm>
          <a:off x="457200" y="1273492"/>
          <a:ext cx="8533654" cy="3528060"/>
        </p:xfrm>
        <a:graphic>
          <a:graphicData uri="http://schemas.openxmlformats.org/drawingml/2006/table">
            <a:tbl>
              <a:tblPr firstRow="1" bandRow="1">
                <a:tableStyleId>{5DA37D80-6434-44D0-A028-1B22A696006F}</a:tableStyleId>
              </a:tblPr>
              <a:tblGrid>
                <a:gridCol w="1983658">
                  <a:extLst>
                    <a:ext uri="{9D8B030D-6E8A-4147-A177-3AD203B41FA5}">
                      <a16:colId xmlns:a16="http://schemas.microsoft.com/office/drawing/2014/main" val="20000"/>
                    </a:ext>
                  </a:extLst>
                </a:gridCol>
                <a:gridCol w="6549996">
                  <a:extLst>
                    <a:ext uri="{9D8B030D-6E8A-4147-A177-3AD203B41FA5}">
                      <a16:colId xmlns:a16="http://schemas.microsoft.com/office/drawing/2014/main" val="20001"/>
                    </a:ext>
                  </a:extLst>
                </a:gridCol>
              </a:tblGrid>
              <a:tr h="261818">
                <a:tc>
                  <a:txBody>
                    <a:bodyPr/>
                    <a:lstStyle/>
                    <a:p>
                      <a:r>
                        <a:rPr lang="es-ES" sz="1600" b="1" dirty="0">
                          <a:latin typeface="Georgia" panose="02040502050405020303" pitchFamily="18" charset="0"/>
                        </a:rPr>
                        <a:t>Fiery Impose</a:t>
                      </a:r>
                      <a:endParaRPr lang="es-ES" sz="1600" b="1" baseline="0" dirty="0">
                        <a:latin typeface="Georgia" panose="02040502050405020303" pitchFamily="18" charset="0"/>
                      </a:endParaRPr>
                    </a:p>
                    <a:p>
                      <a:r>
                        <a:rPr lang="es-ES" sz="1600" b="1" baseline="0" dirty="0">
                          <a:latin typeface="Georgia" panose="02040502050405020303" pitchFamily="18" charset="0"/>
                        </a:rPr>
                        <a:t>Fiery Compose</a:t>
                      </a:r>
                    </a:p>
                    <a:p>
                      <a:r>
                        <a:rPr lang="es-ES" sz="1600" b="1" dirty="0">
                          <a:latin typeface="Georgia" panose="02040502050405020303" pitchFamily="18" charset="0"/>
                        </a:rPr>
                        <a:t>Fiery JobMaster</a:t>
                      </a:r>
                      <a:endParaRPr lang="es-ES" sz="16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latin typeface="Georgia" panose="02040502050405020303" pitchFamily="18" charset="0"/>
                        </a:rPr>
                        <a:t>Mejoras de facilidad de uso</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b="0" dirty="0">
                          <a:latin typeface="Georgia" panose="02040502050405020303" pitchFamily="18" charset="0"/>
                        </a:rPr>
                        <a:t>Configuración más sencilla de preferencias, preservación del tamaño de ventanas y paneles, visualización del color del material, inserción de páginas mejorada, función de guardar trabajos más rápida y selección más ágil del tamaño de la hoja</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kern="1200" baseline="0" dirty="0">
                          <a:solidFill>
                            <a:schemeClr val="tx1"/>
                          </a:solidFill>
                          <a:latin typeface="Georgia" panose="02040502050405020303" pitchFamily="18" charset="0"/>
                        </a:rPr>
                        <a:t>Acrobat DC Professional y PitStop Edit 13</a:t>
                      </a:r>
                      <a:endParaRPr lang="es-ES" sz="14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es-ES" sz="1600" b="1" dirty="0">
                          <a:latin typeface="Georgia" panose="02040502050405020303" pitchFamily="18" charset="0"/>
                        </a:rPr>
                        <a:t>Fiery Impose</a:t>
                      </a:r>
                      <a:endParaRPr lang="es-ES" sz="16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s-ES" sz="1400" b="0" kern="1200" dirty="0">
                          <a:effectLst/>
                          <a:latin typeface="Georgia" panose="02040502050405020303" pitchFamily="18" charset="0"/>
                        </a:rPr>
                        <a:t>Automatización de N por cara por tamaño del papel</a:t>
                      </a:r>
                    </a:p>
                    <a:p>
                      <a:pPr marL="171450" indent="-171450">
                        <a:buFont typeface="Arial" panose="020B0604020202020204" pitchFamily="34" charset="0"/>
                        <a:buChar char="•"/>
                      </a:pPr>
                      <a:r>
                        <a:rPr lang="es-ES" sz="1400" b="0" dirty="0">
                          <a:latin typeface="Georgia" panose="02040502050405020303" pitchFamily="18" charset="0"/>
                        </a:rPr>
                        <a:t>Rotación de páginas automática</a:t>
                      </a:r>
                      <a:endParaRPr lang="es-ES" sz="1400" b="0" kern="1200" dirty="0">
                        <a:effectLst/>
                        <a:latin typeface="Georgia" panose="02040502050405020303" pitchFamily="18" charset="0"/>
                      </a:endParaRPr>
                    </a:p>
                    <a:p>
                      <a:pPr marL="171450" indent="-171450">
                        <a:buFont typeface="Arial" panose="020B0604020202020204" pitchFamily="34" charset="0"/>
                        <a:buChar char="•"/>
                      </a:pPr>
                      <a:r>
                        <a:rPr lang="es-ES" sz="1400" b="0" dirty="0">
                          <a:latin typeface="Georgia" panose="02040502050405020303" pitchFamily="18" charset="0"/>
                        </a:rPr>
                        <a:t>Valores predefinidos para marcas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latin typeface="Georgia" panose="02040502050405020303" pitchFamily="18" charset="0"/>
                        </a:rPr>
                        <a:t>Papeles mezclados para portadas de cuadernillos VDP</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latin typeface="Georgia" panose="02040502050405020303" pitchFamily="18" charset="0"/>
                        </a:rPr>
                        <a:t>Automatización del flujo de trabajo de marcas de recorte de estilo japonés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latin typeface="Georgia" panose="02040502050405020303" pitchFamily="18" charset="0"/>
                        </a:rPr>
                        <a:t>Evaluación gratuita durante treinta días</a:t>
                      </a:r>
                      <a:endParaRPr lang="es-ES"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6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latin typeface="Georgia" panose="02040502050405020303" pitchFamily="18" charset="0"/>
                        </a:rPr>
                        <a:t>Sellado de imagen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latin typeface="Georgia" panose="02040502050405020303" pitchFamily="18" charset="0"/>
                        </a:rPr>
                        <a:t>Importación de páginas escaneadas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latin typeface="Georgia" panose="02040502050405020303" pitchFamily="18" charset="0"/>
                        </a:rPr>
                        <a:t>Desplazamiento de página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latin typeface="Georgia" panose="02040502050405020303" pitchFamily="18" charset="0"/>
                        </a:rPr>
                        <a:t>Evaluación gratuita durante</a:t>
                      </a:r>
                      <a:br>
                        <a:rPr lang="es-ES" sz="1400" b="0" dirty="0">
                          <a:latin typeface="Georgia" panose="02040502050405020303" pitchFamily="18" charset="0"/>
                        </a:rPr>
                      </a:br>
                      <a:r>
                        <a:rPr lang="es-ES" sz="1400" b="0" dirty="0">
                          <a:latin typeface="Georgia" panose="02040502050405020303" pitchFamily="18" charset="0"/>
                        </a:rPr>
                        <a:t>treinta días</a:t>
                      </a:r>
                      <a:endParaRPr lang="es-ES"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086148" y="4151672"/>
            <a:ext cx="2221678" cy="77811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solidFill>
                  <a:schemeClr val="tx1"/>
                </a:solidFill>
                <a:latin typeface="Georgia" panose="02040502050405020303" pitchFamily="18" charset="0"/>
              </a:rPr>
              <a:t>* Función nueva solo para servidores FS300 Pro</a:t>
            </a:r>
          </a:p>
        </p:txBody>
      </p:sp>
      <p:sp>
        <p:nvSpPr>
          <p:cNvPr id="17" name="TextBox 16"/>
          <p:cNvSpPr txBox="1"/>
          <p:nvPr/>
        </p:nvSpPr>
        <p:spPr>
          <a:xfrm>
            <a:off x="7521677" y="3875067"/>
            <a:ext cx="1398732"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dirty="0">
                <a:latin typeface="Georgia"/>
                <a:hlinkClick r:id="rId3"/>
              </a:rPr>
              <a:t>Enlace a la presentación completa</a:t>
            </a:r>
            <a:endParaRPr lang="es-ES"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a:t>Presentación preliminar de todos los trabajos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es-ES"/>
          </a:p>
        </p:txBody>
      </p:sp>
      <p:sp>
        <p:nvSpPr>
          <p:cNvPr id="4" name="Content Placeholder 3"/>
          <p:cNvSpPr>
            <a:spLocks noGrp="1"/>
          </p:cNvSpPr>
          <p:nvPr>
            <p:ph sz="quarter" idx="12"/>
          </p:nvPr>
        </p:nvSpPr>
        <p:spPr>
          <a:xfrm>
            <a:off x="457199" y="1433513"/>
            <a:ext cx="4241791" cy="3180160"/>
          </a:xfrm>
        </p:spPr>
        <p:txBody>
          <a:bodyPr>
            <a:normAutofit fontScale="62500" lnSpcReduction="20000"/>
          </a:bodyPr>
          <a:lstStyle/>
          <a:p>
            <a:r>
              <a:rPr lang="es-ES" sz="3800" dirty="0"/>
              <a:t>Identificación de los trabajos con mayor rapidez </a:t>
            </a:r>
          </a:p>
          <a:p>
            <a:pPr lvl="1"/>
            <a:r>
              <a:rPr lang="es-ES"/>
              <a:t>Sin reducciones de rendimiento</a:t>
            </a:r>
          </a:p>
          <a:p>
            <a:pPr lvl="1"/>
            <a:r>
              <a:rPr lang="es-ES"/>
              <a:t>Presentación preliminar solo de la primera página</a:t>
            </a:r>
          </a:p>
          <a:p>
            <a:pPr lvl="1"/>
            <a:r>
              <a:rPr lang="es-ES"/>
              <a:t>Formatos de archivo admitidos:</a:t>
            </a:r>
          </a:p>
          <a:p>
            <a:pPr lvl="2"/>
            <a:r>
              <a:rPr lang="es-ES" sz="2100" dirty="0"/>
              <a:t>PS, PDF, PDF/VT, TIF y EPS</a:t>
            </a:r>
          </a:p>
          <a:p>
            <a:pPr lvl="1"/>
            <a:r>
              <a:rPr lang="es-ES"/>
              <a:t>Disponible únicamente para servidores Fiery externos</a:t>
            </a:r>
          </a:p>
          <a:p>
            <a:endParaRPr lang="es-ES"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E3396E2-FFE3-464C-B67B-66943124D8A8}">
  <ds:schemaRef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2006/metadata/properties"/>
    <ds:schemaRef ds:uri="http://schemas.openxmlformats.org/package/2006/metadata/core-properties"/>
    <ds:schemaRef ds:uri="38ec9129-e675-41a9-9b68-17816e552f5d"/>
  </ds:schemaRefs>
</ds:datastoreItem>
</file>

<file path=customXml/itemProps2.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43099</TotalTime>
  <Words>3766</Words>
  <Application>Microsoft Office PowerPoint</Application>
  <PresentationFormat>On-screen Show (16:9)</PresentationFormat>
  <Paragraphs>707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Fiery FS300 Pro  Novedades</vt:lpstr>
      <vt:lpstr>¿Qué es la plataforma Fiery FS300 Pro?</vt:lpstr>
      <vt:lpstr>Plataforma innovadora</vt:lpstr>
      <vt:lpstr>Nuevas características del Fiery FS300 Pro</vt:lpstr>
      <vt:lpstr>Fiery Command WorkStation 6</vt:lpstr>
      <vt:lpstr>Fiery Command WorkStation 6</vt:lpstr>
      <vt:lpstr>Nuevas características de la versión 6</vt:lpstr>
      <vt:lpstr>Funciones nuevas de las aplicaciones de preparación</vt:lpstr>
      <vt:lpstr>Presentación preliminar de todos los trabajos</vt:lpstr>
      <vt:lpstr>Eliminación automática de datos de trama</vt:lpstr>
      <vt:lpstr>Reimpresión rápida</vt:lpstr>
      <vt:lpstr>Plataformas Fiery NX y XB</vt:lpstr>
      <vt:lpstr>Nuevos servidores Fiery NX Premium y NX Pro</vt:lpstr>
      <vt:lpstr>Fiery XB</vt:lpstr>
      <vt:lpstr>Software del sistema Fiery FS300 Pro</vt:lpstr>
      <vt:lpstr>Virtudes del FS300 Pro</vt:lpstr>
      <vt:lpstr>Control de calidad de salida</vt:lpstr>
      <vt:lpstr>Prioridad del grupo de colores planos</vt:lpstr>
      <vt:lpstr>Inspector de objetos</vt:lpstr>
      <vt:lpstr>Cobertura de área total</vt:lpstr>
      <vt:lpstr>Perfil de entrada de escala de grises</vt:lpstr>
      <vt:lpstr>Mejoras de rendimiento</vt:lpstr>
      <vt:lpstr>Formatos de archivo admitidos en el modo de un solo trabajo</vt:lpstr>
      <vt:lpstr>Formatos de archivo admitidos en el modo de un solo trabajo</vt:lpstr>
      <vt:lpstr>Mejoras en seguridad</vt:lpstr>
      <vt:lpstr>Mejoras en el mantenimiento</vt:lpstr>
      <vt:lpstr>Copias de seguridad automáticas del sistema</vt:lpstr>
      <vt:lpstr>Mejoras de integración</vt:lpstr>
      <vt:lpstr>El valor del Fiery FS300 Pro</vt:lpstr>
      <vt:lpstr>Prensa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las novedades del Fiery FS300 Pro</dc:title>
  <dc:subject>Esta presentación resume las nuevas funciones de los servidores Fiery FS300 Pro.</dc:subject>
  <dc:creator>tiffanyc</dc:creator>
  <cp:keywords>fs300, cws6, nx station, diseño nx, appe, hyperrip, wn, novedades</cp:keywords>
  <cp:lastModifiedBy>Veronica Carlson</cp:lastModifiedBy>
  <cp:revision>278</cp:revision>
  <cp:lastPrinted>2017-09-25T20:14:47Z</cp:lastPrinted>
  <dcterms:created xsi:type="dcterms:W3CDTF">2014-06-10T16:44:14Z</dcterms:created>
  <dcterms:modified xsi:type="dcterms:W3CDTF">2017-11-16T17:56:35Z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