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36"/>
  </p:notesMasterIdLst>
  <p:handoutMasterIdLst>
    <p:handoutMasterId r:id="rId37"/>
  </p:handoutMasterIdLst>
  <p:sldIdLst>
    <p:sldId id="256" r:id="rId5"/>
    <p:sldId id="357" r:id="rId6"/>
    <p:sldId id="278" r:id="rId7"/>
    <p:sldId id="356" r:id="rId8"/>
    <p:sldId id="279" r:id="rId9"/>
    <p:sldId id="351" r:id="rId10"/>
    <p:sldId id="374" r:id="rId11"/>
    <p:sldId id="378" r:id="rId12"/>
    <p:sldId id="370" r:id="rId13"/>
    <p:sldId id="371" r:id="rId14"/>
    <p:sldId id="372" r:id="rId15"/>
    <p:sldId id="358" r:id="rId16"/>
    <p:sldId id="359" r:id="rId17"/>
    <p:sldId id="362" r:id="rId18"/>
    <p:sldId id="280" r:id="rId19"/>
    <p:sldId id="328" r:id="rId20"/>
    <p:sldId id="363" r:id="rId21"/>
    <p:sldId id="364" r:id="rId22"/>
    <p:sldId id="381" r:id="rId23"/>
    <p:sldId id="382" r:id="rId24"/>
    <p:sldId id="367" r:id="rId25"/>
    <p:sldId id="293" r:id="rId26"/>
    <p:sldId id="379" r:id="rId27"/>
    <p:sldId id="380" r:id="rId28"/>
    <p:sldId id="355" r:id="rId29"/>
    <p:sldId id="329" r:id="rId30"/>
    <p:sldId id="317" r:id="rId31"/>
    <p:sldId id="319" r:id="rId32"/>
    <p:sldId id="282" r:id="rId33"/>
    <p:sldId id="283" r:id="rId34"/>
    <p:sldId id="284" r:id="rId3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97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Schaeffer" initials="GS" lastIdx="23" clrIdx="0">
    <p:extLst/>
  </p:cmAuthor>
  <p:cmAuthor id="2" name="Veronica Carlson" initials="VC" lastIdx="11" clrIdx="1">
    <p:extLst/>
  </p:cmAuthor>
  <p:cmAuthor id="3" name="Chris Finnie" initials="CF" lastIdx="1" clrIdx="2">
    <p:extLst/>
  </p:cmAuthor>
  <p:cmAuthor id="4" name="Chris Finnie" initials="CF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CC00"/>
    <a:srgbClr val="C00000"/>
    <a:srgbClr val="FF6600"/>
    <a:srgbClr val="3366FF"/>
    <a:srgbClr val="BA980B"/>
    <a:srgbClr val="5B99FF"/>
    <a:srgbClr val="003283"/>
    <a:srgbClr val="008080"/>
    <a:srgbClr val="6A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93" autoAdjust="0"/>
    <p:restoredTop sz="88407" autoAdjust="0"/>
  </p:normalViewPr>
  <p:slideViewPr>
    <p:cSldViewPr snapToGrid="0" snapToObjects="1">
      <p:cViewPr varScale="1">
        <p:scale>
          <a:sx n="146" d="100"/>
          <a:sy n="146" d="100"/>
        </p:scale>
        <p:origin x="456" y="108"/>
      </p:cViewPr>
      <p:guideLst>
        <p:guide orient="horz" pos="972"/>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11/16/2017</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fr-FR"/>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11/16/2017</a:t>
            </a:fld>
            <a:endParaRPr lang="fr-F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fr-FR"/>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presentation will give you a </a:t>
            </a:r>
            <a:r>
              <a:rPr lang="en-US" baseline="0" dirty="0"/>
              <a:t>closer look into what’s new in this new platform and offers the marketing positioning and overall message for the launch of Fiery FS300 Pro.</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a:t>
            </a:fld>
            <a:endParaRPr lang="en-US" dirty="0"/>
          </a:p>
        </p:txBody>
      </p:sp>
    </p:spTree>
    <p:extLst>
      <p:ext uri="{BB962C8B-B14F-4D97-AF65-F5344CB8AC3E}">
        <p14:creationId xmlns:p14="http://schemas.microsoft.com/office/powerpoint/2010/main" val="3265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feature is called “automatically remove </a:t>
            </a:r>
            <a:r>
              <a:rPr lang="en-US" baseline="0" dirty="0" err="1"/>
              <a:t>rasters</a:t>
            </a:r>
            <a:r>
              <a:rPr lang="en-US" baseline="0" dirty="0"/>
              <a:t>.” </a:t>
            </a:r>
          </a:p>
          <a:p>
            <a:endParaRPr lang="en-US" baseline="0" dirty="0"/>
          </a:p>
          <a:p>
            <a:r>
              <a:rPr lang="en-US" baseline="0" dirty="0"/>
              <a:t>With this feature, users who want to resume the job layout and </a:t>
            </a:r>
            <a:r>
              <a:rPr lang="en-US" baseline="0" dirty="0" err="1"/>
              <a:t>makeready</a:t>
            </a:r>
            <a:r>
              <a:rPr lang="en-US" baseline="0" dirty="0"/>
              <a:t> settings after processing a job, will no longer need to select “Remove Raster” before accessing Impose, Compose, or </a:t>
            </a:r>
            <a:r>
              <a:rPr lang="en-US" baseline="0" dirty="0" err="1"/>
              <a:t>JobMaster</a:t>
            </a:r>
            <a:r>
              <a:rPr lang="en-US" baseline="0" dirty="0"/>
              <a:t>. The Fiery server will “Remove Raster” automatically if any of those </a:t>
            </a:r>
            <a:r>
              <a:rPr lang="en-US" baseline="0" dirty="0" err="1"/>
              <a:t>makeready</a:t>
            </a:r>
            <a:r>
              <a:rPr lang="en-US" baseline="0" dirty="0"/>
              <a:t> options are selected from the Actions menu. </a:t>
            </a:r>
          </a:p>
          <a:p>
            <a:endParaRPr lang="en-US" baseline="0" dirty="0"/>
          </a:p>
          <a:p>
            <a:r>
              <a:rPr lang="en-US" baseline="0" dirty="0"/>
              <a:t>This shortens access to </a:t>
            </a:r>
            <a:r>
              <a:rPr lang="en-US" baseline="0" dirty="0" err="1"/>
              <a:t>makeready</a:t>
            </a:r>
            <a:r>
              <a:rPr lang="en-US" baseline="0" dirty="0"/>
              <a:t> settings from three clicks to one, and offers a more intuitive experience since users will see job actions for processed jobs that are consistent with those for spooled jobs.</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10</a:t>
            </a:fld>
            <a:endParaRPr lang="en-US"/>
          </a:p>
        </p:txBody>
      </p:sp>
    </p:spTree>
    <p:extLst>
      <p:ext uri="{BB962C8B-B14F-4D97-AF65-F5344CB8AC3E}">
        <p14:creationId xmlns:p14="http://schemas.microsoft.com/office/powerpoint/2010/main" val="40363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Reprint </a:t>
            </a:r>
            <a:r>
              <a:rPr lang="en-US" baseline="0" dirty="0"/>
              <a:t>can save a lot of time.</a:t>
            </a:r>
          </a:p>
          <a:p>
            <a:endParaRPr lang="en-US" dirty="0"/>
          </a:p>
          <a:p>
            <a:r>
              <a:rPr lang="en-US" dirty="0"/>
              <a:t>Using this feature, administrators</a:t>
            </a:r>
            <a:r>
              <a:rPr lang="en-US" baseline="0" dirty="0"/>
              <a:t> can keep the raster files for jobs in the PRINTED queue. When the print service provider needs to reprint those jobs, the files start printing the instant jobs are sent to print, without re-</a:t>
            </a:r>
            <a:r>
              <a:rPr lang="en-US" baseline="0" dirty="0" err="1"/>
              <a:t>RIPping</a:t>
            </a:r>
            <a:r>
              <a:rPr lang="en-US" baseline="0" dirty="0"/>
              <a:t>.</a:t>
            </a:r>
          </a:p>
          <a:p>
            <a:endParaRPr lang="en-US" baseline="0" dirty="0"/>
          </a:p>
          <a:p>
            <a:r>
              <a:rPr lang="en-US" baseline="0" dirty="0"/>
              <a:t>This feature is on by default and can be disabled from the Configure menu, as the screenshot on the right shows.</a:t>
            </a:r>
          </a:p>
          <a:p>
            <a:endParaRPr lang="en-US" baseline="0" dirty="0"/>
          </a:p>
          <a:p>
            <a:r>
              <a:rPr lang="en-US" baseline="0" dirty="0"/>
              <a:t>This is a great feature when users need to print one copy of a job as a proof, and then print it again for production. All they have to do is just change the copy count.</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11</a:t>
            </a:fld>
            <a:endParaRPr lang="en-US"/>
          </a:p>
        </p:txBody>
      </p:sp>
    </p:spTree>
    <p:extLst>
      <p:ext uri="{BB962C8B-B14F-4D97-AF65-F5344CB8AC3E}">
        <p14:creationId xmlns:p14="http://schemas.microsoft.com/office/powerpoint/2010/main" val="400542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12</a:t>
            </a:fld>
            <a:endParaRPr lang="en-US"/>
          </a:p>
        </p:txBody>
      </p:sp>
    </p:spTree>
    <p:extLst>
      <p:ext uri="{BB962C8B-B14F-4D97-AF65-F5344CB8AC3E}">
        <p14:creationId xmlns:p14="http://schemas.microsoft.com/office/powerpoint/2010/main" val="12792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FS300 Pro servers feature the </a:t>
            </a:r>
            <a:r>
              <a:rPr lang="en-US" sz="1200" kern="1200" dirty="0">
                <a:solidFill>
                  <a:schemeClr val="tx1"/>
                </a:solidFill>
                <a:effectLst/>
                <a:latin typeface="+mn-lt"/>
                <a:ea typeface="+mn-ea"/>
                <a:cs typeface="+mn-cs"/>
              </a:rPr>
              <a:t>cutting-edge and innovative</a:t>
            </a:r>
            <a:r>
              <a:rPr lang="en-US" dirty="0"/>
              <a:t> Fiery NX industrial design that was </a:t>
            </a:r>
            <a:r>
              <a:rPr lang="en-US" sz="1200" kern="1200" dirty="0">
                <a:solidFill>
                  <a:schemeClr val="tx1"/>
                </a:solidFill>
                <a:effectLst/>
                <a:latin typeface="+mn-lt"/>
                <a:ea typeface="+mn-ea"/>
                <a:cs typeface="+mn-cs"/>
              </a:rPr>
              <a:t>precisely crafted with the Fiery operator in mind.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Fiery NX Premium is the high-end Fiery DFE  that replaces the Fiery QX100 servers.</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Fiery NX Pro is the server that replaces the Fiery Pro 80 hardware platforms.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new server design includes the Fiery </a:t>
            </a:r>
            <a:r>
              <a:rPr lang="en-US" sz="1200" kern="1200" dirty="0" err="1">
                <a:solidFill>
                  <a:schemeClr val="tx1"/>
                </a:solidFill>
                <a:effectLst/>
                <a:latin typeface="+mn-lt"/>
                <a:ea typeface="+mn-ea"/>
                <a:cs typeface="+mn-cs"/>
              </a:rPr>
              <a:t>QuickTouch</a:t>
            </a:r>
            <a:r>
              <a:rPr lang="en-US" sz="1200" kern="1200" dirty="0">
                <a:solidFill>
                  <a:schemeClr val="tx1"/>
                </a:solidFill>
                <a:effectLst/>
                <a:latin typeface="+mn-lt"/>
                <a:ea typeface="+mn-ea"/>
                <a:cs typeface="+mn-cs"/>
              </a:rPr>
              <a:t> interface that helps users speed up job and device management. The touchscreen display rotates and provides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intuitive system installation, backup, and diagnosis; plus easy access to and faster views of job status information. It also includes 3 USB ports, conveniently located on the side of the display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Either the Fiery NX server (Premium or Pro) can be placed inside the new Fiery NX Station to provide a </a:t>
            </a:r>
            <a:r>
              <a:rPr lang="en-US" sz="1200" kern="1200" dirty="0" err="1">
                <a:solidFill>
                  <a:schemeClr val="tx1"/>
                </a:solidFill>
                <a:effectLst/>
                <a:latin typeface="+mn-lt"/>
                <a:ea typeface="+mn-ea"/>
                <a:cs typeface="+mn-cs"/>
              </a:rPr>
              <a:t>centralised</a:t>
            </a:r>
            <a:r>
              <a:rPr lang="en-US" sz="1200" kern="1200" dirty="0">
                <a:solidFill>
                  <a:schemeClr val="tx1"/>
                </a:solidFill>
                <a:effectLst/>
                <a:latin typeface="+mn-lt"/>
                <a:ea typeface="+mn-ea"/>
                <a:cs typeface="+mn-cs"/>
              </a:rPr>
              <a:t> work station that adapts to different print production environments. The work</a:t>
            </a:r>
            <a:r>
              <a:rPr lang="en-US" sz="1200" kern="1200" baseline="0" dirty="0">
                <a:solidFill>
                  <a:schemeClr val="tx1"/>
                </a:solidFill>
                <a:effectLst/>
                <a:latin typeface="+mn-lt"/>
                <a:ea typeface="+mn-ea"/>
                <a:cs typeface="+mn-cs"/>
              </a:rPr>
              <a:t> stations come </a:t>
            </a:r>
            <a:r>
              <a:rPr lang="en-US" sz="1200" kern="1200" dirty="0">
                <a:solidFill>
                  <a:schemeClr val="tx1"/>
                </a:solidFill>
                <a:effectLst/>
                <a:latin typeface="+mn-lt"/>
                <a:ea typeface="+mn-ea"/>
                <a:cs typeface="+mn-cs"/>
              </a:rPr>
              <a:t>in two versions: The NX Station GL is the basic configuration, and the NX Station LS adds an adjustable-height workspace, a larger monitor, a  proximity sensor that wakes up the Fiery server as soon as it identifies someone approaching, and tidy power cable storage.</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13</a:t>
            </a:fld>
            <a:endParaRPr lang="en-US"/>
          </a:p>
        </p:txBody>
      </p:sp>
    </p:spTree>
    <p:extLst>
      <p:ext uri="{BB962C8B-B14F-4D97-AF65-F5344CB8AC3E}">
        <p14:creationId xmlns:p14="http://schemas.microsoft.com/office/powerpoint/2010/main" val="14745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Fiery XB hardware platform is designed for a wide variety of high-production markets such as packaging, commercial print, and transactional.</a:t>
            </a:r>
          </a:p>
          <a:p>
            <a:endParaRPr lang="en-US" dirty="0"/>
          </a:p>
          <a:p>
            <a:r>
              <a:rPr lang="en-US" dirty="0"/>
              <a:t>Its high-performance, bladed architecture fulfills demands for</a:t>
            </a:r>
            <a:r>
              <a:rPr lang="en-US" baseline="0" dirty="0"/>
              <a:t> high </a:t>
            </a:r>
            <a:r>
              <a:rPr lang="en-US" dirty="0"/>
              <a:t>throughput and a wide range of paper widths. </a:t>
            </a:r>
          </a:p>
        </p:txBody>
      </p:sp>
      <p:sp>
        <p:nvSpPr>
          <p:cNvPr id="4" name="Slide Number Placeholder 3"/>
          <p:cNvSpPr>
            <a:spLocks noGrp="1"/>
          </p:cNvSpPr>
          <p:nvPr>
            <p:ph type="sldNum" sz="quarter" idx="10"/>
          </p:nvPr>
        </p:nvSpPr>
        <p:spPr/>
        <p:txBody>
          <a:bodyPr/>
          <a:lstStyle/>
          <a:p>
            <a:fld id="{E7E3DD79-7F6B-EE4F-8061-94D06D2DA17D}" type="slidenum">
              <a:rPr lang="en-US" smtClean="0"/>
              <a:t>14</a:t>
            </a:fld>
            <a:endParaRPr lang="en-US"/>
          </a:p>
        </p:txBody>
      </p:sp>
    </p:spTree>
    <p:extLst>
      <p:ext uri="{BB962C8B-B14F-4D97-AF65-F5344CB8AC3E}">
        <p14:creationId xmlns:p14="http://schemas.microsoft.com/office/powerpoint/2010/main" val="9906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section covers the new features in the Fiery system software — Fiery FS300 Pro</a:t>
            </a:r>
          </a:p>
        </p:txBody>
      </p:sp>
      <p:sp>
        <p:nvSpPr>
          <p:cNvPr id="4" name="Slide Number Placeholder 3"/>
          <p:cNvSpPr>
            <a:spLocks noGrp="1"/>
          </p:cNvSpPr>
          <p:nvPr>
            <p:ph type="sldNum" sz="quarter" idx="10"/>
          </p:nvPr>
        </p:nvSpPr>
        <p:spPr/>
        <p:txBody>
          <a:bodyPr/>
          <a:lstStyle/>
          <a:p>
            <a:fld id="{144B45F8-DE80-EF45-B2C0-19CABFC760D4}" type="slidenum">
              <a:rPr lang="en-US" smtClean="0"/>
              <a:pPr/>
              <a:t>15</a:t>
            </a:fld>
            <a:endParaRPr lang="en-US"/>
          </a:p>
        </p:txBody>
      </p:sp>
    </p:spTree>
    <p:extLst>
      <p:ext uri="{BB962C8B-B14F-4D97-AF65-F5344CB8AC3E}">
        <p14:creationId xmlns:p14="http://schemas.microsoft.com/office/powerpoint/2010/main" val="361925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features target the areas users care most about:</a:t>
            </a:r>
          </a:p>
          <a:p>
            <a:pPr marL="171450" indent="-171450">
              <a:buFont typeface="Arial" panose="020B0604020202020204" pitchFamily="34" charset="0"/>
              <a:buChar char="•"/>
            </a:pPr>
            <a:r>
              <a:rPr lang="en-US" dirty="0"/>
              <a:t>Output quality control</a:t>
            </a:r>
          </a:p>
          <a:p>
            <a:pPr marL="171450" indent="-171450">
              <a:buFont typeface="Arial" panose="020B0604020202020204" pitchFamily="34" charset="0"/>
              <a:buChar char="•"/>
            </a:pPr>
            <a:r>
              <a:rPr lang="en-US" dirty="0"/>
              <a:t>Performance</a:t>
            </a:r>
          </a:p>
          <a:p>
            <a:pPr marL="171450" indent="-171450">
              <a:buFont typeface="Arial" panose="020B0604020202020204" pitchFamily="34" charset="0"/>
              <a:buChar char="•"/>
            </a:pPr>
            <a:r>
              <a:rPr lang="en-US" dirty="0"/>
              <a:t>Security</a:t>
            </a:r>
          </a:p>
          <a:p>
            <a:pPr marL="171450" indent="-171450">
              <a:buFont typeface="Arial" panose="020B0604020202020204" pitchFamily="34" charset="0"/>
              <a:buChar char="•"/>
            </a:pPr>
            <a:r>
              <a:rPr lang="en-US" dirty="0"/>
              <a:t>Serviceability</a:t>
            </a:r>
          </a:p>
          <a:p>
            <a:pPr marL="171450" indent="-171450">
              <a:buFont typeface="Arial" panose="020B0604020202020204" pitchFamily="34" charset="0"/>
              <a:buChar char="•"/>
            </a:pPr>
            <a:r>
              <a:rPr lang="en-US" dirty="0"/>
              <a:t>Integration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16</a:t>
            </a:fld>
            <a:endParaRPr lang="en-US"/>
          </a:p>
        </p:txBody>
      </p:sp>
    </p:spTree>
    <p:extLst>
      <p:ext uri="{BB962C8B-B14F-4D97-AF65-F5344CB8AC3E}">
        <p14:creationId xmlns:p14="http://schemas.microsoft.com/office/powerpoint/2010/main" val="125601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new features that offer new tools to enhance output quality control, and are great additions for professional prepress environments: </a:t>
            </a:r>
          </a:p>
          <a:p>
            <a:pPr marL="171450" indent="-171450">
              <a:buFont typeface="Arial" panose="020B0604020202020204" pitchFamily="34" charset="0"/>
              <a:buChar char="•"/>
            </a:pPr>
            <a:r>
              <a:rPr lang="en-US" dirty="0"/>
              <a:t>The Fiery Spot-On feature adds spot </a:t>
            </a:r>
            <a:r>
              <a:rPr lang="en-US" dirty="0" err="1"/>
              <a:t>colour</a:t>
            </a:r>
            <a:r>
              <a:rPr lang="en-US" dirty="0"/>
              <a:t> group priority </a:t>
            </a:r>
          </a:p>
          <a:p>
            <a:pPr marL="171450" indent="-171450">
              <a:buFont typeface="Arial" charset="0"/>
              <a:buChar char="•"/>
            </a:pPr>
            <a:r>
              <a:rPr lang="en-US" dirty="0"/>
              <a:t>Fiery </a:t>
            </a:r>
            <a:r>
              <a:rPr lang="en-US" dirty="0" err="1"/>
              <a:t>ImageViewer</a:t>
            </a:r>
            <a:r>
              <a:rPr lang="en-US" dirty="0"/>
              <a:t>, part of Fiery Graphic Arts, Premium Edition and Fiery Productivity Package, adds object inspector and total area coverage features</a:t>
            </a:r>
          </a:p>
        </p:txBody>
      </p:sp>
      <p:sp>
        <p:nvSpPr>
          <p:cNvPr id="4" name="Slide Number Placeholder 3"/>
          <p:cNvSpPr>
            <a:spLocks noGrp="1"/>
          </p:cNvSpPr>
          <p:nvPr>
            <p:ph type="sldNum" sz="quarter" idx="10"/>
          </p:nvPr>
        </p:nvSpPr>
        <p:spPr/>
        <p:txBody>
          <a:bodyPr/>
          <a:lstStyle/>
          <a:p>
            <a:fld id="{E7E3DD79-7F6B-EE4F-8061-94D06D2DA17D}" type="slidenum">
              <a:rPr lang="en-US" smtClean="0"/>
              <a:t>17</a:t>
            </a:fld>
            <a:endParaRPr lang="en-US"/>
          </a:p>
        </p:txBody>
      </p:sp>
    </p:spTree>
    <p:extLst>
      <p:ext uri="{BB962C8B-B14F-4D97-AF65-F5344CB8AC3E}">
        <p14:creationId xmlns:p14="http://schemas.microsoft.com/office/powerpoint/2010/main" val="113095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Spot </a:t>
            </a:r>
            <a:r>
              <a:rPr lang="en-US" dirty="0" err="1"/>
              <a:t>colour</a:t>
            </a:r>
            <a:r>
              <a:rPr lang="en-US" dirty="0"/>
              <a:t> group priority is a feature that enables users to easily ensure that custom spot </a:t>
            </a:r>
            <a:r>
              <a:rPr lang="en-US" dirty="0" err="1"/>
              <a:t>colour</a:t>
            </a:r>
            <a:r>
              <a:rPr lang="en-US" dirty="0"/>
              <a:t> representation is honored to satisfy print buyer’s expectations.</a:t>
            </a:r>
          </a:p>
          <a:p>
            <a:endParaRPr lang="en-US" dirty="0"/>
          </a:p>
          <a:p>
            <a:r>
              <a:rPr lang="en-US" dirty="0"/>
              <a:t>This is a very useful feature for print environments where Fiery users edit the appearance of specific spot </a:t>
            </a:r>
            <a:r>
              <a:rPr lang="en-US" dirty="0" err="1"/>
              <a:t>colours</a:t>
            </a:r>
            <a:r>
              <a:rPr lang="en-US" dirty="0"/>
              <a:t> to match the expectations of print buyers. These spot </a:t>
            </a:r>
            <a:r>
              <a:rPr lang="en-US" dirty="0" err="1"/>
              <a:t>colour</a:t>
            </a:r>
            <a:r>
              <a:rPr lang="en-US" dirty="0"/>
              <a:t> edits are saved as new groups of </a:t>
            </a:r>
            <a:r>
              <a:rPr lang="en-US" dirty="0" err="1"/>
              <a:t>colours</a:t>
            </a:r>
            <a:r>
              <a:rPr lang="en-US" dirty="0"/>
              <a:t> using the Spot-On interface in Device Center.</a:t>
            </a:r>
          </a:p>
          <a:p>
            <a:endParaRPr lang="en-US" dirty="0"/>
          </a:p>
          <a:p>
            <a:r>
              <a:rPr lang="en-US" dirty="0"/>
              <a:t>But sometimes different print buyers want different edits to the same spot </a:t>
            </a:r>
            <a:r>
              <a:rPr lang="en-US" dirty="0" err="1"/>
              <a:t>colours</a:t>
            </a:r>
            <a:r>
              <a:rPr lang="en-US" dirty="0"/>
              <a:t>, or one buyer may request an adjustment — but other print buyers like the default </a:t>
            </a:r>
            <a:r>
              <a:rPr lang="en-US" dirty="0" err="1"/>
              <a:t>colour</a:t>
            </a:r>
            <a:r>
              <a:rPr lang="en-US" dirty="0"/>
              <a:t> mapping of the spot </a:t>
            </a:r>
            <a:r>
              <a:rPr lang="en-US" dirty="0" err="1"/>
              <a:t>colour</a:t>
            </a:r>
            <a:r>
              <a:rPr lang="en-US" dirty="0"/>
              <a:t>. </a:t>
            </a:r>
          </a:p>
          <a:p>
            <a:endParaRPr lang="en-US" dirty="0"/>
          </a:p>
          <a:p>
            <a:r>
              <a:rPr lang="en-US" dirty="0"/>
              <a:t>The spot </a:t>
            </a:r>
            <a:r>
              <a:rPr lang="en-US" dirty="0" err="1"/>
              <a:t>colour</a:t>
            </a:r>
            <a:r>
              <a:rPr lang="en-US" dirty="0"/>
              <a:t> group priority feature allows the Fiery user to set which of the </a:t>
            </a:r>
            <a:r>
              <a:rPr lang="en-US" dirty="0" err="1"/>
              <a:t>colour</a:t>
            </a:r>
            <a:r>
              <a:rPr lang="en-US" dirty="0"/>
              <a:t> libraries in Spot-On takes priority for a given job from the Color tab in Job Properties or Fiery driver. This means that if the requested spot </a:t>
            </a:r>
            <a:r>
              <a:rPr lang="en-US" dirty="0" err="1"/>
              <a:t>colour</a:t>
            </a:r>
            <a:r>
              <a:rPr lang="en-US" dirty="0"/>
              <a:t> adjustment for one customer is created in a custom spot </a:t>
            </a:r>
            <a:r>
              <a:rPr lang="en-US" dirty="0" err="1"/>
              <a:t>colour</a:t>
            </a:r>
            <a:r>
              <a:rPr lang="en-US" dirty="0"/>
              <a:t> library, the library can be given priority when printing that customer’s jobs without forcing the spot </a:t>
            </a:r>
            <a:r>
              <a:rPr lang="en-US" dirty="0" err="1"/>
              <a:t>colour</a:t>
            </a:r>
            <a:r>
              <a:rPr lang="en-US" dirty="0"/>
              <a:t> edit for all future print jobs.</a:t>
            </a:r>
          </a:p>
          <a:p>
            <a:endParaRPr lang="en-US" dirty="0"/>
          </a:p>
          <a:p>
            <a:r>
              <a:rPr lang="en-US" dirty="0"/>
              <a:t>This feature can save a lot of time for users who no longer need to constantly check on the order of the </a:t>
            </a:r>
            <a:r>
              <a:rPr lang="en-US" dirty="0" err="1"/>
              <a:t>colour</a:t>
            </a:r>
            <a:r>
              <a:rPr lang="en-US" dirty="0"/>
              <a:t> libraries or groups in Spot-On.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18</a:t>
            </a:fld>
            <a:endParaRPr lang="en-US"/>
          </a:p>
        </p:txBody>
      </p:sp>
    </p:spTree>
    <p:extLst>
      <p:ext uri="{BB962C8B-B14F-4D97-AF65-F5344CB8AC3E}">
        <p14:creationId xmlns:p14="http://schemas.microsoft.com/office/powerpoint/2010/main" val="24191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a:t>
            </a:r>
            <a:r>
              <a:rPr lang="en-US" baseline="0" dirty="0"/>
              <a:t> Inspector, part of Fiery </a:t>
            </a:r>
            <a:r>
              <a:rPr lang="en-US" baseline="0" dirty="0" err="1"/>
              <a:t>ImageViewer</a:t>
            </a:r>
            <a:r>
              <a:rPr lang="en-US" baseline="0" dirty="0"/>
              <a:t> 3.0, helps identify imaging problems related to specific object types. The tool identifies what type of page object was in the original page description file before it was </a:t>
            </a:r>
            <a:r>
              <a:rPr lang="en-US" baseline="0" dirty="0" err="1"/>
              <a:t>RIPped</a:t>
            </a:r>
            <a:r>
              <a:rPr lang="en-US" baseline="0" dirty="0"/>
              <a:t>. It can identify object types including </a:t>
            </a:r>
            <a:r>
              <a:rPr lang="en-US" altLang="en-US" dirty="0">
                <a:latin typeface="Georgia" charset="0"/>
                <a:ea typeface="ＭＳ Ｐゴシック" charset="-128"/>
                <a:cs typeface="Museo 300" charset="0"/>
              </a:rPr>
              <a:t>image, graphic, smooth shade,</a:t>
            </a:r>
            <a:r>
              <a:rPr lang="en-US" altLang="en-US" baseline="0" dirty="0">
                <a:latin typeface="Georgia" charset="0"/>
                <a:ea typeface="ＭＳ Ｐゴシック" charset="-128"/>
                <a:cs typeface="Museo 300" charset="0"/>
              </a:rPr>
              <a:t> </a:t>
            </a:r>
            <a:r>
              <a:rPr lang="en-US" altLang="en-US" dirty="0">
                <a:latin typeface="Georgia" charset="0"/>
                <a:ea typeface="ＭＳ Ｐゴシック" charset="-128"/>
                <a:cs typeface="Museo 300" charset="0"/>
              </a:rPr>
              <a:t>text, and edge.</a:t>
            </a:r>
            <a:endParaRPr lang="en-US" baseline="0" dirty="0"/>
          </a:p>
          <a:p>
            <a:endParaRPr lang="en-US" baseline="0" dirty="0"/>
          </a:p>
          <a:p>
            <a:r>
              <a:rPr lang="en-US" baseline="0" dirty="0"/>
              <a:t>The feature allows the user to troubleshoot image quality issues related to page object type more efficiently. Some examples include the ability to:</a:t>
            </a:r>
          </a:p>
          <a:p>
            <a:endParaRPr lang="en-US" baseline="0" dirty="0"/>
          </a:p>
          <a:p>
            <a:pPr marL="171450" indent="-171450">
              <a:buFont typeface="Arial" charset="0"/>
              <a:buChar char="•"/>
            </a:pPr>
            <a:r>
              <a:rPr lang="en-US" sz="1200" b="0" i="0" kern="1200" dirty="0">
                <a:solidFill>
                  <a:schemeClr val="tx1"/>
                </a:solidFill>
                <a:effectLst/>
                <a:latin typeface="+mn-lt"/>
                <a:ea typeface="+mn-ea"/>
                <a:cs typeface="+mn-cs"/>
              </a:rPr>
              <a:t>Identify a page object that may fail to use black only because gray settings in Job</a:t>
            </a:r>
            <a:r>
              <a:rPr lang="en-US" sz="1200" b="0" i="0" kern="1200" baseline="0" dirty="0">
                <a:solidFill>
                  <a:schemeClr val="tx1"/>
                </a:solidFill>
                <a:effectLst/>
                <a:latin typeface="+mn-lt"/>
                <a:ea typeface="+mn-ea"/>
                <a:cs typeface="+mn-cs"/>
              </a:rPr>
              <a:t> Properties</a:t>
            </a:r>
            <a:r>
              <a:rPr lang="en-US" sz="1200" b="0" i="0" kern="1200" dirty="0">
                <a:solidFill>
                  <a:schemeClr val="tx1"/>
                </a:solidFill>
                <a:effectLst/>
                <a:latin typeface="+mn-lt"/>
                <a:ea typeface="+mn-ea"/>
                <a:cs typeface="+mn-cs"/>
              </a:rPr>
              <a:t> are not set to use black only for that object type.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Identify cases where a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 within a page is related to how each object type is processed,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such as halftone screen. These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mismatches are hard to identify since the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looks identical in the raster,</a:t>
            </a:r>
            <a:r>
              <a:rPr lang="en-US" sz="1200" b="0" i="0" kern="1200" baseline="0" dirty="0">
                <a:solidFill>
                  <a:schemeClr val="tx1"/>
                </a:solidFill>
                <a:effectLst/>
                <a:latin typeface="+mn-lt"/>
                <a:ea typeface="+mn-ea"/>
                <a:cs typeface="+mn-cs"/>
              </a:rPr>
              <a:t> but they </a:t>
            </a:r>
            <a:r>
              <a:rPr lang="en-US" sz="1200" b="0" i="0" kern="1200" dirty="0">
                <a:solidFill>
                  <a:schemeClr val="tx1"/>
                </a:solidFill>
                <a:effectLst/>
                <a:latin typeface="+mn-lt"/>
                <a:ea typeface="+mn-ea"/>
                <a:cs typeface="+mn-cs"/>
              </a:rPr>
              <a:t>print with a mismatch when they are screened on the print engine.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Determine where pixels are being tagged for edge enhancement by features such as Fiery Dynamic HD Text and Graphics or engine-specific edge-enhancement technologies.</a:t>
            </a:r>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19</a:t>
            </a:fld>
            <a:endParaRPr lang="en-US"/>
          </a:p>
        </p:txBody>
      </p:sp>
    </p:spTree>
    <p:extLst>
      <p:ext uri="{BB962C8B-B14F-4D97-AF65-F5344CB8AC3E}">
        <p14:creationId xmlns:p14="http://schemas.microsoft.com/office/powerpoint/2010/main" val="3687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s first answer “What is the Fiery FS300 Pro”? And what </a:t>
            </a:r>
            <a:r>
              <a:rPr lang="en-US" dirty="0"/>
              <a:t>does </a:t>
            </a:r>
            <a:r>
              <a:rPr lang="en-US" baseline="0" dirty="0"/>
              <a:t>FS300 Pro mean for users?</a:t>
            </a:r>
          </a:p>
          <a:p>
            <a:endParaRPr lang="en-US" baseline="0" dirty="0"/>
          </a:p>
          <a:p>
            <a:r>
              <a:rPr lang="en-US" baseline="0" dirty="0"/>
              <a:t>First of all, Fiery FS300 Pro is not just system software, it is a platform. It’s a platform that converges all aspects of a digital front end, or DFE, solution. Fiery DFEs include hardware, software, workflow solutions, and more.</a:t>
            </a:r>
          </a:p>
          <a:p>
            <a:endParaRPr lang="en-US" baseline="0" dirty="0"/>
          </a:p>
          <a:p>
            <a:r>
              <a:rPr lang="en-US" baseline="0" dirty="0"/>
              <a:t>FS300 Pro platform defines </a:t>
            </a:r>
            <a:r>
              <a:rPr lang="en-US" b="0" baseline="0" dirty="0"/>
              <a:t>and sets </a:t>
            </a:r>
            <a:r>
              <a:rPr lang="en-US" baseline="0" dirty="0"/>
              <a:t>the direction for Fiery servers in the next decade by:</a:t>
            </a:r>
          </a:p>
          <a:p>
            <a:endParaRPr lang="en-US" baseline="0" dirty="0"/>
          </a:p>
          <a:p>
            <a:r>
              <a:rPr lang="en-US" dirty="0"/>
              <a:t>Focusing on users with a redesign and innovation in almost every single touch point the user has with Fiery. This includes everything from exterior</a:t>
            </a:r>
            <a:r>
              <a:rPr lang="en-US" baseline="0" dirty="0"/>
              <a:t> design that incorporates a Fiery </a:t>
            </a:r>
            <a:r>
              <a:rPr lang="en-US" baseline="0" dirty="0" err="1"/>
              <a:t>QuickTouch</a:t>
            </a:r>
            <a:r>
              <a:rPr lang="en-US" baseline="0" dirty="0"/>
              <a:t> display to interact with the Fiery server, to the furniture stand, and all aspects of user interface in Command WorkStation</a:t>
            </a:r>
            <a:r>
              <a:rPr lang="en-US" dirty="0"/>
              <a:t>.</a:t>
            </a:r>
          </a:p>
          <a:p>
            <a:endParaRPr lang="en-US" dirty="0"/>
          </a:p>
          <a:p>
            <a:r>
              <a:rPr lang="en-US" dirty="0"/>
              <a:t>And,</a:t>
            </a:r>
            <a:r>
              <a:rPr lang="en-US" baseline="0" dirty="0"/>
              <a:t> of course, FS300 Pro adds new features in the key areas users care about: </a:t>
            </a:r>
            <a:r>
              <a:rPr lang="en-US" sz="1200" dirty="0" err="1"/>
              <a:t>colour</a:t>
            </a:r>
            <a:r>
              <a:rPr lang="en-US" sz="1200" dirty="0"/>
              <a:t>, productivity, usability, and integration.</a:t>
            </a:r>
            <a:endParaRPr lang="en-US" baseline="0" dirty="0"/>
          </a:p>
          <a:p>
            <a:endParaRPr lang="en-US" baseline="0" dirty="0"/>
          </a:p>
          <a:p>
            <a:r>
              <a:rPr lang="en-US" dirty="0"/>
              <a:t>In addition to that, FS300 Pro drives multiple print technologies,</a:t>
            </a:r>
            <a:r>
              <a:rPr lang="en-US" baseline="0" dirty="0"/>
              <a:t> not only </a:t>
            </a:r>
            <a:r>
              <a:rPr lang="en-US" baseline="0" dirty="0" err="1"/>
              <a:t>cutsheet</a:t>
            </a:r>
            <a:r>
              <a:rPr lang="en-US" baseline="0" dirty="0"/>
              <a:t> toner presses. With ever-increasing demands </a:t>
            </a:r>
            <a:r>
              <a:rPr lang="en-US" dirty="0"/>
              <a:t>for faster </a:t>
            </a:r>
            <a:r>
              <a:rPr lang="en-US" baseline="0" dirty="0" err="1"/>
              <a:t>thoughput</a:t>
            </a:r>
            <a:r>
              <a:rPr lang="en-US" baseline="0" dirty="0"/>
              <a:t> in production printing</a:t>
            </a:r>
            <a:r>
              <a:rPr lang="en-US" dirty="0"/>
              <a:t>, Fiery</a:t>
            </a:r>
            <a:r>
              <a:rPr lang="en-US" baseline="0" dirty="0"/>
              <a:t> is now driving v</a:t>
            </a:r>
            <a:r>
              <a:rPr lang="en-US" dirty="0"/>
              <a:t>ery high-speed presses such as the Xerox </a:t>
            </a:r>
            <a:r>
              <a:rPr lang="en-US" dirty="0" err="1"/>
              <a:t>Trivor</a:t>
            </a:r>
            <a:r>
              <a:rPr lang="en-US" dirty="0"/>
              <a:t> 2400, </a:t>
            </a:r>
            <a:r>
              <a:rPr lang="en-US" dirty="0" err="1"/>
              <a:t>Landa’s</a:t>
            </a:r>
            <a:r>
              <a:rPr lang="en-US" dirty="0"/>
              <a:t> </a:t>
            </a:r>
            <a:r>
              <a:rPr lang="en-US" dirty="0" err="1"/>
              <a:t>Nanographic</a:t>
            </a:r>
            <a:r>
              <a:rPr lang="en-US" dirty="0"/>
              <a:t> presses, our own </a:t>
            </a:r>
            <a:r>
              <a:rPr lang="en-US" dirty="0" err="1"/>
              <a:t>Nozomi</a:t>
            </a:r>
            <a:r>
              <a:rPr lang="en-US" dirty="0"/>
              <a:t> for corrugated, and many other engines.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2</a:t>
            </a:fld>
            <a:endParaRPr lang="en-US"/>
          </a:p>
        </p:txBody>
      </p:sp>
    </p:spTree>
    <p:extLst>
      <p:ext uri="{BB962C8B-B14F-4D97-AF65-F5344CB8AC3E}">
        <p14:creationId xmlns:p14="http://schemas.microsoft.com/office/powerpoint/2010/main" val="39780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Area Coverage, also</a:t>
            </a:r>
            <a:r>
              <a:rPr lang="en-US" baseline="0" dirty="0"/>
              <a:t> part of Fiery </a:t>
            </a:r>
            <a:r>
              <a:rPr lang="en-US" baseline="0" dirty="0" err="1"/>
              <a:t>ImageViewer</a:t>
            </a:r>
            <a:r>
              <a:rPr lang="en-US" baseline="0" dirty="0"/>
              <a:t> 3.0, reports the sum of </a:t>
            </a:r>
            <a:r>
              <a:rPr lang="en-US" baseline="0" dirty="0" err="1"/>
              <a:t>colour</a:t>
            </a:r>
            <a:r>
              <a:rPr lang="en-US" baseline="0" dirty="0"/>
              <a:t> separation values for a pixel. This can help users troubleshoot image quality issues related to toner or ink coverage, and determine whether the toner or ink limit has been reached. </a:t>
            </a:r>
          </a:p>
        </p:txBody>
      </p:sp>
      <p:sp>
        <p:nvSpPr>
          <p:cNvPr id="4" name="Slide Number Placeholder 3"/>
          <p:cNvSpPr>
            <a:spLocks noGrp="1"/>
          </p:cNvSpPr>
          <p:nvPr>
            <p:ph type="sldNum" sz="quarter" idx="10"/>
          </p:nvPr>
        </p:nvSpPr>
        <p:spPr/>
        <p:txBody>
          <a:bodyPr/>
          <a:lstStyle/>
          <a:p>
            <a:fld id="{E7E3DD79-7F6B-EE4F-8061-94D06D2DA17D}" type="slidenum">
              <a:rPr lang="en-US" smtClean="0"/>
              <a:t>20</a:t>
            </a:fld>
            <a:endParaRPr lang="en-US"/>
          </a:p>
        </p:txBody>
      </p:sp>
    </p:spTree>
    <p:extLst>
      <p:ext uri="{BB962C8B-B14F-4D97-AF65-F5344CB8AC3E}">
        <p14:creationId xmlns:p14="http://schemas.microsoft.com/office/powerpoint/2010/main" val="50975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Previous Fiery servers render grayscale objects using the CMYK source profile, which can result in an unexpected and often incorrect appearance.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This feature provides users with specific control over the </a:t>
            </a:r>
            <a:r>
              <a:rPr lang="en-US" dirty="0" err="1"/>
              <a:t>colour</a:t>
            </a:r>
            <a:r>
              <a:rPr lang="en-US" dirty="0"/>
              <a:t> management of grayscale page objects by adding grayscale settings in the Color tab in Job Properties and the driver.</a:t>
            </a:r>
          </a:p>
          <a:p>
            <a:endParaRPr lang="en-US" dirty="0"/>
          </a:p>
          <a:p>
            <a:r>
              <a:rPr lang="en-US" dirty="0"/>
              <a:t>When grayscale page objects are created in a design application such as Adobe Photoshop, a grayscale ICC profile is used to define their intended appearance. This feature lets the user set the same profile to be used on the Fiery server so that the expected appearance can be maintained when printing.</a:t>
            </a:r>
          </a:p>
          <a:p>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21</a:t>
            </a:fld>
            <a:endParaRPr lang="en-US"/>
          </a:p>
        </p:txBody>
      </p:sp>
    </p:spTree>
    <p:extLst>
      <p:ext uri="{BB962C8B-B14F-4D97-AF65-F5344CB8AC3E}">
        <p14:creationId xmlns:p14="http://schemas.microsoft.com/office/powerpoint/2010/main" val="413435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FS300 Pro servers process jobs faster with innovative technology:</a:t>
            </a:r>
          </a:p>
          <a:p>
            <a:pPr marL="171450" indent="-171450">
              <a:buFont typeface="Arial" charset="0"/>
              <a:buChar char="•"/>
            </a:pPr>
            <a:r>
              <a:rPr lang="en-US" dirty="0"/>
              <a:t>Fiery NX Premium servers include Fiery </a:t>
            </a:r>
            <a:r>
              <a:rPr lang="en-US" dirty="0" err="1"/>
              <a:t>HyperRIP</a:t>
            </a:r>
            <a:r>
              <a:rPr lang="en-US" dirty="0"/>
              <a:t>, which can process more file formats in this mode</a:t>
            </a:r>
          </a:p>
          <a:p>
            <a:pPr marL="171450" indent="-171450">
              <a:buFont typeface="Arial" charset="0"/>
              <a:buChar char="•"/>
            </a:pPr>
            <a:r>
              <a:rPr lang="en-US" dirty="0"/>
              <a:t>All Fiery FS300 Pro servers include fast reprint from Command WorkStation 6: This features enables jobs in the PRINTED queue to start printing the instant they are sent to print again</a:t>
            </a:r>
          </a:p>
          <a:p>
            <a:pPr marL="171450" indent="-171450">
              <a:buFont typeface="Arial" charset="0"/>
              <a:buChar char="•"/>
            </a:pPr>
            <a:r>
              <a:rPr lang="en-US" dirty="0"/>
              <a:t>Fiery FS300 Pro servers ship with new hardware platforms which deliver faster processing performance</a:t>
            </a:r>
          </a:p>
        </p:txBody>
      </p:sp>
      <p:sp>
        <p:nvSpPr>
          <p:cNvPr id="4" name="Slide Number Placeholder 3"/>
          <p:cNvSpPr>
            <a:spLocks noGrp="1"/>
          </p:cNvSpPr>
          <p:nvPr>
            <p:ph type="sldNum" sz="quarter" idx="10"/>
          </p:nvPr>
        </p:nvSpPr>
        <p:spPr/>
        <p:txBody>
          <a:bodyPr/>
          <a:lstStyle/>
          <a:p>
            <a:fld id="{E7E3DD79-7F6B-EE4F-8061-94D06D2DA17D}" type="slidenum">
              <a:rPr lang="en-US" smtClean="0"/>
              <a:t>22</a:t>
            </a:fld>
            <a:endParaRPr lang="en-US"/>
          </a:p>
        </p:txBody>
      </p:sp>
    </p:spTree>
    <p:extLst>
      <p:ext uri="{BB962C8B-B14F-4D97-AF65-F5344CB8AC3E}">
        <p14:creationId xmlns:p14="http://schemas.microsoft.com/office/powerpoint/2010/main" val="347532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file formats not supported by </a:t>
            </a:r>
            <a:r>
              <a:rPr lang="en-US" dirty="0" err="1"/>
              <a:t>HyperRIP</a:t>
            </a:r>
            <a:r>
              <a:rPr lang="en-US" dirty="0"/>
              <a:t> before FS300 Pro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23</a:t>
            </a:fld>
            <a:endParaRPr lang="en-US"/>
          </a:p>
        </p:txBody>
      </p:sp>
    </p:spTree>
    <p:extLst>
      <p:ext uri="{BB962C8B-B14F-4D97-AF65-F5344CB8AC3E}">
        <p14:creationId xmlns:p14="http://schemas.microsoft.com/office/powerpoint/2010/main" val="3003761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FS300 Pro supports many more formats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24</a:t>
            </a:fld>
            <a:endParaRPr lang="en-US"/>
          </a:p>
        </p:txBody>
      </p:sp>
    </p:spTree>
    <p:extLst>
      <p:ext uri="{BB962C8B-B14F-4D97-AF65-F5344CB8AC3E}">
        <p14:creationId xmlns:p14="http://schemas.microsoft.com/office/powerpoint/2010/main" val="3750084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Fiery external servers ship with the Microsoft Windows 10 IoT Enterprise 2016 LTSB edition (Windows 10) operating system, which contains the latest security protections. These key features address security protections. See the Fiery FS300 Pro Security white paper for more information.</a:t>
            </a:r>
          </a:p>
          <a:p>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Enable </a:t>
            </a:r>
            <a:r>
              <a:rPr lang="en-US" sz="1200" b="1" i="0" u="none" strike="noStrike" kern="1200" baseline="0" dirty="0">
                <a:solidFill>
                  <a:schemeClr val="tx1"/>
                </a:solidFill>
                <a:latin typeface="+mn-lt"/>
                <a:ea typeface="+mn-ea"/>
                <a:cs typeface="+mn-cs"/>
              </a:rPr>
              <a:t>Windows Defender SmartScreen </a:t>
            </a:r>
            <a:r>
              <a:rPr lang="en-US" sz="1200" b="0" i="0" u="none" strike="noStrike" kern="1200" baseline="0" dirty="0">
                <a:solidFill>
                  <a:schemeClr val="tx1"/>
                </a:solidFill>
                <a:latin typeface="+mn-lt"/>
                <a:ea typeface="+mn-ea"/>
                <a:cs typeface="+mn-cs"/>
              </a:rPr>
              <a:t>feature to prevent malicious applications from being downloaded. This additional security feature may affect Fiery server performance and is not turned on by default.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comes with </a:t>
            </a:r>
            <a:r>
              <a:rPr lang="en-US" sz="1200" b="1" i="0" u="none" strike="noStrike" kern="1200" baseline="0" dirty="0">
                <a:solidFill>
                  <a:schemeClr val="tx1"/>
                </a:solidFill>
                <a:latin typeface="+mn-lt"/>
                <a:ea typeface="+mn-ea"/>
                <a:cs typeface="+mn-cs"/>
              </a:rPr>
              <a:t>SMB hardening </a:t>
            </a:r>
            <a:r>
              <a:rPr lang="en-US" sz="1200" b="0" i="0" u="none" strike="noStrike" kern="1200" baseline="0" dirty="0">
                <a:solidFill>
                  <a:schemeClr val="tx1"/>
                </a:solidFill>
                <a:latin typeface="+mn-lt"/>
                <a:ea typeface="+mn-ea"/>
                <a:cs typeface="+mn-cs"/>
              </a:rPr>
              <a:t>for SYSVOL and NETLOGON shares, which helps mitigate man-in-the-middle attacks for Fiery servers joined to a domain.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Defender Antivirus </a:t>
            </a:r>
            <a:r>
              <a:rPr lang="en-US" sz="1200" b="0" i="0" u="none" strike="noStrike" kern="1200" baseline="0" dirty="0">
                <a:solidFill>
                  <a:schemeClr val="tx1"/>
                </a:solidFill>
                <a:latin typeface="+mn-lt"/>
                <a:ea typeface="+mn-ea"/>
                <a:cs typeface="+mn-cs"/>
              </a:rPr>
              <a:t>helps keep devices free of viruses and other malware. Fiery server is configured with the feature turned on to scan c:\, but not e:\ to </a:t>
            </a:r>
            <a:r>
              <a:rPr lang="en-US" sz="1200" b="0" i="0" u="none" strike="noStrike" kern="1200" baseline="0" dirty="0" err="1">
                <a:solidFill>
                  <a:schemeClr val="tx1"/>
                </a:solidFill>
                <a:latin typeface="+mn-lt"/>
                <a:ea typeface="+mn-ea"/>
                <a:cs typeface="+mn-cs"/>
              </a:rPr>
              <a:t>minimise</a:t>
            </a:r>
            <a:r>
              <a:rPr lang="en-US" sz="1200" b="0" i="0" u="none" strike="noStrike" kern="1200" baseline="0" dirty="0">
                <a:solidFill>
                  <a:schemeClr val="tx1"/>
                </a:solidFill>
                <a:latin typeface="+mn-lt"/>
                <a:ea typeface="+mn-ea"/>
                <a:cs typeface="+mn-cs"/>
              </a:rPr>
              <a:t> performance impact. Administrators can configure Windows Defender to scan e:\ if desired.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Data Execution Prevention </a:t>
            </a:r>
            <a:r>
              <a:rPr lang="en-US" sz="1200" b="0" i="0" u="none" strike="noStrike" kern="1200" baseline="0" dirty="0">
                <a:solidFill>
                  <a:schemeClr val="tx1"/>
                </a:solidFill>
                <a:latin typeface="+mn-lt"/>
                <a:ea typeface="+mn-ea"/>
                <a:cs typeface="+mn-cs"/>
              </a:rPr>
              <a:t>(DEP) can be enabled for Windows programs and services to help prevent malware from using the memory manipulation technique.</a:t>
            </a:r>
            <a:endParaRPr lang="en-US" sz="1200"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has better </a:t>
            </a:r>
            <a:r>
              <a:rPr lang="en-US" sz="1200" b="1" i="0" u="none" strike="noStrike" kern="1200" baseline="0" dirty="0">
                <a:solidFill>
                  <a:schemeClr val="tx1"/>
                </a:solidFill>
                <a:latin typeface="+mn-lt"/>
                <a:ea typeface="+mn-ea"/>
                <a:cs typeface="+mn-cs"/>
              </a:rPr>
              <a:t>memory protections </a:t>
            </a:r>
            <a:r>
              <a:rPr lang="en-US" sz="1200" b="0" i="0" u="none" strike="noStrike" kern="1200" baseline="0" dirty="0">
                <a:solidFill>
                  <a:schemeClr val="tx1"/>
                </a:solidFill>
                <a:latin typeface="+mn-lt"/>
                <a:ea typeface="+mn-ea"/>
                <a:cs typeface="+mn-cs"/>
              </a:rPr>
              <a:t>for heap and kernel pools to help prevent exploitation of memory.</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Enterprise certificate pinning</a:t>
            </a:r>
            <a:r>
              <a:rPr lang="en-US" sz="1200" b="0" i="0" u="none" strike="noStrike" kern="1200" baseline="0" dirty="0">
                <a:solidFill>
                  <a:schemeClr val="tx1"/>
                </a:solidFill>
                <a:latin typeface="+mn-lt"/>
                <a:ea typeface="+mn-ea"/>
                <a:cs typeface="+mn-cs"/>
              </a:rPr>
              <a:t> helps prevent man-in-the-middle attacks. This is an enterprise feature. A Fiery server has to join a domain to enable the feature.</a:t>
            </a:r>
          </a:p>
        </p:txBody>
      </p:sp>
      <p:sp>
        <p:nvSpPr>
          <p:cNvPr id="4" name="Slide Number Placeholder 3"/>
          <p:cNvSpPr>
            <a:spLocks noGrp="1"/>
          </p:cNvSpPr>
          <p:nvPr>
            <p:ph type="sldNum" sz="quarter" idx="10"/>
          </p:nvPr>
        </p:nvSpPr>
        <p:spPr/>
        <p:txBody>
          <a:bodyPr/>
          <a:lstStyle/>
          <a:p>
            <a:fld id="{E7E3DD79-7F6B-EE4F-8061-94D06D2DA17D}" type="slidenum">
              <a:rPr lang="en-US" smtClean="0"/>
              <a:t>25</a:t>
            </a:fld>
            <a:endParaRPr lang="en-US"/>
          </a:p>
        </p:txBody>
      </p:sp>
    </p:spTree>
    <p:extLst>
      <p:ext uri="{BB962C8B-B14F-4D97-AF65-F5344CB8AC3E}">
        <p14:creationId xmlns:p14="http://schemas.microsoft.com/office/powerpoint/2010/main" val="365384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Serviceability improvements in Fiery FS300 Pro offer administrators, analysts, and technicians better ways to ensure that Fiery servers are always up to date, </a:t>
            </a:r>
            <a:r>
              <a:rPr lang="en-US" dirty="0" err="1"/>
              <a:t>minimise</a:t>
            </a:r>
            <a:r>
              <a:rPr lang="en-US" dirty="0"/>
              <a:t> downtime, and provide fast recovery of Fiery servers.</a:t>
            </a:r>
          </a:p>
          <a:p>
            <a:endParaRPr lang="en-US" dirty="0"/>
          </a:p>
          <a:p>
            <a:r>
              <a:rPr lang="en-US" dirty="0"/>
              <a:t>Fiery Updates is a new feature introduced with Command WorkStation 6.</a:t>
            </a:r>
            <a:r>
              <a:rPr lang="en-US" baseline="0" dirty="0"/>
              <a:t> Because t</a:t>
            </a:r>
            <a:r>
              <a:rPr lang="en-US" sz="1200" kern="1200" dirty="0">
                <a:solidFill>
                  <a:schemeClr val="tx1"/>
                </a:solidFill>
                <a:effectLst/>
                <a:latin typeface="+mn-lt"/>
                <a:ea typeface="+mn-ea"/>
                <a:cs typeface="+mn-cs"/>
              </a:rPr>
              <a:t>imely software updates are critical for optimal operation of Fiery servers, Command WorkStation offers administrators an easy way to get notifications, downloads, and installation of approved and released Fiery system updates.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Administrators access Fiery Updates through the Device Center and can perform updates, even from remote client computers. This way, they can still update even Fiery servers that may not be connected to the internet. At the Fiery Updates screen, administrators can also see all the patches and service packs available and waiting to be installed for external or embedded servers.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Fiery Updates ensures the right sequence of patch updates to guarantee effective installation and avoid incompatibilities.</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26</a:t>
            </a:fld>
            <a:endParaRPr lang="en-US"/>
          </a:p>
        </p:txBody>
      </p:sp>
    </p:spTree>
    <p:extLst>
      <p:ext uri="{BB962C8B-B14F-4D97-AF65-F5344CB8AC3E}">
        <p14:creationId xmlns:p14="http://schemas.microsoft.com/office/powerpoint/2010/main" val="253698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administrators now have an easy way to schedule automatic Fiery system backups to guarantee fast recovery</a:t>
            </a:r>
            <a:r>
              <a:rPr lang="en-US" baseline="0" dirty="0"/>
              <a:t> — </a:t>
            </a:r>
            <a:r>
              <a:rPr lang="en-US" dirty="0"/>
              <a:t>and without the need to restore from a DVD media kit. </a:t>
            </a:r>
          </a:p>
          <a:p>
            <a:endParaRPr lang="en-US" dirty="0"/>
          </a:p>
          <a:p>
            <a:r>
              <a:rPr lang="en-US" dirty="0"/>
              <a:t>They</a:t>
            </a:r>
            <a:r>
              <a:rPr lang="en-US" baseline="0" dirty="0"/>
              <a:t> can manage </a:t>
            </a:r>
            <a:r>
              <a:rPr lang="en-US" dirty="0"/>
              <a:t>backups using Fiery </a:t>
            </a:r>
            <a:r>
              <a:rPr lang="en-US" dirty="0" err="1"/>
              <a:t>WebTools</a:t>
            </a:r>
            <a:r>
              <a:rPr lang="en-US" dirty="0"/>
              <a:t> or the Fiery </a:t>
            </a:r>
            <a:r>
              <a:rPr lang="en-US" dirty="0" err="1"/>
              <a:t>QuickTouch</a:t>
            </a:r>
            <a:r>
              <a:rPr lang="en-US" dirty="0"/>
              <a:t> interface.</a:t>
            </a:r>
            <a:r>
              <a:rPr lang="en-US" baseline="0" dirty="0"/>
              <a:t> </a:t>
            </a:r>
            <a:r>
              <a:rPr lang="en-US" dirty="0"/>
              <a:t>With these tools, it can take less than an hour to restore from a backup — 1/8</a:t>
            </a:r>
            <a:r>
              <a:rPr lang="en-US" baseline="30000" dirty="0"/>
              <a:t>th</a:t>
            </a:r>
            <a:r>
              <a:rPr lang="en-US" dirty="0"/>
              <a:t> of the time it takes to restore from a DVD kit.</a:t>
            </a:r>
          </a:p>
        </p:txBody>
      </p:sp>
      <p:sp>
        <p:nvSpPr>
          <p:cNvPr id="4" name="Slide Number Placeholder 3"/>
          <p:cNvSpPr>
            <a:spLocks noGrp="1"/>
          </p:cNvSpPr>
          <p:nvPr>
            <p:ph type="sldNum" sz="quarter" idx="10"/>
          </p:nvPr>
        </p:nvSpPr>
        <p:spPr/>
        <p:txBody>
          <a:bodyPr/>
          <a:lstStyle/>
          <a:p>
            <a:fld id="{E7E3DD79-7F6B-EE4F-8061-94D06D2DA17D}" type="slidenum">
              <a:rPr lang="en-US" smtClean="0"/>
              <a:t>27</a:t>
            </a:fld>
            <a:endParaRPr lang="en-US"/>
          </a:p>
        </p:txBody>
      </p:sp>
    </p:spTree>
    <p:extLst>
      <p:ext uri="{BB962C8B-B14F-4D97-AF65-F5344CB8AC3E}">
        <p14:creationId xmlns:p14="http://schemas.microsoft.com/office/powerpoint/2010/main" val="4042496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Fiery API and Fiery JDF are always improving to bring usability enhancements and tighter integration with EFI web-to-print and MIS systems plus third-party prepress workflow solutions.</a:t>
            </a:r>
          </a:p>
        </p:txBody>
      </p:sp>
      <p:sp>
        <p:nvSpPr>
          <p:cNvPr id="4" name="Slide Number Placeholder 3"/>
          <p:cNvSpPr>
            <a:spLocks noGrp="1"/>
          </p:cNvSpPr>
          <p:nvPr>
            <p:ph type="sldNum" sz="quarter" idx="10"/>
          </p:nvPr>
        </p:nvSpPr>
        <p:spPr/>
        <p:txBody>
          <a:bodyPr/>
          <a:lstStyle/>
          <a:p>
            <a:fld id="{E7E3DD79-7F6B-EE4F-8061-94D06D2DA17D}" type="slidenum">
              <a:rPr lang="en-US" smtClean="0"/>
              <a:t>28</a:t>
            </a:fld>
            <a:endParaRPr lang="en-US" dirty="0"/>
          </a:p>
        </p:txBody>
      </p:sp>
    </p:spTree>
    <p:extLst>
      <p:ext uri="{BB962C8B-B14F-4D97-AF65-F5344CB8AC3E}">
        <p14:creationId xmlns:p14="http://schemas.microsoft.com/office/powerpoint/2010/main" val="64004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Fiery servers bring innovation to areas important to customers and continue the evolution of printing by driving the most advanced digital presses.</a:t>
            </a:r>
          </a:p>
        </p:txBody>
      </p:sp>
      <p:sp>
        <p:nvSpPr>
          <p:cNvPr id="4" name="Slide Number Placeholder 3"/>
          <p:cNvSpPr>
            <a:spLocks noGrp="1"/>
          </p:cNvSpPr>
          <p:nvPr>
            <p:ph type="sldNum" sz="quarter" idx="10"/>
          </p:nvPr>
        </p:nvSpPr>
        <p:spPr/>
        <p:txBody>
          <a:bodyPr/>
          <a:lstStyle/>
          <a:p>
            <a:fld id="{E7E3DD79-7F6B-EE4F-8061-94D06D2DA17D}" type="slidenum">
              <a:rPr lang="en-US" smtClean="0"/>
              <a:t>29</a:t>
            </a:fld>
            <a:endParaRPr lang="en-US"/>
          </a:p>
        </p:txBody>
      </p:sp>
    </p:spTree>
    <p:extLst>
      <p:ext uri="{BB962C8B-B14F-4D97-AF65-F5344CB8AC3E}">
        <p14:creationId xmlns:p14="http://schemas.microsoft.com/office/powerpoint/2010/main" val="81031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this slide</a:t>
            </a:r>
            <a:r>
              <a:rPr lang="en-US" baseline="0" dirty="0"/>
              <a:t>, all the latest innovations ship with this new Fiery DFE platform.</a:t>
            </a:r>
          </a:p>
          <a:p>
            <a:endParaRPr lang="en-US" baseline="0" dirty="0"/>
          </a:p>
          <a:p>
            <a:pPr marL="171450" indent="-171450">
              <a:buFont typeface="Arial" panose="020B0604020202020204" pitchFamily="34" charset="0"/>
              <a:buChar char="•"/>
            </a:pPr>
            <a:r>
              <a:rPr lang="en-US" baseline="0" dirty="0"/>
              <a:t>A new user interface, with Command WorkStation 6</a:t>
            </a:r>
          </a:p>
          <a:p>
            <a:pPr marL="171450" indent="-171450">
              <a:buFont typeface="Arial" panose="020B0604020202020204" pitchFamily="34" charset="0"/>
              <a:buChar char="•"/>
            </a:pPr>
            <a:r>
              <a:rPr lang="en-US" baseline="0" dirty="0"/>
              <a:t>A new industrial design and hardware specs for Fiery NX and Fiery XB servers</a:t>
            </a:r>
          </a:p>
          <a:p>
            <a:pPr marL="171450" indent="-171450">
              <a:buFont typeface="Arial" panose="020B0604020202020204" pitchFamily="34" charset="0"/>
              <a:buChar char="•"/>
            </a:pPr>
            <a:r>
              <a:rPr lang="en-US" baseline="0" dirty="0"/>
              <a:t>A new codebase with FS300 Pro system software </a:t>
            </a:r>
          </a:p>
          <a:p>
            <a:pPr marL="171450" indent="-171450">
              <a:buFont typeface="Arial" panose="020B0604020202020204" pitchFamily="34" charset="0"/>
              <a:buChar char="•"/>
            </a:pPr>
            <a:r>
              <a:rPr lang="en-US" baseline="0" dirty="0"/>
              <a:t>And major enhancements to Fiery </a:t>
            </a:r>
            <a:r>
              <a:rPr lang="en-US" baseline="0" dirty="0" err="1"/>
              <a:t>makeready</a:t>
            </a:r>
            <a:r>
              <a:rPr lang="en-US" baseline="0" dirty="0"/>
              <a:t> solutions  </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a:t>
            </a:fld>
            <a:endParaRPr lang="en-US" dirty="0"/>
          </a:p>
        </p:txBody>
      </p:sp>
    </p:spTree>
    <p:extLst>
      <p:ext uri="{BB962C8B-B14F-4D97-AF65-F5344CB8AC3E}">
        <p14:creationId xmlns:p14="http://schemas.microsoft.com/office/powerpoint/2010/main" val="242226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gives you links for direct access to the EFI press release posted in September 2017, and to the various press articles all around the globe.</a:t>
            </a:r>
          </a:p>
        </p:txBody>
      </p:sp>
      <p:sp>
        <p:nvSpPr>
          <p:cNvPr id="4" name="Slide Number Placeholder 3"/>
          <p:cNvSpPr>
            <a:spLocks noGrp="1"/>
          </p:cNvSpPr>
          <p:nvPr>
            <p:ph type="sldNum" sz="quarter" idx="10"/>
          </p:nvPr>
        </p:nvSpPr>
        <p:spPr/>
        <p:txBody>
          <a:bodyPr/>
          <a:lstStyle/>
          <a:p>
            <a:fld id="{144B45F8-DE80-EF45-B2C0-19CABFC760D4}" type="slidenum">
              <a:rPr lang="en-US" smtClean="0"/>
              <a:pPr/>
              <a:t>30</a:t>
            </a:fld>
            <a:endParaRPr lang="en-US"/>
          </a:p>
        </p:txBody>
      </p:sp>
    </p:spTree>
    <p:extLst>
      <p:ext uri="{BB962C8B-B14F-4D97-AF65-F5344CB8AC3E}">
        <p14:creationId xmlns:p14="http://schemas.microsoft.com/office/powerpoint/2010/main" val="289455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31</a:t>
            </a:fld>
            <a:endParaRPr lang="en-US"/>
          </a:p>
        </p:txBody>
      </p:sp>
    </p:spTree>
    <p:extLst>
      <p:ext uri="{BB962C8B-B14F-4D97-AF65-F5344CB8AC3E}">
        <p14:creationId xmlns:p14="http://schemas.microsoft.com/office/powerpoint/2010/main" val="203172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xfrm>
            <a:off x="381000" y="687388"/>
            <a:ext cx="6096000" cy="3429000"/>
          </a:xfrm>
          <a:ln/>
        </p:spPr>
      </p:sp>
      <p:sp>
        <p:nvSpPr>
          <p:cNvPr id="27651"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 dirty="0">
                <a:solidFill>
                  <a:schemeClr val="tx1">
                    <a:lumMod val="75000"/>
                    <a:lumOff val="25000"/>
                  </a:schemeClr>
                </a:solidFill>
                <a:latin typeface="Arial" pitchFamily="34" charset="0"/>
                <a:cs typeface="Arial" pitchFamily="34" charset="0"/>
              </a:rPr>
              <a:t>Another way to see what’s new in FS300 Pro </a:t>
            </a:r>
            <a:r>
              <a:rPr lang="en-US" sz="800" baseline="0" dirty="0">
                <a:solidFill>
                  <a:schemeClr val="tx1">
                    <a:lumMod val="75000"/>
                    <a:lumOff val="25000"/>
                  </a:schemeClr>
                </a:solidFill>
                <a:latin typeface="Arial" pitchFamily="34" charset="0"/>
                <a:cs typeface="Arial" pitchFamily="34" charset="0"/>
              </a:rPr>
              <a:t>across print technologies, is to look at areas users care about the most.</a:t>
            </a:r>
          </a:p>
          <a:p>
            <a:pPr marL="0" marR="0" lvl="0" indent="0" algn="l" defTabSz="457200" rtl="0" eaLnBrk="1" fontAlgn="auto" latinLnBrk="0" hangingPunct="1">
              <a:lnSpc>
                <a:spcPct val="80000"/>
              </a:lnSpc>
              <a:spcBef>
                <a:spcPts val="0"/>
              </a:spcBef>
              <a:spcAft>
                <a:spcPts val="0"/>
              </a:spcAft>
              <a:buClrTx/>
              <a:buSzTx/>
              <a:buFontTx/>
              <a:buNone/>
              <a:tabLst/>
              <a:defRPr/>
            </a:pPr>
            <a:r>
              <a:rPr lang="en-US" sz="800" baseline="0" dirty="0">
                <a:solidFill>
                  <a:schemeClr val="tx1">
                    <a:lumMod val="75000"/>
                    <a:lumOff val="25000"/>
                  </a:schemeClr>
                </a:solidFill>
                <a:latin typeface="Arial" pitchFamily="34" charset="0"/>
                <a:cs typeface="Arial" pitchFamily="34" charset="0"/>
              </a:rPr>
              <a:t>As you can see, all areas are represented with new features to reinforce Fiery leadership in the print industry.</a:t>
            </a:r>
          </a:p>
          <a:p>
            <a:pPr>
              <a:lnSpc>
                <a:spcPct val="80000"/>
              </a:lnSpc>
            </a:pPr>
            <a:endParaRPr lang="en-US" sz="800" baseline="0" dirty="0">
              <a:solidFill>
                <a:schemeClr val="tx1">
                  <a:lumMod val="75000"/>
                  <a:lumOff val="25000"/>
                </a:schemeClr>
              </a:solidFill>
              <a:latin typeface="Arial" pitchFamily="34" charset="0"/>
              <a:cs typeface="Arial" pitchFamily="34" charset="0"/>
            </a:endParaRPr>
          </a:p>
          <a:p>
            <a:pPr>
              <a:lnSpc>
                <a:spcPct val="80000"/>
              </a:lnSpc>
            </a:pPr>
            <a:r>
              <a:rPr lang="en-US" sz="800" baseline="0" dirty="0">
                <a:solidFill>
                  <a:schemeClr val="tx1">
                    <a:lumMod val="75000"/>
                    <a:lumOff val="25000"/>
                  </a:schemeClr>
                </a:solidFill>
                <a:latin typeface="Arial" pitchFamily="34" charset="0"/>
                <a:cs typeface="Arial" pitchFamily="34" charset="0"/>
              </a:rPr>
              <a:t>Let’s examine these new features in the following slides.</a:t>
            </a:r>
          </a:p>
        </p:txBody>
      </p:sp>
    </p:spTree>
    <p:extLst>
      <p:ext uri="{BB962C8B-B14F-4D97-AF65-F5344CB8AC3E}">
        <p14:creationId xmlns:p14="http://schemas.microsoft.com/office/powerpoint/2010/main" val="265298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start first with Command WorkStation 6 — the new</a:t>
            </a:r>
            <a:r>
              <a:rPr lang="en-US" baseline="0" dirty="0"/>
              <a:t> user interface for print job management for Fiery DFEs.</a:t>
            </a:r>
            <a:endParaRPr lang="en-US" dirty="0"/>
          </a:p>
          <a:p>
            <a:endParaRPr lang="en-US" dirty="0"/>
          </a:p>
        </p:txBody>
      </p:sp>
      <p:sp>
        <p:nvSpPr>
          <p:cNvPr id="4" name="Slide Number Placeholder 3"/>
          <p:cNvSpPr>
            <a:spLocks noGrp="1"/>
          </p:cNvSpPr>
          <p:nvPr>
            <p:ph type="sldNum" sz="quarter" idx="10"/>
          </p:nvPr>
        </p:nvSpPr>
        <p:spPr/>
        <p:txBody>
          <a:bodyPr/>
          <a:lstStyle/>
          <a:p>
            <a:fld id="{144B45F8-DE80-EF45-B2C0-19CABFC760D4}" type="slidenum">
              <a:rPr lang="en-US" smtClean="0"/>
              <a:pPr/>
              <a:t>5</a:t>
            </a:fld>
            <a:endParaRPr lang="en-US"/>
          </a:p>
        </p:txBody>
      </p:sp>
    </p:spTree>
    <p:extLst>
      <p:ext uri="{BB962C8B-B14F-4D97-AF65-F5344CB8AC3E}">
        <p14:creationId xmlns:p14="http://schemas.microsoft.com/office/powerpoint/2010/main" val="53888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Version</a:t>
            </a:r>
            <a:r>
              <a:rPr lang="en-US" sz="1200" kern="1200" baseline="0" dirty="0">
                <a:solidFill>
                  <a:schemeClr val="tx1"/>
                </a:solidFill>
                <a:latin typeface="+mn-lt"/>
                <a:ea typeface="+mn-ea"/>
                <a:cs typeface="+mn-cs"/>
              </a:rPr>
              <a:t> 6 offers better usability and higher efficiency. And all you have to do to get these benefits is to download it for free from </a:t>
            </a:r>
            <a:r>
              <a:rPr lang="en-US" sz="1200" kern="1200" baseline="0" dirty="0" err="1">
                <a:solidFill>
                  <a:schemeClr val="tx1"/>
                </a:solidFill>
                <a:latin typeface="+mn-lt"/>
                <a:ea typeface="+mn-ea"/>
                <a:cs typeface="+mn-cs"/>
              </a:rPr>
              <a:t>efi.com</a:t>
            </a:r>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cws</a:t>
            </a:r>
            <a:r>
              <a:rPr lang="en-US" sz="1200" kern="1200" baseline="0" dirty="0">
                <a:solidFill>
                  <a:schemeClr val="tx1"/>
                </a:solidFill>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operator benefits, there are also new tools for production managers.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Version 6 works with Fiery servers running Fiery System 10 and above, and also provides future connectivity to Fiery servers driving wide- and </a:t>
            </a:r>
            <a:r>
              <a:rPr lang="en-US" sz="1200" kern="1200" baseline="0" dirty="0" err="1">
                <a:solidFill>
                  <a:schemeClr val="tx1"/>
                </a:solidFill>
                <a:latin typeface="+mn-lt"/>
                <a:ea typeface="+mn-ea"/>
                <a:cs typeface="+mn-cs"/>
              </a:rPr>
              <a:t>superwide</a:t>
            </a:r>
            <a:r>
              <a:rPr lang="en-US" sz="1200" kern="1200" baseline="0" dirty="0">
                <a:solidFill>
                  <a:schemeClr val="tx1"/>
                </a:solidFill>
                <a:latin typeface="+mn-lt"/>
                <a:ea typeface="+mn-ea"/>
                <a:cs typeface="+mn-cs"/>
              </a:rPr>
              <a:t>-format printers.</a:t>
            </a:r>
          </a:p>
        </p:txBody>
      </p:sp>
      <p:sp>
        <p:nvSpPr>
          <p:cNvPr id="4" name="Slide Number Placeholder 3"/>
          <p:cNvSpPr>
            <a:spLocks noGrp="1"/>
          </p:cNvSpPr>
          <p:nvPr>
            <p:ph type="sldNum" sz="quarter" idx="10"/>
          </p:nvPr>
        </p:nvSpPr>
        <p:spPr/>
        <p:txBody>
          <a:bodyPr/>
          <a:lstStyle/>
          <a:p>
            <a:fld id="{E7E3DD79-7F6B-EE4F-8061-94D06D2DA17D}" type="slidenum">
              <a:rPr lang="en-US" smtClean="0"/>
              <a:t>6</a:t>
            </a:fld>
            <a:endParaRPr lang="en-US"/>
          </a:p>
        </p:txBody>
      </p:sp>
    </p:spTree>
    <p:extLst>
      <p:ext uri="{BB962C8B-B14F-4D97-AF65-F5344CB8AC3E}">
        <p14:creationId xmlns:p14="http://schemas.microsoft.com/office/powerpoint/2010/main" val="21222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new features has some that were specifically designed to work with FS300 Pro servers or later.</a:t>
            </a:r>
          </a:p>
          <a:p>
            <a:r>
              <a:rPr lang="en-US" dirty="0"/>
              <a:t>Job preview for all jobs works only on external Fiery servers running Fiery FS300 Pro </a:t>
            </a:r>
          </a:p>
          <a:p>
            <a:pPr lvl="0"/>
            <a:r>
              <a:rPr lang="en-US" sz="1200" kern="1200" dirty="0">
                <a:solidFill>
                  <a:schemeClr val="tx1"/>
                </a:solidFill>
                <a:effectLst/>
                <a:latin typeface="+mn-lt"/>
                <a:ea typeface="+mn-ea"/>
                <a:cs typeface="+mn-cs"/>
              </a:rPr>
              <a:t>Automatically remove rasters and fast reprint is supported by both, external and embedded servers running Fiery FS300 Pro/FS300. </a:t>
            </a:r>
          </a:p>
        </p:txBody>
      </p:sp>
      <p:sp>
        <p:nvSpPr>
          <p:cNvPr id="4" name="Slide Number Placeholder 3"/>
          <p:cNvSpPr>
            <a:spLocks noGrp="1"/>
          </p:cNvSpPr>
          <p:nvPr>
            <p:ph type="sldNum" sz="quarter" idx="10"/>
          </p:nvPr>
        </p:nvSpPr>
        <p:spPr/>
        <p:txBody>
          <a:bodyPr/>
          <a:lstStyle/>
          <a:p>
            <a:fld id="{E7E3DD79-7F6B-EE4F-8061-94D06D2DA17D}" type="slidenum">
              <a:rPr lang="en-US" smtClean="0"/>
              <a:t>7</a:t>
            </a:fld>
            <a:endParaRPr lang="en-US"/>
          </a:p>
        </p:txBody>
      </p:sp>
    </p:spTree>
    <p:extLst>
      <p:ext uri="{BB962C8B-B14F-4D97-AF65-F5344CB8AC3E}">
        <p14:creationId xmlns:p14="http://schemas.microsoft.com/office/powerpoint/2010/main" val="4000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list of makeready new features, there is also one feature that is specific to FS300/FS300 Pro servers (embedded or external) </a:t>
            </a:r>
            <a:r>
              <a:rPr lang="en-US" dirty="0"/>
              <a:t>— the ability to save Impose templates containing Japanese crop marks.</a:t>
            </a:r>
            <a:r>
              <a:rPr lang="en-US" baseline="0" dirty="0"/>
              <a:t> This allows users to </a:t>
            </a:r>
            <a:r>
              <a:rPr lang="en-US" dirty="0"/>
              <a:t>automate job layout preparation using this type of crop mark.</a:t>
            </a:r>
          </a:p>
        </p:txBody>
      </p:sp>
      <p:sp>
        <p:nvSpPr>
          <p:cNvPr id="4" name="Slide Number Placeholder 3"/>
          <p:cNvSpPr>
            <a:spLocks noGrp="1"/>
          </p:cNvSpPr>
          <p:nvPr>
            <p:ph type="sldNum" sz="quarter" idx="10"/>
          </p:nvPr>
        </p:nvSpPr>
        <p:spPr/>
        <p:txBody>
          <a:bodyPr/>
          <a:lstStyle/>
          <a:p>
            <a:fld id="{E7E3DD79-7F6B-EE4F-8061-94D06D2DA17D}" type="slidenum">
              <a:rPr lang="en-US" smtClean="0"/>
              <a:t>8</a:t>
            </a:fld>
            <a:endParaRPr lang="en-US" dirty="0"/>
          </a:p>
        </p:txBody>
      </p:sp>
    </p:spTree>
    <p:extLst>
      <p:ext uri="{BB962C8B-B14F-4D97-AF65-F5344CB8AC3E}">
        <p14:creationId xmlns:p14="http://schemas.microsoft.com/office/powerpoint/2010/main" val="17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Users with external Fiery servers running F</a:t>
            </a:r>
            <a:r>
              <a:rPr lang="en-US" baseline="0" dirty="0"/>
              <a:t>S300 Pro and Windows 10 can now preview all jobs. This helps operators identify and find jobs faster.</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Previewing jobs doesn’t impact the Fiery server performance, so the feature is always on. The preview lets operators see the first page of the job.</a:t>
            </a:r>
          </a:p>
          <a:p>
            <a:endParaRPr lang="en-US" baseline="0" dirty="0"/>
          </a:p>
          <a:p>
            <a:r>
              <a:rPr lang="en-US" baseline="0" dirty="0"/>
              <a:t>While the feature doesn’t work with PPML files, it does work with PostScript, PDF, PDF/VT, TIF, and EPS files.</a:t>
            </a:r>
          </a:p>
        </p:txBody>
      </p:sp>
      <p:sp>
        <p:nvSpPr>
          <p:cNvPr id="4" name="Slide Number Placeholder 3"/>
          <p:cNvSpPr>
            <a:spLocks noGrp="1"/>
          </p:cNvSpPr>
          <p:nvPr>
            <p:ph type="sldNum" sz="quarter" idx="10"/>
          </p:nvPr>
        </p:nvSpPr>
        <p:spPr/>
        <p:txBody>
          <a:bodyPr/>
          <a:lstStyle/>
          <a:p>
            <a:fld id="{E7E3DD79-7F6B-EE4F-8061-94D06D2DA17D}" type="slidenum">
              <a:rPr lang="en-US" smtClean="0"/>
              <a:t>9</a:t>
            </a:fld>
            <a:endParaRPr lang="en-US"/>
          </a:p>
        </p:txBody>
      </p:sp>
    </p:spTree>
    <p:extLst>
      <p:ext uri="{BB962C8B-B14F-4D97-AF65-F5344CB8AC3E}">
        <p14:creationId xmlns:p14="http://schemas.microsoft.com/office/powerpoint/2010/main" val="78644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5871" y="1264821"/>
            <a:ext cx="2080330" cy="1588512"/>
          </a:xfrm>
          <a:prstGeom prst="rect">
            <a:avLst/>
          </a:prstGeom>
        </p:spPr>
      </p:pic>
      <p:sp>
        <p:nvSpPr>
          <p:cNvPr id="2" name="Title 1"/>
          <p:cNvSpPr>
            <a:spLocks noGrp="1"/>
          </p:cNvSpPr>
          <p:nvPr>
            <p:ph type="ctrTitle"/>
          </p:nvPr>
        </p:nvSpPr>
        <p:spPr>
          <a:xfrm>
            <a:off x="512618" y="1549658"/>
            <a:ext cx="6829816" cy="1102519"/>
          </a:xfrm>
        </p:spPr>
        <p:txBody>
          <a:bodyPr>
            <a:normAutofit/>
          </a:bodyPr>
          <a:lstStyle>
            <a:lvl1pPr algn="r">
              <a:defRPr sz="360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41634" y="3307868"/>
            <a:ext cx="6400800" cy="519447"/>
          </a:xfrm>
        </p:spPr>
        <p:txBody>
          <a:bodyPr>
            <a:normAutofit/>
          </a:bodyPr>
          <a:lstStyle>
            <a:lvl1pPr marL="0" indent="0" algn="r">
              <a:buNone/>
              <a:defRPr sz="220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pic>
        <p:nvPicPr>
          <p:cNvPr id="12" name="Picture 11" descr="EFI_FuelCell_D1_CMYK copy copy.png"/>
          <p:cNvPicPr>
            <a:picLocks noChangeAspect="1"/>
          </p:cNvPicPr>
          <p:nvPr userDrawn="1"/>
        </p:nvPicPr>
        <p:blipFill rotWithShape="1">
          <a:blip r:embed="rId3">
            <a:extLst>
              <a:ext uri="{28A0092B-C50C-407E-A947-70E740481C1C}">
                <a14:useLocalDpi xmlns:a14="http://schemas.microsoft.com/office/drawing/2010/main" val="0"/>
              </a:ext>
            </a:extLst>
          </a:blip>
          <a:srcRect l="28290" b="-45998"/>
          <a:stretch/>
        </p:blipFill>
        <p:spPr>
          <a:xfrm>
            <a:off x="0" y="2587248"/>
            <a:ext cx="8305800" cy="704592"/>
          </a:xfrm>
          <a:prstGeom prst="rect">
            <a:avLst/>
          </a:prstGeom>
        </p:spPr>
      </p:pic>
      <p:sp>
        <p:nvSpPr>
          <p:cNvPr id="4" name="Rectangle 3"/>
          <p:cNvSpPr/>
          <p:nvPr userDrawn="1"/>
        </p:nvSpPr>
        <p:spPr>
          <a:xfrm>
            <a:off x="8305800" y="4551680"/>
            <a:ext cx="838200" cy="591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hart Placeholder 5"/>
          <p:cNvSpPr>
            <a:spLocks noGrp="1"/>
          </p:cNvSpPr>
          <p:nvPr>
            <p:ph type="chart" sz="quarter" idx="12"/>
          </p:nvPr>
        </p:nvSpPr>
        <p:spPr>
          <a:xfrm>
            <a:off x="457200" y="1240631"/>
            <a:ext cx="8229600" cy="3286125"/>
          </a:xfrm>
        </p:spPr>
        <p:txBody>
          <a:bodyPr/>
          <a:lstStyle/>
          <a:p>
            <a:endParaRPr lang="en-US"/>
          </a:p>
        </p:txBody>
      </p:sp>
    </p:spTree>
    <p:extLst>
      <p:ext uri="{BB962C8B-B14F-4D97-AF65-F5344CB8AC3E}">
        <p14:creationId xmlns:p14="http://schemas.microsoft.com/office/powerpoint/2010/main" val="25159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2349500" y="812800"/>
            <a:ext cx="4495799" cy="3435026"/>
            <a:chOff x="2349500" y="812800"/>
            <a:chExt cx="4495799" cy="3435026"/>
          </a:xfrm>
        </p:grpSpPr>
        <p:pic>
          <p:nvPicPr>
            <p:cNvPr id="7" name="Picture 6" descr="EFI_FuelCell_D17_Corporate_RGB.png"/>
            <p:cNvPicPr>
              <a:picLocks noChangeAspect="1"/>
            </p:cNvPicPr>
            <p:nvPr/>
          </p:nvPicPr>
          <p:blipFill>
            <a:blip r:embed="rId2"/>
            <a:stretch>
              <a:fillRect/>
            </a:stretch>
          </p:blipFill>
          <p:spPr>
            <a:xfrm>
              <a:off x="2402840" y="922020"/>
              <a:ext cx="4404360" cy="3222290"/>
            </a:xfrm>
            <a:prstGeom prst="rect">
              <a:avLst/>
            </a:prstGeom>
          </p:spPr>
        </p:pic>
        <p:pic>
          <p:nvPicPr>
            <p:cNvPr id="8" name="Picture 7" descr="EFI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812800"/>
              <a:ext cx="4495799" cy="3435026"/>
            </a:xfrm>
            <a:prstGeom prst="rect">
              <a:avLst/>
            </a:prstGeom>
          </p:spPr>
        </p:pic>
      </p:grpSp>
    </p:spTree>
    <p:extLst>
      <p:ext uri="{BB962C8B-B14F-4D97-AF65-F5344CB8AC3E}">
        <p14:creationId xmlns:p14="http://schemas.microsoft.com/office/powerpoint/2010/main" val="316393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5023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ontent Placeholder 5"/>
          <p:cNvSpPr>
            <a:spLocks noGrp="1"/>
          </p:cNvSpPr>
          <p:nvPr>
            <p:ph sz="quarter" idx="12"/>
          </p:nvPr>
        </p:nvSpPr>
        <p:spPr>
          <a:xfrm>
            <a:off x="457200" y="1433513"/>
            <a:ext cx="8229600" cy="318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1063229"/>
            <a:ext cx="8229600" cy="171450"/>
          </a:xfrm>
          <a:prstGeom prst="rect">
            <a:avLst/>
          </a:prstGeom>
        </p:spPr>
      </p:pic>
    </p:spTree>
    <p:extLst>
      <p:ext uri="{BB962C8B-B14F-4D97-AF65-F5344CB8AC3E}">
        <p14:creationId xmlns:p14="http://schemas.microsoft.com/office/powerpoint/2010/main" val="21021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489" y="2141116"/>
            <a:ext cx="7772400" cy="585868"/>
          </a:xfrm>
        </p:spPr>
        <p:txBody>
          <a:bodyPr anchor="t"/>
          <a:lstStyle>
            <a:lvl1pPr algn="l">
              <a:defRPr sz="4000" b="0" i="0" cap="none">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614489" y="3162452"/>
            <a:ext cx="7772400" cy="419940"/>
          </a:xfrm>
        </p:spPr>
        <p:txBody>
          <a:bodyPr anchor="b">
            <a:normAutofit/>
          </a:bodyPr>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rgbClr val="000000"/>
                </a:solidFill>
                <a:latin typeface="Georgia"/>
                <a:cs typeface="Georgia"/>
              </a:defRPr>
            </a:lvl1pPr>
          </a:lstStyle>
          <a:p>
            <a:fld id="{6BEE8092-FD92-D247-BFBB-7625102F9F8E}" type="slidenum">
              <a:rPr lang="en-US" smtClean="0"/>
              <a:pPr/>
              <a:t>‹#›</a:t>
            </a:fld>
            <a:endParaRPr lang="en-US"/>
          </a:p>
        </p:txBody>
      </p:sp>
      <p:pic>
        <p:nvPicPr>
          <p:cNvPr id="9" name="Picture 8" descr="EFI_FuelCell_D4_Corpor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14649"/>
            <a:ext cx="8229600" cy="169413"/>
          </a:xfrm>
          <a:prstGeom prst="rect">
            <a:avLst/>
          </a:prstGeom>
        </p:spPr>
      </p:pic>
    </p:spTree>
    <p:extLst>
      <p:ext uri="{BB962C8B-B14F-4D97-AF65-F5344CB8AC3E}">
        <p14:creationId xmlns:p14="http://schemas.microsoft.com/office/powerpoint/2010/main" val="41572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44403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176601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23208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08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Picture Placeholder 5"/>
          <p:cNvSpPr>
            <a:spLocks noGrp="1"/>
          </p:cNvSpPr>
          <p:nvPr>
            <p:ph type="pic" sz="quarter" idx="12"/>
          </p:nvPr>
        </p:nvSpPr>
        <p:spPr>
          <a:xfrm>
            <a:off x="457200" y="1200151"/>
            <a:ext cx="4041648" cy="2273427"/>
          </a:xfrm>
        </p:spPr>
        <p:txBody>
          <a:bodyPr/>
          <a:lstStyle/>
          <a:p>
            <a:endParaRPr lang="en-US"/>
          </a:p>
        </p:txBody>
      </p:sp>
      <p:sp>
        <p:nvSpPr>
          <p:cNvPr id="8" name="Text Placeholder 7"/>
          <p:cNvSpPr>
            <a:spLocks noGrp="1"/>
          </p:cNvSpPr>
          <p:nvPr>
            <p:ph type="body" sz="quarter" idx="13"/>
          </p:nvPr>
        </p:nvSpPr>
        <p:spPr>
          <a:xfrm>
            <a:off x="4498848" y="1204678"/>
            <a:ext cx="4187952" cy="226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9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539" y="4292711"/>
            <a:ext cx="1242957" cy="949105"/>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8133179" y="4741048"/>
            <a:ext cx="763359" cy="273844"/>
          </a:xfrm>
          <a:prstGeom prst="rect">
            <a:avLst/>
          </a:prstGeom>
        </p:spPr>
        <p:txBody>
          <a:bodyPr vert="horz" lIns="91440" tIns="45720" rIns="91440" bIns="45720" rtlCol="0" anchor="ctr"/>
          <a:lstStyle>
            <a:lvl1pPr algn="r">
              <a:defRPr sz="1000">
                <a:solidFill>
                  <a:srgbClr val="000000"/>
                </a:solidFill>
                <a:latin typeface="Georgia"/>
                <a:cs typeface="Georgia"/>
              </a:defRPr>
            </a:lvl1pPr>
          </a:lstStyle>
          <a:p>
            <a:fld id="{6BEE8092-FD92-D247-BFBB-7625102F9F8E}" type="slidenum">
              <a:rPr lang="en-US" smtClean="0"/>
              <a:pPr/>
              <a:t>‹#›</a:t>
            </a:fld>
            <a:endParaRPr lang="en-US"/>
          </a:p>
        </p:txBody>
      </p:sp>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Lst>
  <p:hf hdr="0" ftr="0" dt="0"/>
  <p:txStyles>
    <p:titleStyle>
      <a:lvl1pPr algn="l" defTabSz="457200" rtl="0" eaLnBrk="1" latinLnBrk="0" hangingPunct="1">
        <a:spcBef>
          <a:spcPct val="0"/>
        </a:spcBef>
        <a:buNone/>
        <a:defRPr sz="400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fi.com/products/fiery-servers-and-software/fiery-production-solutions/"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efi.com/resources/videos/fiery-production-solution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australianprinter.com.au/News/20738,efi-launching-next-gen-fiery.aspx" TargetMode="External"/><Relationship Id="rId13" Type="http://schemas.openxmlformats.org/officeDocument/2006/relationships/image" Target="../media/image38.png"/><Relationship Id="rId3" Type="http://schemas.openxmlformats.org/officeDocument/2006/relationships/hyperlink" Target="https://globenewswire.com/news-release/2017/09/11/1117668/0/en/EFI-Introduces-Innovative-Fiery-Technology-that-Enables-Customers-to-Increase-their-Market-Competitiveness.html" TargetMode="External"/><Relationship Id="rId7" Type="http://schemas.openxmlformats.org/officeDocument/2006/relationships/hyperlink" Target="https://www.printweek.com/print-week/product-news/1162188/efi-launches-latest-fiery" TargetMode="External"/><Relationship Id="rId12"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www.print.de/News/Produkt-Technik/EFI-stellt-neue-Fiery-FS300-Plattform-und-Command-Workstation-6-vor_70232" TargetMode="External"/><Relationship Id="rId11" Type="http://schemas.openxmlformats.org/officeDocument/2006/relationships/image" Target="../media/image36.png"/><Relationship Id="rId5" Type="http://schemas.openxmlformats.org/officeDocument/2006/relationships/hyperlink" Target="http://www.piworld.com/article/welcome-software-parade" TargetMode="External"/><Relationship Id="rId10" Type="http://schemas.openxmlformats.org/officeDocument/2006/relationships/image" Target="../media/image35.png"/><Relationship Id="rId4" Type="http://schemas.openxmlformats.org/officeDocument/2006/relationships/hyperlink" Target="http://whattheythink.com/articles/86706-new-efi-fiery-fs300-pro-platform-next-decade/" TargetMode="External"/><Relationship Id="rId9" Type="http://schemas.openxmlformats.org/officeDocument/2006/relationships/hyperlink" Target="http://www.paperandprint.com/digital-printer/news/dp-2017/september-2017/11-09-17-efi-new-fiery-hardware-and-software.aspx#.WcSYW0yZPN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lesportal.efi.com/library/portal/documents/1297/efi_fiery_cws6_overview_ps_en_us.ppt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lesportal.efi.com/library/portal/documents/1266/efi_fiery_cws6_overview_makeready_ps_en_us.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r-FR" dirty="0">
                <a:latin typeface="Georgia" panose="02040502050405020303" pitchFamily="18" charset="0"/>
              </a:rPr>
              <a:t>Fiery FS300 Pro - Nouveautés</a:t>
            </a:r>
            <a:endParaRPr lang="fr-FR" dirty="0"/>
          </a:p>
        </p:txBody>
      </p:sp>
      <p:sp>
        <p:nvSpPr>
          <p:cNvPr id="5" name="Subtitle 2"/>
          <p:cNvSpPr txBox="1">
            <a:spLocks/>
          </p:cNvSpPr>
          <p:nvPr/>
        </p:nvSpPr>
        <p:spPr>
          <a:xfrm>
            <a:off x="5397509" y="3329689"/>
            <a:ext cx="2947497" cy="685800"/>
          </a:xfrm>
          <a:prstGeom prst="rect">
            <a:avLst/>
          </a:prstGeom>
        </p:spPr>
        <p:txBody>
          <a:bodyPr vert="horz" wrap="square" lIns="0" tIns="0" rIns="0" bIns="0" rtlCol="0">
            <a:noAutofit/>
          </a:bodyPr>
          <a:lstStyle>
            <a:lvl1pPr marL="0" indent="0" algn="r" defTabSz="457200" rtl="0" eaLnBrk="1" latinLnBrk="0" hangingPunct="1">
              <a:spcBef>
                <a:spcPct val="20000"/>
              </a:spcBef>
              <a:buFont typeface="Arial"/>
              <a:buNone/>
              <a:defRPr sz="2200" kern="1200">
                <a:solidFill>
                  <a:schemeClr val="tx1"/>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fr-FR" sz="1650" dirty="0">
                <a:latin typeface="Georgia" panose="02040502050405020303" pitchFamily="18" charset="0"/>
              </a:rPr>
              <a:t>Nom du présentateur</a:t>
            </a:r>
          </a:p>
          <a:p>
            <a:pPr fontAlgn="auto">
              <a:spcAft>
                <a:spcPts val="0"/>
              </a:spcAft>
            </a:pPr>
            <a:r>
              <a:rPr lang="fr-FR" sz="1400" dirty="0">
                <a:latin typeface="Georgia" panose="02040502050405020303" pitchFamily="18" charset="0"/>
              </a:rPr>
              <a:t>Titre</a:t>
            </a:r>
          </a:p>
        </p:txBody>
      </p:sp>
    </p:spTree>
    <p:extLst>
      <p:ext uri="{BB962C8B-B14F-4D97-AF65-F5344CB8AC3E}">
        <p14:creationId xmlns:p14="http://schemas.microsoft.com/office/powerpoint/2010/main" val="15368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064393" cy="857250"/>
          </a:xfrm>
        </p:spPr>
        <p:txBody>
          <a:bodyPr>
            <a:normAutofit/>
          </a:bodyPr>
          <a:lstStyle/>
          <a:p>
            <a:r>
              <a:rPr lang="fr-FR" sz="3500" spc="-30" dirty="0"/>
              <a:t>Suppression automatique des rasters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10</a:t>
            </a:fld>
            <a:endParaRPr lang="fr-FR"/>
          </a:p>
        </p:txBody>
      </p:sp>
      <p:sp>
        <p:nvSpPr>
          <p:cNvPr id="4" name="Content Placeholder 3"/>
          <p:cNvSpPr>
            <a:spLocks noGrp="1"/>
          </p:cNvSpPr>
          <p:nvPr>
            <p:ph sz="quarter" idx="12"/>
          </p:nvPr>
        </p:nvSpPr>
        <p:spPr>
          <a:xfrm>
            <a:off x="457200" y="1433513"/>
            <a:ext cx="5421086" cy="3180160"/>
          </a:xfrm>
        </p:spPr>
        <p:txBody>
          <a:bodyPr/>
          <a:lstStyle/>
          <a:p>
            <a:r>
              <a:rPr lang="fr-FR" dirty="0"/>
              <a:t>Accès en un clic aux paramètres de préparation</a:t>
            </a:r>
          </a:p>
          <a:p>
            <a:r>
              <a:rPr lang="fr-FR" dirty="0"/>
              <a:t>Les tâches traitées ont les mêmes actions de tâche que les tâches spoulées</a:t>
            </a:r>
          </a:p>
        </p:txBody>
      </p:sp>
      <p:pic>
        <p:nvPicPr>
          <p:cNvPr id="2050" name="Picture 2" descr="C:\Users\veronicm\AppData\Local\Temp\SNAGHTML4270c2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02" y="1385466"/>
            <a:ext cx="2365855" cy="34779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2831" y="4075991"/>
            <a:ext cx="1310348" cy="4764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DF49444-5670-45AF-B7E7-03B1D1505CDB}"/>
              </a:ext>
            </a:extLst>
          </p:cNvPr>
          <p:cNvPicPr>
            <a:picLocks noChangeAspect="1"/>
          </p:cNvPicPr>
          <p:nvPr/>
        </p:nvPicPr>
        <p:blipFill>
          <a:blip r:embed="rId4"/>
          <a:stretch>
            <a:fillRect/>
          </a:stretch>
        </p:blipFill>
        <p:spPr>
          <a:xfrm>
            <a:off x="7788776" y="110841"/>
            <a:ext cx="873766" cy="872099"/>
          </a:xfrm>
          <a:prstGeom prst="rect">
            <a:avLst/>
          </a:prstGeom>
        </p:spPr>
      </p:pic>
    </p:spTree>
    <p:extLst>
      <p:ext uri="{BB962C8B-B14F-4D97-AF65-F5344CB8AC3E}">
        <p14:creationId xmlns:p14="http://schemas.microsoft.com/office/powerpoint/2010/main" val="302931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000816" y="3600772"/>
            <a:ext cx="4833424" cy="18677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fr-FR"/>
              <a:t>Réimpression rapide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11</a:t>
            </a:fld>
            <a:endParaRPr lang="fr-FR"/>
          </a:p>
        </p:txBody>
      </p:sp>
      <p:sp>
        <p:nvSpPr>
          <p:cNvPr id="4" name="Content Placeholder 3"/>
          <p:cNvSpPr>
            <a:spLocks noGrp="1"/>
          </p:cNvSpPr>
          <p:nvPr>
            <p:ph sz="quarter" idx="12"/>
          </p:nvPr>
        </p:nvSpPr>
        <p:spPr>
          <a:xfrm>
            <a:off x="457199" y="1433513"/>
            <a:ext cx="4549878" cy="3180160"/>
          </a:xfrm>
        </p:spPr>
        <p:txBody>
          <a:bodyPr>
            <a:normAutofit/>
          </a:bodyPr>
          <a:lstStyle/>
          <a:p>
            <a:r>
              <a:rPr lang="fr-FR" sz="2200" dirty="0"/>
              <a:t>Réimprimer des tâches sans nécessiter un nouveau rip</a:t>
            </a:r>
          </a:p>
          <a:p>
            <a:r>
              <a:rPr lang="fr-FR" sz="2200" dirty="0"/>
              <a:t>Utiliser la nouvelle option dans Configure pour enregistrer les fichiers raster avec des tâches dans la file d’attente IMPRIMÉ</a:t>
            </a:r>
          </a:p>
        </p:txBody>
      </p:sp>
      <p:pic>
        <p:nvPicPr>
          <p:cNvPr id="7" name="Picture 6"/>
          <p:cNvPicPr>
            <a:picLocks noChangeAspect="1"/>
          </p:cNvPicPr>
          <p:nvPr/>
        </p:nvPicPr>
        <p:blipFill>
          <a:blip r:embed="rId4"/>
          <a:stretch>
            <a:fillRect/>
          </a:stretch>
        </p:blipFill>
        <p:spPr>
          <a:xfrm>
            <a:off x="7794574" y="125691"/>
            <a:ext cx="862167" cy="857250"/>
          </a:xfrm>
          <a:prstGeom prst="rect">
            <a:avLst/>
          </a:prstGeom>
        </p:spPr>
      </p:pic>
      <p:pic>
        <p:nvPicPr>
          <p:cNvPr id="10" name="Picture 9"/>
          <p:cNvPicPr>
            <a:picLocks noChangeAspect="1"/>
          </p:cNvPicPr>
          <p:nvPr/>
        </p:nvPicPr>
        <p:blipFill>
          <a:blip r:embed="rId5"/>
          <a:stretch>
            <a:fillRect/>
          </a:stretch>
        </p:blipFill>
        <p:spPr>
          <a:xfrm>
            <a:off x="5302045" y="1310569"/>
            <a:ext cx="3247918" cy="191468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290864" y="2305634"/>
            <a:ext cx="3259099" cy="60730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290864" y="3228831"/>
            <a:ext cx="3375598" cy="369332"/>
          </a:xfrm>
          <a:prstGeom prst="rect">
            <a:avLst/>
          </a:prstGeom>
        </p:spPr>
        <p:txBody>
          <a:bodyPr wrap="square">
            <a:spAutoFit/>
          </a:bodyPr>
          <a:lstStyle/>
          <a:p>
            <a:r>
              <a:rPr lang="fr-FR" sz="900" i="1" dirty="0">
                <a:latin typeface="Georgia" panose="02040502050405020303" pitchFamily="18" charset="0"/>
              </a:rPr>
              <a:t>Activer « Enregistrer les fichiers raster avec des tâches dans la file d’attente Imprimé » dans Configure</a:t>
            </a:r>
          </a:p>
        </p:txBody>
      </p:sp>
    </p:spTree>
    <p:extLst>
      <p:ext uri="{BB962C8B-B14F-4D97-AF65-F5344CB8AC3E}">
        <p14:creationId xmlns:p14="http://schemas.microsoft.com/office/powerpoint/2010/main" val="176052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fr-FR"/>
              <a:t>Plateformes Fiery NX et XB</a:t>
            </a:r>
          </a:p>
        </p:txBody>
      </p:sp>
      <p:sp>
        <p:nvSpPr>
          <p:cNvPr id="6" name="Text Placeholder 5"/>
          <p:cNvSpPr>
            <a:spLocks noGrp="1"/>
          </p:cNvSpPr>
          <p:nvPr>
            <p:ph type="body" idx="1"/>
          </p:nvPr>
        </p:nvSpPr>
        <p:spPr/>
        <p:txBody>
          <a:bodyPr>
            <a:normAutofit lnSpcReduction="10000"/>
          </a:bodyPr>
          <a:lstStyle/>
          <a:p>
            <a:endParaRPr lang="en-US"/>
          </a:p>
        </p:txBody>
      </p:sp>
      <p:sp>
        <p:nvSpPr>
          <p:cNvPr id="3" name="Slide Number Placeholder 2"/>
          <p:cNvSpPr>
            <a:spLocks noGrp="1"/>
          </p:cNvSpPr>
          <p:nvPr>
            <p:ph type="sldNum" sz="quarter" idx="12"/>
          </p:nvPr>
        </p:nvSpPr>
        <p:spPr/>
        <p:txBody>
          <a:bodyPr/>
          <a:lstStyle/>
          <a:p>
            <a:fld id="{6BEE8092-FD92-D247-BFBB-7625102F9F8E}" type="slidenum">
              <a:rPr lang="en-US" smtClean="0"/>
              <a:pPr/>
              <a:t>12</a:t>
            </a:fld>
            <a:endParaRPr lang="fr-FR"/>
          </a:p>
        </p:txBody>
      </p:sp>
    </p:spTree>
    <p:extLst>
      <p:ext uri="{BB962C8B-B14F-4D97-AF65-F5344CB8AC3E}">
        <p14:creationId xmlns:p14="http://schemas.microsoft.com/office/powerpoint/2010/main" val="414455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611"/>
            <a:ext cx="7733980" cy="857250"/>
          </a:xfrm>
        </p:spPr>
        <p:txBody>
          <a:bodyPr>
            <a:normAutofit fontScale="90000"/>
          </a:bodyPr>
          <a:lstStyle/>
          <a:p>
            <a:r>
              <a:rPr lang="fr-FR" dirty="0"/>
              <a:t>Nouveau serveur </a:t>
            </a:r>
            <a:r>
              <a:rPr lang="fr-FR" dirty="0" err="1"/>
              <a:t>Fiery</a:t>
            </a:r>
            <a:r>
              <a:rPr lang="fr-FR" dirty="0"/>
              <a:t> NX Premium et NX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13</a:t>
            </a:fld>
            <a:endParaRPr lang="fr-FR" dirty="0"/>
          </a:p>
        </p:txBody>
      </p:sp>
      <p:sp>
        <p:nvSpPr>
          <p:cNvPr id="4" name="Content Placeholder 3"/>
          <p:cNvSpPr>
            <a:spLocks noGrp="1"/>
          </p:cNvSpPr>
          <p:nvPr>
            <p:ph sz="quarter" idx="12"/>
          </p:nvPr>
        </p:nvSpPr>
        <p:spPr>
          <a:xfrm>
            <a:off x="457200" y="1256781"/>
            <a:ext cx="5951284" cy="3021346"/>
          </a:xfrm>
        </p:spPr>
        <p:txBody>
          <a:bodyPr>
            <a:normAutofit/>
          </a:bodyPr>
          <a:lstStyle/>
          <a:p>
            <a:r>
              <a:rPr lang="fr-FR" sz="2400" dirty="0"/>
              <a:t>Nouvelle conception industrielle du serveur NX</a:t>
            </a:r>
          </a:p>
          <a:p>
            <a:r>
              <a:rPr lang="fr-FR" sz="2400" dirty="0"/>
              <a:t>Nouvel écran tactile équipé du logiciel Fiery QuickTouch</a:t>
            </a:r>
          </a:p>
          <a:p>
            <a:r>
              <a:rPr lang="fr-FR" sz="2400" dirty="0">
                <a:latin typeface="Georgia" panose="02040502050405020303" pitchFamily="18" charset="0"/>
              </a:rPr>
              <a:t>Efficacité des opérations avec la nouvelle station NX</a:t>
            </a:r>
            <a:endParaRPr lang="fr-FR" sz="2400" dirty="0"/>
          </a:p>
        </p:txBody>
      </p:sp>
      <p:sp>
        <p:nvSpPr>
          <p:cNvPr id="14" name="TextBox 13"/>
          <p:cNvSpPr txBox="1"/>
          <p:nvPr/>
        </p:nvSpPr>
        <p:spPr>
          <a:xfrm>
            <a:off x="2827725" y="4131693"/>
            <a:ext cx="1408312" cy="830997"/>
          </a:xfrm>
          <a:prstGeom prst="rect">
            <a:avLst/>
          </a:prstGeom>
          <a:noFill/>
        </p:spPr>
        <p:txBody>
          <a:bodyPr wrap="square" rtlCol="0">
            <a:spAutoFit/>
          </a:bodyPr>
          <a:lstStyle/>
          <a:p>
            <a:pPr algn="r"/>
            <a:r>
              <a:rPr lang="fr-FR" sz="1600" dirty="0">
                <a:latin typeface="Georgia" panose="02040502050405020303" pitchFamily="18" charset="0"/>
              </a:rPr>
              <a:t>Panneau </a:t>
            </a:r>
            <a:br>
              <a:rPr lang="fr-FR" sz="1600" dirty="0">
                <a:latin typeface="Georgia" panose="02040502050405020303" pitchFamily="18" charset="0"/>
              </a:rPr>
            </a:br>
            <a:r>
              <a:rPr lang="fr-FR" sz="1600" dirty="0">
                <a:latin typeface="Georgia" panose="02040502050405020303" pitchFamily="18" charset="0"/>
              </a:rPr>
              <a:t>à écran tactile rotatif</a:t>
            </a:r>
          </a:p>
        </p:txBody>
      </p:sp>
      <p:pic>
        <p:nvPicPr>
          <p:cNvPr id="6" name="Picture 5" descr="NX_rotate_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89" y="3016249"/>
            <a:ext cx="3587080" cy="4587875"/>
          </a:xfrm>
          <a:prstGeom prst="rect">
            <a:avLst/>
          </a:prstGeom>
        </p:spPr>
      </p:pic>
      <p:pic>
        <p:nvPicPr>
          <p:cNvPr id="8" name="Picture 7"/>
          <p:cNvPicPr>
            <a:picLocks noChangeAspect="1"/>
          </p:cNvPicPr>
          <p:nvPr/>
        </p:nvPicPr>
        <p:blipFill>
          <a:blip r:embed="rId4"/>
          <a:stretch>
            <a:fillRect/>
          </a:stretch>
        </p:blipFill>
        <p:spPr>
          <a:xfrm>
            <a:off x="6661398" y="1279367"/>
            <a:ext cx="2304491" cy="3461681"/>
          </a:xfrm>
          <a:prstGeom prst="rect">
            <a:avLst/>
          </a:prstGeom>
        </p:spPr>
      </p:pic>
      <p:sp>
        <p:nvSpPr>
          <p:cNvPr id="9" name="TextBox 8"/>
          <p:cNvSpPr txBox="1"/>
          <p:nvPr/>
        </p:nvSpPr>
        <p:spPr>
          <a:xfrm>
            <a:off x="801501" y="3669923"/>
            <a:ext cx="1972179" cy="83099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600" dirty="0">
                <a:latin typeface="Georgia"/>
                <a:hlinkClick r:id="rId5"/>
              </a:rPr>
              <a:t>Accès à la page Web des solutions de production Fiery</a:t>
            </a:r>
            <a:endParaRPr lang="fr-FR" sz="2400" dirty="0">
              <a:latin typeface="Georgia"/>
              <a:cs typeface="Georgia"/>
            </a:endParaRPr>
          </a:p>
        </p:txBody>
      </p:sp>
    </p:spTree>
    <p:extLst>
      <p:ext uri="{BB962C8B-B14F-4D97-AF65-F5344CB8AC3E}">
        <p14:creationId xmlns:p14="http://schemas.microsoft.com/office/powerpoint/2010/main" val="293924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a:latin typeface="Georgia" panose="02040502050405020303" pitchFamily="18" charset="0"/>
              </a:rPr>
              <a:t>Fiery XB</a:t>
            </a:r>
            <a:endParaRPr lang="fr-FR" dirty="0"/>
          </a:p>
        </p:txBody>
      </p:sp>
      <p:sp>
        <p:nvSpPr>
          <p:cNvPr id="7" name="Slide Number Placeholder 6"/>
          <p:cNvSpPr>
            <a:spLocks noGrp="1"/>
          </p:cNvSpPr>
          <p:nvPr>
            <p:ph type="sldNum" sz="quarter" idx="11"/>
          </p:nvPr>
        </p:nvSpPr>
        <p:spPr>
          <a:prstGeom prst="rect">
            <a:avLst/>
          </a:prstGeom>
        </p:spPr>
        <p:txBody>
          <a:bodyPr/>
          <a:lstStyle/>
          <a:p>
            <a:fld id="{BBBAC0FC-EB2D-444B-B5E9-47050E06F709}" type="slidenum">
              <a:rPr lang="en-US" smtClean="0"/>
              <a:pPr/>
              <a:t>14</a:t>
            </a:fld>
            <a:endParaRPr lang="fr-FR" dirty="0"/>
          </a:p>
        </p:txBody>
      </p:sp>
      <p:sp>
        <p:nvSpPr>
          <p:cNvPr id="4" name="Content Placeholder 3"/>
          <p:cNvSpPr>
            <a:spLocks noGrp="1"/>
          </p:cNvSpPr>
          <p:nvPr>
            <p:ph sz="quarter" idx="12"/>
          </p:nvPr>
        </p:nvSpPr>
        <p:spPr>
          <a:xfrm>
            <a:off x="457199" y="1356673"/>
            <a:ext cx="6274013" cy="3361324"/>
          </a:xfrm>
        </p:spPr>
        <p:txBody>
          <a:bodyPr>
            <a:normAutofit fontScale="85000" lnSpcReduction="10000"/>
          </a:bodyPr>
          <a:lstStyle/>
          <a:p>
            <a:r>
              <a:rPr lang="fr-FR" sz="2400" dirty="0"/>
              <a:t>Conçu pour de nombreux marchés</a:t>
            </a:r>
          </a:p>
          <a:p>
            <a:pPr lvl="1"/>
            <a:r>
              <a:rPr lang="fr-FR" sz="2000" dirty="0"/>
              <a:t>Packaging</a:t>
            </a:r>
            <a:endParaRPr lang="en-US" dirty="0"/>
          </a:p>
          <a:p>
            <a:pPr marL="457200" lvl="1" indent="0">
              <a:buNone/>
              <a:tabLst>
                <a:tab pos="746125" algn="l"/>
              </a:tabLst>
            </a:pPr>
            <a:r>
              <a:rPr lang="fr-FR" sz="1600" dirty="0"/>
              <a:t>	Carton pliant, carton ondulé et emballage souple</a:t>
            </a:r>
          </a:p>
          <a:p>
            <a:pPr lvl="1"/>
            <a:r>
              <a:rPr lang="fr-FR" sz="2000" dirty="0"/>
              <a:t>Impression commerciale</a:t>
            </a:r>
          </a:p>
          <a:p>
            <a:pPr lvl="1"/>
            <a:r>
              <a:rPr lang="fr-FR" sz="2000" dirty="0"/>
              <a:t>Transaction/IPDS, publipostage</a:t>
            </a:r>
          </a:p>
          <a:p>
            <a:r>
              <a:rPr lang="fr-FR" sz="2400" dirty="0"/>
              <a:t>Architecture haute performance à base de lames</a:t>
            </a:r>
          </a:p>
          <a:p>
            <a:pPr lvl="1">
              <a:lnSpc>
                <a:spcPct val="115000"/>
              </a:lnSpc>
            </a:pPr>
            <a:r>
              <a:rPr lang="fr-FR" sz="2000" dirty="0"/>
              <a:t>Feuilles jusqu’à 1,8 m x 3 m ou rotatives de 1 m de large</a:t>
            </a:r>
          </a:p>
          <a:p>
            <a:pPr lvl="1">
              <a:lnSpc>
                <a:spcPct val="115000"/>
              </a:lnSpc>
            </a:pPr>
            <a:r>
              <a:rPr lang="fr-FR" sz="2000" dirty="0"/>
              <a:t>SPH jusqu’à 15000 (B1, 1200 x 1200 dpi)</a:t>
            </a:r>
          </a:p>
          <a:p>
            <a:pPr lvl="1">
              <a:lnSpc>
                <a:spcPct val="115000"/>
              </a:lnSpc>
            </a:pPr>
            <a:r>
              <a:rPr lang="fr-FR" sz="2000" dirty="0"/>
              <a:t>Alimentation par rouleau jusqu’à 200 </a:t>
            </a:r>
            <a:r>
              <a:rPr lang="fr-FR" sz="2000" dirty="0" err="1"/>
              <a:t>mpm</a:t>
            </a:r>
            <a:r>
              <a:rPr lang="fr-FR" sz="2000" dirty="0"/>
              <a:t> </a:t>
            </a:r>
            <a:br>
              <a:rPr lang="fr-FR" sz="2000" dirty="0"/>
            </a:br>
            <a:r>
              <a:rPr lang="fr-FR" sz="2000" dirty="0"/>
              <a:t>(1 m 1200 x 1200 dpi)</a:t>
            </a:r>
            <a:endParaRPr lang="fr-FR" sz="2400" dirty="0"/>
          </a:p>
          <a:p>
            <a:endParaRPr lang="fr-FR"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1546" y="1414561"/>
            <a:ext cx="2542454" cy="3166760"/>
          </a:xfrm>
          <a:prstGeom prst="rect">
            <a:avLst/>
          </a:prstGeom>
        </p:spPr>
      </p:pic>
    </p:spTree>
    <p:extLst>
      <p:ext uri="{BB962C8B-B14F-4D97-AF65-F5344CB8AC3E}">
        <p14:creationId xmlns:p14="http://schemas.microsoft.com/office/powerpoint/2010/main" val="3656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9185" y="3071973"/>
            <a:ext cx="8196888" cy="955497"/>
          </a:xfrm>
        </p:spPr>
        <p:txBody>
          <a:bodyPr vert="horz" lIns="91440" tIns="45720" rIns="91440" bIns="45720" rtlCol="0" anchor="b">
            <a:noAutofit/>
          </a:bodyPr>
          <a:lstStyle/>
          <a:p>
            <a:r>
              <a:rPr lang="fr-FR" sz="2000" dirty="0"/>
              <a:t>Les entreprises d’impression restent compétitives avec une productivité, une qualité de couleur et une intégration inégalées</a:t>
            </a:r>
          </a:p>
        </p:txBody>
      </p:sp>
      <p:sp>
        <p:nvSpPr>
          <p:cNvPr id="4" name="Slide Number Placeholder 3"/>
          <p:cNvSpPr>
            <a:spLocks noGrp="1"/>
          </p:cNvSpPr>
          <p:nvPr>
            <p:ph type="sldNum" sz="quarter" idx="12"/>
          </p:nvPr>
        </p:nvSpPr>
        <p:spPr>
          <a:xfrm>
            <a:off x="8101280" y="4730415"/>
            <a:ext cx="763359" cy="273844"/>
          </a:xfrm>
        </p:spPr>
        <p:txBody>
          <a:bodyPr/>
          <a:lstStyle/>
          <a:p>
            <a:fld id="{BBBAC0FC-EB2D-444B-B5E9-47050E06F709}" type="slidenum">
              <a:rPr lang="en-US" smtClean="0"/>
              <a:pPr/>
              <a:t>15</a:t>
            </a:fld>
            <a:endParaRPr lang="fr-FR" dirty="0"/>
          </a:p>
        </p:txBody>
      </p:sp>
      <p:sp>
        <p:nvSpPr>
          <p:cNvPr id="2" name="Title 1"/>
          <p:cNvSpPr>
            <a:spLocks noGrp="1"/>
          </p:cNvSpPr>
          <p:nvPr>
            <p:ph type="title"/>
          </p:nvPr>
        </p:nvSpPr>
        <p:spPr>
          <a:xfrm>
            <a:off x="559185" y="2084052"/>
            <a:ext cx="7772400" cy="585868"/>
          </a:xfrm>
        </p:spPr>
        <p:txBody>
          <a:bodyPr vert="horz" lIns="91440" tIns="45720" rIns="91440" bIns="45720" rtlCol="0" anchor="t">
            <a:noAutofit/>
          </a:bodyPr>
          <a:lstStyle/>
          <a:p>
            <a:r>
              <a:rPr lang="fr-FR"/>
              <a:t>Logiciel système Fiery FS300 Pro</a:t>
            </a:r>
          </a:p>
        </p:txBody>
      </p:sp>
    </p:spTree>
    <p:extLst>
      <p:ext uri="{BB962C8B-B14F-4D97-AF65-F5344CB8AC3E}">
        <p14:creationId xmlns:p14="http://schemas.microsoft.com/office/powerpoint/2010/main" val="354868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dirty="0"/>
              <a:t>Points d’intérêt de FS300 Pro</a:t>
            </a:r>
          </a:p>
        </p:txBody>
      </p:sp>
      <p:sp>
        <p:nvSpPr>
          <p:cNvPr id="4" name="Slide Number Placeholder 3"/>
          <p:cNvSpPr>
            <a:spLocks noGrp="1"/>
          </p:cNvSpPr>
          <p:nvPr>
            <p:ph type="sldNum" sz="quarter" idx="11"/>
          </p:nvPr>
        </p:nvSpPr>
        <p:spPr/>
        <p:txBody>
          <a:bodyPr/>
          <a:lstStyle/>
          <a:p>
            <a:fld id="{6BEE8092-FD92-D247-BFBB-7625102F9F8E}" type="slidenum">
              <a:rPr lang="en-US" smtClean="0"/>
              <a:pPr/>
              <a:t>16</a:t>
            </a:fld>
            <a:endParaRPr lang="fr-FR"/>
          </a:p>
        </p:txBody>
      </p:sp>
      <p:sp>
        <p:nvSpPr>
          <p:cNvPr id="6" name="Content Placeholder 5"/>
          <p:cNvSpPr>
            <a:spLocks noGrp="1"/>
          </p:cNvSpPr>
          <p:nvPr>
            <p:ph sz="quarter" idx="12"/>
          </p:nvPr>
        </p:nvSpPr>
        <p:spPr>
          <a:xfrm>
            <a:off x="729464" y="1433513"/>
            <a:ext cx="7957335" cy="3180160"/>
          </a:xfrm>
        </p:spPr>
        <p:txBody>
          <a:bodyPr>
            <a:normAutofit/>
          </a:bodyPr>
          <a:lstStyle/>
          <a:p>
            <a:r>
              <a:rPr lang="fr-FR" dirty="0"/>
              <a:t>Contrôle qualité de sortie</a:t>
            </a:r>
          </a:p>
          <a:p>
            <a:r>
              <a:rPr lang="fr-FR" dirty="0"/>
              <a:t>Performance</a:t>
            </a:r>
          </a:p>
          <a:p>
            <a:r>
              <a:rPr lang="fr-FR" dirty="0"/>
              <a:t>Sécurité</a:t>
            </a:r>
          </a:p>
          <a:p>
            <a:r>
              <a:rPr lang="fr-FR" dirty="0"/>
              <a:t>Facilité de maintenance</a:t>
            </a:r>
          </a:p>
          <a:p>
            <a:r>
              <a:rPr lang="fr-FR" dirty="0"/>
              <a:t>Intégration</a:t>
            </a:r>
          </a:p>
          <a:p>
            <a:endParaRPr lang="fr-FR" dirty="0"/>
          </a:p>
          <a:p>
            <a:endParaRPr lang="fr-FR" dirty="0"/>
          </a:p>
        </p:txBody>
      </p:sp>
      <p:pic>
        <p:nvPicPr>
          <p:cNvPr id="7" name="Picture 6"/>
          <p:cNvPicPr>
            <a:picLocks noChangeAspect="1"/>
          </p:cNvPicPr>
          <p:nvPr/>
        </p:nvPicPr>
        <p:blipFill rotWithShape="1">
          <a:blip r:embed="rId3"/>
          <a:srcRect l="16955" r="15356" b="26995"/>
          <a:stretch/>
        </p:blipFill>
        <p:spPr>
          <a:xfrm>
            <a:off x="6051550" y="1564140"/>
            <a:ext cx="2882900" cy="2548996"/>
          </a:xfrm>
          <a:prstGeom prst="rect">
            <a:avLst/>
          </a:prstGeom>
        </p:spPr>
      </p:pic>
    </p:spTree>
    <p:extLst>
      <p:ext uri="{BB962C8B-B14F-4D97-AF65-F5344CB8AC3E}">
        <p14:creationId xmlns:p14="http://schemas.microsoft.com/office/powerpoint/2010/main" val="345291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85C0D9-163C-493A-9F40-BC8057DC7A98}"/>
              </a:ext>
            </a:extLst>
          </p:cNvPr>
          <p:cNvPicPr>
            <a:picLocks noChangeAspect="1" noChangeArrowheads="1"/>
          </p:cNvPicPr>
          <p:nvPr/>
        </p:nvPicPr>
        <p:blipFill>
          <a:blip r:embed="rId3"/>
          <a:stretch>
            <a:fillRect/>
          </a:stretch>
        </p:blipFill>
        <p:spPr bwMode="auto">
          <a:xfrm>
            <a:off x="7784854" y="74679"/>
            <a:ext cx="888626" cy="886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fr-FR"/>
              <a:t>Contrôle qualité de sortie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17</a:t>
            </a:fld>
            <a:endParaRPr lang="fr-FR"/>
          </a:p>
        </p:txBody>
      </p:sp>
      <p:sp>
        <p:nvSpPr>
          <p:cNvPr id="4" name="Content Placeholder 3"/>
          <p:cNvSpPr>
            <a:spLocks noGrp="1"/>
          </p:cNvSpPr>
          <p:nvPr>
            <p:ph sz="quarter" idx="12"/>
          </p:nvPr>
        </p:nvSpPr>
        <p:spPr>
          <a:xfrm>
            <a:off x="457200" y="1433513"/>
            <a:ext cx="4683418" cy="3180160"/>
          </a:xfrm>
        </p:spPr>
        <p:txBody>
          <a:bodyPr>
            <a:normAutofit fontScale="92500"/>
          </a:bodyPr>
          <a:lstStyle/>
          <a:p>
            <a:r>
              <a:rPr lang="fr-FR" dirty="0" err="1"/>
              <a:t>Fiery</a:t>
            </a:r>
            <a:r>
              <a:rPr lang="fr-FR" dirty="0"/>
              <a:t> Spot-On™</a:t>
            </a:r>
          </a:p>
          <a:p>
            <a:pPr lvl="1"/>
            <a:r>
              <a:rPr lang="fr-FR" dirty="0"/>
              <a:t>Hiérarchisation des groupes de tons directs</a:t>
            </a:r>
          </a:p>
          <a:p>
            <a:r>
              <a:rPr lang="fr-FR" dirty="0" err="1"/>
              <a:t>Fiery</a:t>
            </a:r>
            <a:r>
              <a:rPr lang="fr-FR" dirty="0"/>
              <a:t> </a:t>
            </a:r>
            <a:r>
              <a:rPr lang="fr-FR" dirty="0" err="1"/>
              <a:t>ImageViewer</a:t>
            </a:r>
            <a:endParaRPr lang="fr-FR" dirty="0"/>
          </a:p>
          <a:p>
            <a:pPr lvl="1"/>
            <a:r>
              <a:rPr lang="fr-FR" dirty="0"/>
              <a:t>Inspecteur d’objets</a:t>
            </a:r>
          </a:p>
          <a:p>
            <a:pPr lvl="1"/>
            <a:r>
              <a:rPr lang="fr-FR" dirty="0"/>
              <a:t>Couverture de zone totale</a:t>
            </a:r>
          </a:p>
        </p:txBody>
      </p:sp>
      <p:pic>
        <p:nvPicPr>
          <p:cNvPr id="10" name="Picture 9"/>
          <p:cNvPicPr>
            <a:picLocks noChangeAspect="1"/>
          </p:cNvPicPr>
          <p:nvPr/>
        </p:nvPicPr>
        <p:blipFill>
          <a:blip r:embed="rId4"/>
          <a:stretch>
            <a:fillRect/>
          </a:stretch>
        </p:blipFill>
        <p:spPr>
          <a:xfrm>
            <a:off x="4935548" y="1304906"/>
            <a:ext cx="3833099" cy="2558177"/>
          </a:xfrm>
          <a:prstGeom prst="rect">
            <a:avLst/>
          </a:prstGeom>
          <a:ln>
            <a:noFill/>
          </a:ln>
          <a:effectLst>
            <a:softEdge rad="112500"/>
          </a:effectLst>
        </p:spPr>
      </p:pic>
    </p:spTree>
    <p:extLst>
      <p:ext uri="{BB962C8B-B14F-4D97-AF65-F5344CB8AC3E}">
        <p14:creationId xmlns:p14="http://schemas.microsoft.com/office/powerpoint/2010/main" val="281885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43"/>
            <a:ext cx="6900536" cy="857250"/>
          </a:xfrm>
        </p:spPr>
        <p:txBody>
          <a:bodyPr>
            <a:normAutofit fontScale="90000"/>
          </a:bodyPr>
          <a:lstStyle/>
          <a:p>
            <a:r>
              <a:rPr lang="fr-FR" dirty="0"/>
              <a:t>Hiérarchisation des groupes de tons directs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18</a:t>
            </a:fld>
            <a:endParaRPr lang="fr-FR"/>
          </a:p>
        </p:txBody>
      </p:sp>
      <p:sp>
        <p:nvSpPr>
          <p:cNvPr id="4" name="Content Placeholder 3"/>
          <p:cNvSpPr>
            <a:spLocks noGrp="1"/>
          </p:cNvSpPr>
          <p:nvPr>
            <p:ph sz="quarter" idx="12"/>
          </p:nvPr>
        </p:nvSpPr>
        <p:spPr>
          <a:xfrm>
            <a:off x="457199" y="1287516"/>
            <a:ext cx="4962740" cy="3422951"/>
          </a:xfrm>
        </p:spPr>
        <p:txBody>
          <a:bodyPr>
            <a:normAutofit fontScale="85000" lnSpcReduction="10000"/>
          </a:bodyPr>
          <a:lstStyle/>
          <a:p>
            <a:r>
              <a:rPr lang="fr-FR" dirty="0"/>
              <a:t>Satisfaire facilement les préférences couleur</a:t>
            </a:r>
          </a:p>
          <a:p>
            <a:r>
              <a:rPr lang="fr-FR" dirty="0"/>
              <a:t>Définir l’ordre de la bibliothèque de couleurs </a:t>
            </a:r>
            <a:br>
              <a:rPr lang="fr-FR" dirty="0"/>
            </a:br>
            <a:r>
              <a:rPr lang="fr-FR" dirty="0"/>
              <a:t>par tâche</a:t>
            </a:r>
          </a:p>
          <a:p>
            <a:r>
              <a:rPr lang="fr-FR" dirty="0"/>
              <a:t>Réorganiser plus rapidement les groupes de couleurs dans Vue périphérique</a:t>
            </a:r>
          </a:p>
        </p:txBody>
      </p:sp>
      <p:pic>
        <p:nvPicPr>
          <p:cNvPr id="22" name="Picture 21"/>
          <p:cNvPicPr>
            <a:picLocks noChangeAspect="1"/>
          </p:cNvPicPr>
          <p:nvPr/>
        </p:nvPicPr>
        <p:blipFill>
          <a:blip r:embed="rId3"/>
          <a:stretch>
            <a:fillRect/>
          </a:stretch>
        </p:blipFill>
        <p:spPr>
          <a:xfrm>
            <a:off x="6999072" y="1368360"/>
            <a:ext cx="1502099" cy="946701"/>
          </a:xfrm>
          <a:prstGeom prst="rect">
            <a:avLst/>
          </a:prstGeom>
          <a:solidFill>
            <a:schemeClr val="bg2">
              <a:lumMod val="65000"/>
            </a:schemeClr>
          </a:solidFill>
          <a:ln>
            <a:noFill/>
          </a:ln>
        </p:spPr>
      </p:pic>
      <p:grpSp>
        <p:nvGrpSpPr>
          <p:cNvPr id="68" name="Group 67"/>
          <p:cNvGrpSpPr/>
          <p:nvPr/>
        </p:nvGrpSpPr>
        <p:grpSpPr>
          <a:xfrm>
            <a:off x="7206508" y="2511316"/>
            <a:ext cx="1003791" cy="572080"/>
            <a:chOff x="7206508" y="2511316"/>
            <a:chExt cx="1003791" cy="572080"/>
          </a:xfrm>
        </p:grpSpPr>
        <p:sp>
          <p:nvSpPr>
            <p:cNvPr id="51" name="Rectangle 50"/>
            <p:cNvSpPr/>
            <p:nvPr/>
          </p:nvSpPr>
          <p:spPr>
            <a:xfrm>
              <a:off x="7206508" y="2513456"/>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7557176" y="2513456"/>
              <a:ext cx="302455" cy="260252"/>
            </a:xfrm>
            <a:prstGeom prst="rect">
              <a:avLst/>
            </a:prstGeom>
            <a:solidFill>
              <a:srgbClr val="B69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907844" y="2511316"/>
              <a:ext cx="302455" cy="26025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7207680" y="2822695"/>
              <a:ext cx="302455" cy="2602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7558348" y="2822695"/>
              <a:ext cx="302455" cy="2602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907844" y="2823144"/>
              <a:ext cx="302455" cy="26025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6" name="Picture 65"/>
          <p:cNvPicPr>
            <a:picLocks noChangeAspect="1"/>
          </p:cNvPicPr>
          <p:nvPr/>
        </p:nvPicPr>
        <p:blipFill>
          <a:blip r:embed="rId4"/>
          <a:stretch>
            <a:fillRect/>
          </a:stretch>
        </p:blipFill>
        <p:spPr>
          <a:xfrm>
            <a:off x="5619380" y="1433513"/>
            <a:ext cx="1158904" cy="897506"/>
          </a:xfrm>
          <a:prstGeom prst="rect">
            <a:avLst/>
          </a:prstGeom>
        </p:spPr>
      </p:pic>
      <p:grpSp>
        <p:nvGrpSpPr>
          <p:cNvPr id="84" name="Group 83"/>
          <p:cNvGrpSpPr/>
          <p:nvPr/>
        </p:nvGrpSpPr>
        <p:grpSpPr>
          <a:xfrm>
            <a:off x="5848166" y="2513456"/>
            <a:ext cx="1509570" cy="439364"/>
            <a:chOff x="5848166" y="2513456"/>
            <a:chExt cx="1509570" cy="439364"/>
          </a:xfrm>
        </p:grpSpPr>
        <p:cxnSp>
          <p:nvCxnSpPr>
            <p:cNvPr id="73" name="Connector: Elbow 72"/>
            <p:cNvCxnSpPr>
              <a:stCxn id="29" idx="0"/>
              <a:endCxn id="51" idx="0"/>
            </p:cNvCxnSpPr>
            <p:nvPr/>
          </p:nvCxnSpPr>
          <p:spPr>
            <a:xfrm rot="5400000" flipH="1" flipV="1">
              <a:off x="6593502" y="1768120"/>
              <a:ext cx="18898" cy="1509570"/>
            </a:xfrm>
            <a:prstGeom prst="bentConnector3">
              <a:avLst>
                <a:gd name="adj1" fmla="val 765991"/>
              </a:avLst>
            </a:prstGeom>
          </p:spPr>
          <p:style>
            <a:lnRef idx="2">
              <a:schemeClr val="accent6"/>
            </a:lnRef>
            <a:fillRef idx="0">
              <a:schemeClr val="accent6"/>
            </a:fillRef>
            <a:effectRef idx="1">
              <a:schemeClr val="accent6"/>
            </a:effectRef>
            <a:fontRef idx="minor">
              <a:schemeClr val="tx1"/>
            </a:fontRef>
          </p:style>
        </p:cxnSp>
        <p:cxnSp>
          <p:nvCxnSpPr>
            <p:cNvPr id="75" name="Connector: Elbow 74"/>
            <p:cNvCxnSpPr>
              <a:stCxn id="31" idx="2"/>
              <a:endCxn id="54" idx="1"/>
            </p:cNvCxnSpPr>
            <p:nvPr/>
          </p:nvCxnSpPr>
          <p:spPr>
            <a:xfrm rot="16200000" flipH="1">
              <a:off x="6797414" y="2542554"/>
              <a:ext cx="162355" cy="658178"/>
            </a:xfrm>
            <a:prstGeom prst="bentConnector2">
              <a:avLst/>
            </a:prstGeom>
          </p:spPr>
          <p:style>
            <a:lnRef idx="2">
              <a:schemeClr val="accent6"/>
            </a:lnRef>
            <a:fillRef idx="0">
              <a:schemeClr val="accent6"/>
            </a:fillRef>
            <a:effectRef idx="1">
              <a:schemeClr val="accent6"/>
            </a:effectRef>
            <a:fontRef idx="minor">
              <a:schemeClr val="tx1"/>
            </a:fontRef>
          </p:style>
        </p:cxnSp>
      </p:grpSp>
      <p:grpSp>
        <p:nvGrpSpPr>
          <p:cNvPr id="69" name="Group 68"/>
          <p:cNvGrpSpPr/>
          <p:nvPr/>
        </p:nvGrpSpPr>
        <p:grpSpPr>
          <a:xfrm>
            <a:off x="5696938" y="2530214"/>
            <a:ext cx="1003791" cy="571631"/>
            <a:chOff x="5696938" y="2530214"/>
            <a:chExt cx="1003791" cy="571631"/>
          </a:xfrm>
        </p:grpSpPr>
        <p:sp>
          <p:nvSpPr>
            <p:cNvPr id="29" name="Rectangle 28"/>
            <p:cNvSpPr/>
            <p:nvPr/>
          </p:nvSpPr>
          <p:spPr>
            <a:xfrm>
              <a:off x="5696938" y="2532354"/>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047606" y="2532354"/>
              <a:ext cx="302455" cy="260252"/>
            </a:xfrm>
            <a:prstGeom prst="rect">
              <a:avLst/>
            </a:prstGeom>
            <a:solidFill>
              <a:srgbClr val="003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398274" y="2530214"/>
              <a:ext cx="302455" cy="260252"/>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98110" y="2841593"/>
              <a:ext cx="302455" cy="260252"/>
            </a:xfrm>
            <a:prstGeom prst="rect">
              <a:avLst/>
            </a:prstGeom>
            <a:solidFill>
              <a:srgbClr val="5B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048778" y="2841593"/>
              <a:ext cx="302455" cy="26025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8" name="Group 87"/>
          <p:cNvGrpSpPr/>
          <p:nvPr/>
        </p:nvGrpSpPr>
        <p:grpSpPr>
          <a:xfrm>
            <a:off x="5790335" y="3212476"/>
            <a:ext cx="809764" cy="1454874"/>
            <a:chOff x="5790335" y="3212476"/>
            <a:chExt cx="809764" cy="1454874"/>
          </a:xfrm>
        </p:grpSpPr>
        <p:pic>
          <p:nvPicPr>
            <p:cNvPr id="67" name="Picture 66"/>
            <p:cNvPicPr>
              <a:picLocks noChangeAspect="1"/>
            </p:cNvPicPr>
            <p:nvPr/>
          </p:nvPicPr>
          <p:blipFill>
            <a:blip r:embed="rId5"/>
            <a:stretch>
              <a:fillRect/>
            </a:stretch>
          </p:blipFill>
          <p:spPr>
            <a:xfrm>
              <a:off x="5790335" y="3616502"/>
              <a:ext cx="809764" cy="1050848"/>
            </a:xfrm>
            <a:prstGeom prst="rect">
              <a:avLst/>
            </a:prstGeom>
            <a:ln>
              <a:noFill/>
            </a:ln>
            <a:effectLst>
              <a:outerShdw blurRad="292100" dist="139700" dir="2700000" algn="tl" rotWithShape="0">
                <a:srgbClr val="333333">
                  <a:alpha val="65000"/>
                </a:srgbClr>
              </a:outerShdw>
            </a:effectLst>
          </p:spPr>
        </p:pic>
        <p:sp>
          <p:nvSpPr>
            <p:cNvPr id="85" name="Arrow: Right 84"/>
            <p:cNvSpPr/>
            <p:nvPr/>
          </p:nvSpPr>
          <p:spPr>
            <a:xfrm rot="16200000">
              <a:off x="6003178"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87" name="Group 86"/>
          <p:cNvGrpSpPr/>
          <p:nvPr/>
        </p:nvGrpSpPr>
        <p:grpSpPr>
          <a:xfrm>
            <a:off x="7287802" y="3212476"/>
            <a:ext cx="913088" cy="908832"/>
            <a:chOff x="7287802" y="3212476"/>
            <a:chExt cx="913088" cy="908832"/>
          </a:xfrm>
        </p:grpSpPr>
        <p:pic>
          <p:nvPicPr>
            <p:cNvPr id="59" name="Picture 58"/>
            <p:cNvPicPr>
              <a:picLocks noChangeAspect="1"/>
            </p:cNvPicPr>
            <p:nvPr/>
          </p:nvPicPr>
          <p:blipFill>
            <a:blip r:embed="rId6"/>
            <a:stretch>
              <a:fillRect/>
            </a:stretch>
          </p:blipFill>
          <p:spPr>
            <a:xfrm>
              <a:off x="7287802" y="3616502"/>
              <a:ext cx="913088" cy="50480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86" name="Arrow: Right 85"/>
            <p:cNvSpPr/>
            <p:nvPr/>
          </p:nvSpPr>
          <p:spPr>
            <a:xfrm rot="16200000">
              <a:off x="7542333"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35" name="Rectangle 34"/>
          <p:cNvSpPr/>
          <p:nvPr/>
        </p:nvSpPr>
        <p:spPr>
          <a:xfrm>
            <a:off x="1087629" y="4625632"/>
            <a:ext cx="2719546" cy="230832"/>
          </a:xfrm>
          <a:prstGeom prst="rect">
            <a:avLst/>
          </a:prstGeom>
        </p:spPr>
        <p:txBody>
          <a:bodyPr wrap="square">
            <a:spAutoFit/>
          </a:bodyPr>
          <a:lstStyle/>
          <a:p>
            <a:r>
              <a:rPr lang="fr-FR" sz="900" i="1" dirty="0">
                <a:latin typeface="Georgia" panose="02040502050405020303" pitchFamily="18" charset="0"/>
              </a:rPr>
              <a:t>Nécessite Fiery Spot-On</a:t>
            </a:r>
          </a:p>
        </p:txBody>
      </p:sp>
      <p:pic>
        <p:nvPicPr>
          <p:cNvPr id="34" name="Picture 33">
            <a:extLst>
              <a:ext uri="{FF2B5EF4-FFF2-40B4-BE49-F238E27FC236}">
                <a16:creationId xmlns:a16="http://schemas.microsoft.com/office/drawing/2014/main" id="{4B218D2E-BB61-4739-A34F-881FF9948328}"/>
              </a:ext>
            </a:extLst>
          </p:cNvPr>
          <p:cNvPicPr>
            <a:picLocks noChangeAspect="1" noChangeArrowheads="1"/>
          </p:cNvPicPr>
          <p:nvPr/>
        </p:nvPicPr>
        <p:blipFill>
          <a:blip r:embed="rId7"/>
          <a:stretch>
            <a:fillRect/>
          </a:stretch>
        </p:blipFill>
        <p:spPr bwMode="auto">
          <a:xfrm>
            <a:off x="7784854" y="74679"/>
            <a:ext cx="888626" cy="886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3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dirty="0"/>
              <a:t>Inspecteur d’objets</a:t>
            </a:r>
          </a:p>
        </p:txBody>
      </p:sp>
      <p:sp>
        <p:nvSpPr>
          <p:cNvPr id="4" name="Slide Number Placeholder 3"/>
          <p:cNvSpPr>
            <a:spLocks noGrp="1"/>
          </p:cNvSpPr>
          <p:nvPr>
            <p:ph type="sldNum" sz="quarter" idx="11"/>
          </p:nvPr>
        </p:nvSpPr>
        <p:spPr/>
        <p:txBody>
          <a:bodyPr/>
          <a:lstStyle/>
          <a:p>
            <a:fld id="{6BEE8092-FD92-D247-BFBB-7625102F9F8E}" type="slidenum">
              <a:rPr lang="en-US" smtClean="0"/>
              <a:t>19</a:t>
            </a:fld>
            <a:endParaRPr lang="fr-FR"/>
          </a:p>
        </p:txBody>
      </p:sp>
      <p:sp>
        <p:nvSpPr>
          <p:cNvPr id="6" name="Content Placeholder 5"/>
          <p:cNvSpPr>
            <a:spLocks noGrp="1"/>
          </p:cNvSpPr>
          <p:nvPr>
            <p:ph sz="quarter" idx="12"/>
          </p:nvPr>
        </p:nvSpPr>
        <p:spPr>
          <a:xfrm>
            <a:off x="559925" y="1251556"/>
            <a:ext cx="5336875" cy="3891944"/>
          </a:xfrm>
        </p:spPr>
        <p:txBody>
          <a:bodyPr>
            <a:noAutofit/>
          </a:bodyPr>
          <a:lstStyle/>
          <a:p>
            <a:r>
              <a:rPr lang="fr-FR" sz="1900" dirty="0"/>
              <a:t>Affiche le type d’objet pour les pixels des fichiers raster</a:t>
            </a:r>
          </a:p>
          <a:p>
            <a:pPr lvl="1">
              <a:spcBef>
                <a:spcPts val="0"/>
              </a:spcBef>
            </a:pPr>
            <a:r>
              <a:rPr lang="fr-FR" sz="1700" dirty="0"/>
              <a:t>Texte, graphiques, images, dégradés </a:t>
            </a:r>
            <a:br>
              <a:rPr lang="fr-FR" sz="1700" dirty="0"/>
            </a:br>
            <a:r>
              <a:rPr lang="fr-FR" sz="1700" dirty="0"/>
              <a:t>et bords lisses </a:t>
            </a:r>
          </a:p>
          <a:p>
            <a:r>
              <a:rPr lang="fr-FR" sz="1900" dirty="0"/>
              <a:t>Aide à identifier les problèmes avec des paramètres basés sur les objets :</a:t>
            </a:r>
          </a:p>
          <a:p>
            <a:pPr lvl="1">
              <a:spcBef>
                <a:spcPts val="0"/>
              </a:spcBef>
            </a:pPr>
            <a:r>
              <a:rPr lang="fr-FR" sz="1700" dirty="0"/>
              <a:t>Imprimer les gris avec le noir uniquement</a:t>
            </a:r>
          </a:p>
          <a:p>
            <a:pPr lvl="1"/>
            <a:r>
              <a:rPr lang="fr-FR" sz="1700" dirty="0"/>
              <a:t>Effets d’accentuation des contours </a:t>
            </a:r>
          </a:p>
          <a:p>
            <a:pPr lvl="2"/>
            <a:r>
              <a:rPr lang="fr-FR" sz="1500" dirty="0"/>
              <a:t>Par exemple, Dynamic HD Text and Graphics</a:t>
            </a:r>
          </a:p>
          <a:p>
            <a:pPr lvl="1"/>
            <a:r>
              <a:rPr lang="fr-FR" sz="1700" dirty="0"/>
              <a:t>Raster basé sur les objets</a:t>
            </a:r>
          </a:p>
          <a:p>
            <a:r>
              <a:rPr lang="fr-FR" sz="1900" dirty="0"/>
              <a:t>Réduit les délais de résolution des problèmes</a:t>
            </a:r>
          </a:p>
          <a:p>
            <a:endParaRPr lang="fr-FR" sz="2400" dirty="0"/>
          </a:p>
          <a:p>
            <a:endParaRPr lang="fr-FR" sz="2400" dirty="0"/>
          </a:p>
          <a:p>
            <a:pPr lvl="1"/>
            <a:endParaRPr lang="fr-FR" sz="2000" dirty="0"/>
          </a:p>
        </p:txBody>
      </p:sp>
      <p:pic>
        <p:nvPicPr>
          <p:cNvPr id="2" name="Picture 1" descr="TAC sample.png"/>
          <p:cNvPicPr>
            <a:picLocks noChangeAspect="1"/>
          </p:cNvPicPr>
          <p:nvPr/>
        </p:nvPicPr>
        <p:blipFill rotWithShape="1">
          <a:blip r:embed="rId3">
            <a:extLst>
              <a:ext uri="{28A0092B-C50C-407E-A947-70E740481C1C}">
                <a14:useLocalDpi xmlns:a14="http://schemas.microsoft.com/office/drawing/2010/main" val="0"/>
              </a:ext>
            </a:extLst>
          </a:blip>
          <a:srcRect l="59367"/>
          <a:stretch/>
        </p:blipFill>
        <p:spPr>
          <a:xfrm>
            <a:off x="5829526" y="1493778"/>
            <a:ext cx="3111357" cy="23504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755879" y="2460669"/>
            <a:ext cx="1375389" cy="258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8" idx="1"/>
          </p:cNvCxnSpPr>
          <p:nvPr/>
        </p:nvCxnSpPr>
        <p:spPr>
          <a:xfrm flipH="1" flipV="1">
            <a:off x="6287209" y="2363821"/>
            <a:ext cx="468670" cy="226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044429" y="4625632"/>
            <a:ext cx="5215894" cy="230832"/>
          </a:xfrm>
          <a:prstGeom prst="rect">
            <a:avLst/>
          </a:prstGeom>
        </p:spPr>
        <p:txBody>
          <a:bodyPr wrap="square">
            <a:spAutoFit/>
          </a:bodyPr>
          <a:lstStyle/>
          <a:p>
            <a:r>
              <a:rPr lang="fr-FR" sz="900" i="1" dirty="0">
                <a:latin typeface="Georgia" panose="02040502050405020303" pitchFamily="18" charset="0"/>
              </a:rPr>
              <a:t>Nécessite Fiery Graphic Arts Package, Premium Edition ou Fiery Productivity Package</a:t>
            </a:r>
          </a:p>
        </p:txBody>
      </p:sp>
      <p:pic>
        <p:nvPicPr>
          <p:cNvPr id="13" name="Picture 12">
            <a:extLst>
              <a:ext uri="{FF2B5EF4-FFF2-40B4-BE49-F238E27FC236}">
                <a16:creationId xmlns:a16="http://schemas.microsoft.com/office/drawing/2014/main" id="{D4365ECE-641B-4D6B-A93D-98F9E882440E}"/>
              </a:ext>
            </a:extLst>
          </p:cNvPr>
          <p:cNvPicPr>
            <a:picLocks noChangeAspect="1" noChangeArrowheads="1"/>
          </p:cNvPicPr>
          <p:nvPr/>
        </p:nvPicPr>
        <p:blipFill>
          <a:blip r:embed="rId4"/>
          <a:stretch>
            <a:fillRect/>
          </a:stretch>
        </p:blipFill>
        <p:spPr bwMode="auto">
          <a:xfrm>
            <a:off x="7784854" y="74679"/>
            <a:ext cx="888626" cy="886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6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124205"/>
            <a:ext cx="8352263" cy="857250"/>
          </a:xfrm>
        </p:spPr>
        <p:txBody>
          <a:bodyPr>
            <a:normAutofit fontScale="90000"/>
          </a:bodyPr>
          <a:lstStyle/>
          <a:p>
            <a:pPr>
              <a:lnSpc>
                <a:spcPct val="97000"/>
              </a:lnSpc>
            </a:pPr>
            <a:r>
              <a:rPr lang="fr-FR" dirty="0"/>
              <a:t>Qu’est-ce que la plateforme </a:t>
            </a:r>
            <a:br>
              <a:rPr lang="fr-FR" dirty="0"/>
            </a:br>
            <a:r>
              <a:rPr lang="fr-FR" dirty="0" err="1"/>
              <a:t>Fiery</a:t>
            </a:r>
            <a:r>
              <a:rPr lang="fr-FR" dirty="0"/>
              <a:t> FS300 Pro ?</a:t>
            </a:r>
          </a:p>
        </p:txBody>
      </p:sp>
      <p:sp>
        <p:nvSpPr>
          <p:cNvPr id="4" name="Slide Number Placeholder 3"/>
          <p:cNvSpPr>
            <a:spLocks noGrp="1"/>
          </p:cNvSpPr>
          <p:nvPr>
            <p:ph type="sldNum" sz="quarter" idx="11"/>
          </p:nvPr>
        </p:nvSpPr>
        <p:spPr/>
        <p:txBody>
          <a:bodyPr/>
          <a:lstStyle/>
          <a:p>
            <a:fld id="{6BEE8092-FD92-D247-BFBB-7625102F9F8E}" type="slidenum">
              <a:rPr lang="en-US" smtClean="0"/>
              <a:t>2</a:t>
            </a:fld>
            <a:endParaRPr lang="fr-FR"/>
          </a:p>
        </p:txBody>
      </p:sp>
      <p:sp>
        <p:nvSpPr>
          <p:cNvPr id="6" name="Content Placeholder 5"/>
          <p:cNvSpPr>
            <a:spLocks noGrp="1"/>
          </p:cNvSpPr>
          <p:nvPr>
            <p:ph sz="quarter" idx="12"/>
          </p:nvPr>
        </p:nvSpPr>
        <p:spPr>
          <a:xfrm>
            <a:off x="457201" y="1433513"/>
            <a:ext cx="5742877" cy="3180160"/>
          </a:xfrm>
        </p:spPr>
        <p:txBody>
          <a:bodyPr>
            <a:noAutofit/>
          </a:bodyPr>
          <a:lstStyle/>
          <a:p>
            <a:pPr marL="0" indent="0">
              <a:buNone/>
            </a:pPr>
            <a:r>
              <a:rPr lang="fr-FR" sz="2600" i="1" dirty="0"/>
              <a:t>« Une plateforme pour la décennie </a:t>
            </a:r>
            <a:br>
              <a:rPr lang="fr-FR" sz="2600" i="1" dirty="0"/>
            </a:br>
            <a:r>
              <a:rPr lang="fr-FR" sz="2600" i="1" dirty="0"/>
              <a:t>à venir »</a:t>
            </a:r>
          </a:p>
          <a:p>
            <a:pPr lvl="1">
              <a:spcBef>
                <a:spcPts val="800"/>
              </a:spcBef>
              <a:spcAft>
                <a:spcPts val="300"/>
              </a:spcAft>
            </a:pPr>
            <a:r>
              <a:rPr lang="fr-FR" sz="1900" dirty="0"/>
              <a:t>Elle est totalement axée sur les utilisateurs</a:t>
            </a:r>
            <a:r>
              <a:rPr lang="en-US" sz="1900" dirty="0"/>
              <a:t>	</a:t>
            </a:r>
            <a:endParaRPr lang="en-US" dirty="0"/>
          </a:p>
          <a:p>
            <a:pPr lvl="2">
              <a:spcBef>
                <a:spcPts val="0"/>
              </a:spcBef>
            </a:pPr>
            <a:r>
              <a:rPr lang="fr-FR" sz="1400" dirty="0"/>
              <a:t>Innovation au niveau de la majorité des points de contact entre l’utilisateur et Fiery</a:t>
            </a:r>
            <a:r>
              <a:rPr lang="fr-FR" sz="1400" baseline="30000" dirty="0"/>
              <a:t>®</a:t>
            </a:r>
          </a:p>
          <a:p>
            <a:pPr lvl="2"/>
            <a:r>
              <a:rPr lang="fr-FR" sz="1400" dirty="0"/>
              <a:t>Nouvelles fonctionnalités dans les zones clés importantes pour l’utilisateur : couleur, productivité, facilité d’utilisation et intégration</a:t>
            </a:r>
          </a:p>
          <a:p>
            <a:pPr lvl="1">
              <a:spcBef>
                <a:spcPts val="1200"/>
              </a:spcBef>
              <a:spcAft>
                <a:spcPts val="300"/>
              </a:spcAft>
            </a:pPr>
            <a:r>
              <a:rPr lang="fr-FR" sz="1900" dirty="0"/>
              <a:t>Optimisée pour les presses Fiery Driven™ </a:t>
            </a:r>
          </a:p>
          <a:p>
            <a:pPr lvl="2"/>
            <a:r>
              <a:rPr lang="fr-FR" sz="1400" dirty="0"/>
              <a:t>Feuilles, alimentation continue grande vitesse, carton pliant B1 et carton ondulé </a:t>
            </a:r>
          </a:p>
          <a:p>
            <a:pPr lvl="1"/>
            <a:endParaRPr lang="fr-FR" dirty="0"/>
          </a:p>
        </p:txBody>
      </p:sp>
      <p:pic>
        <p:nvPicPr>
          <p:cNvPr id="7" name="Picture 6"/>
          <p:cNvPicPr>
            <a:picLocks noChangeAspect="1"/>
          </p:cNvPicPr>
          <p:nvPr/>
        </p:nvPicPr>
        <p:blipFill>
          <a:blip r:embed="rId3"/>
          <a:stretch>
            <a:fillRect/>
          </a:stretch>
        </p:blipFill>
        <p:spPr>
          <a:xfrm>
            <a:off x="5972783" y="1527110"/>
            <a:ext cx="2704096" cy="2467672"/>
          </a:xfrm>
          <a:prstGeom prst="rect">
            <a:avLst/>
          </a:prstGeom>
          <a:ln>
            <a:noFill/>
          </a:ln>
          <a:effectLst>
            <a:softEdge rad="63500"/>
          </a:effectLst>
        </p:spPr>
      </p:pic>
    </p:spTree>
    <p:extLst>
      <p:ext uri="{BB962C8B-B14F-4D97-AF65-F5344CB8AC3E}">
        <p14:creationId xmlns:p14="http://schemas.microsoft.com/office/powerpoint/2010/main" val="308537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76"/>
          <a:stretch/>
        </p:blipFill>
        <p:spPr>
          <a:xfrm>
            <a:off x="3080565" y="2931359"/>
            <a:ext cx="5530618" cy="1371429"/>
          </a:xfrm>
          <a:prstGeom prst="rect">
            <a:avLst/>
          </a:prstGeom>
        </p:spPr>
      </p:pic>
      <p:sp>
        <p:nvSpPr>
          <p:cNvPr id="2" name="Title 1"/>
          <p:cNvSpPr>
            <a:spLocks noGrp="1"/>
          </p:cNvSpPr>
          <p:nvPr>
            <p:ph type="title"/>
          </p:nvPr>
        </p:nvSpPr>
        <p:spPr/>
        <p:txBody>
          <a:bodyPr/>
          <a:lstStyle/>
          <a:p>
            <a:r>
              <a:rPr lang="fr-FR" dirty="0"/>
              <a:t>Couverture de zone totale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20</a:t>
            </a:fld>
            <a:endParaRPr lang="fr-FR"/>
          </a:p>
        </p:txBody>
      </p:sp>
      <p:sp>
        <p:nvSpPr>
          <p:cNvPr id="4" name="Content Placeholder 3"/>
          <p:cNvSpPr>
            <a:spLocks noGrp="1"/>
          </p:cNvSpPr>
          <p:nvPr>
            <p:ph sz="quarter" idx="12"/>
          </p:nvPr>
        </p:nvSpPr>
        <p:spPr>
          <a:xfrm>
            <a:off x="457199" y="1203113"/>
            <a:ext cx="7581154" cy="3180160"/>
          </a:xfrm>
        </p:spPr>
        <p:txBody>
          <a:bodyPr>
            <a:normAutofit/>
          </a:bodyPr>
          <a:lstStyle/>
          <a:p>
            <a:r>
              <a:rPr lang="fr-FR" sz="2000" dirty="0"/>
              <a:t>Affiche la somme des valeurs de séparation</a:t>
            </a:r>
          </a:p>
          <a:p>
            <a:r>
              <a:rPr lang="fr-FR" sz="2000" dirty="0"/>
              <a:t>Aide à identifier les zones où la limite de couverture de zone totale est atteinte</a:t>
            </a:r>
          </a:p>
          <a:p>
            <a:r>
              <a:rPr lang="fr-FR" sz="2000" dirty="0"/>
              <a:t>Peut être utilisée pour traiter les problèmes d’images comme </a:t>
            </a:r>
            <a:br>
              <a:rPr lang="fr-FR" sz="2000" dirty="0"/>
            </a:br>
            <a:r>
              <a:rPr lang="fr-FR" sz="2000" dirty="0"/>
              <a:t>le manque de détail des ombres</a:t>
            </a:r>
          </a:p>
          <a:p>
            <a:endParaRPr lang="fr-FR" sz="2400" dirty="0"/>
          </a:p>
          <a:p>
            <a:endParaRPr lang="fr-FR" sz="2400" dirty="0"/>
          </a:p>
          <a:p>
            <a:pPr lvl="1"/>
            <a:endParaRPr lang="fr-FR" dirty="0"/>
          </a:p>
        </p:txBody>
      </p:sp>
      <p:sp>
        <p:nvSpPr>
          <p:cNvPr id="11" name="Rectangle 10"/>
          <p:cNvSpPr/>
          <p:nvPr/>
        </p:nvSpPr>
        <p:spPr>
          <a:xfrm>
            <a:off x="6001972" y="3944368"/>
            <a:ext cx="2387438" cy="2204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1" idx="1"/>
          </p:cNvCxnSpPr>
          <p:nvPr/>
        </p:nvCxnSpPr>
        <p:spPr>
          <a:xfrm flipH="1" flipV="1">
            <a:off x="4328815" y="3691851"/>
            <a:ext cx="1673157" cy="362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7629" y="4625632"/>
            <a:ext cx="5215894" cy="230832"/>
          </a:xfrm>
          <a:prstGeom prst="rect">
            <a:avLst/>
          </a:prstGeom>
        </p:spPr>
        <p:txBody>
          <a:bodyPr wrap="square">
            <a:spAutoFit/>
          </a:bodyPr>
          <a:lstStyle/>
          <a:p>
            <a:r>
              <a:rPr lang="fr-FR" sz="900" i="1" dirty="0">
                <a:latin typeface="Georgia" panose="02040502050405020303" pitchFamily="18" charset="0"/>
              </a:rPr>
              <a:t>Nécessite Fiery Graphic Arts Package, Premium Edition ou Fiery Productivity Package</a:t>
            </a:r>
          </a:p>
        </p:txBody>
      </p:sp>
      <p:pic>
        <p:nvPicPr>
          <p:cNvPr id="6" name="Picture 5"/>
          <p:cNvPicPr>
            <a:picLocks noChangeAspect="1"/>
          </p:cNvPicPr>
          <p:nvPr/>
        </p:nvPicPr>
        <p:blipFill rotWithShape="1">
          <a:blip r:embed="rId4"/>
          <a:srcRect r="15064"/>
          <a:stretch/>
        </p:blipFill>
        <p:spPr>
          <a:xfrm>
            <a:off x="525301" y="2989726"/>
            <a:ext cx="1770309" cy="1371429"/>
          </a:xfrm>
          <a:prstGeom prst="rect">
            <a:avLst/>
          </a:prstGeom>
          <a:ln>
            <a:noFill/>
          </a:ln>
          <a:effectLst>
            <a:outerShdw blurRad="292100" dist="139700" dir="2700000" algn="tl" rotWithShape="0">
              <a:srgbClr val="333333">
                <a:alpha val="65000"/>
              </a:srgbClr>
            </a:outerShdw>
          </a:effectLst>
        </p:spPr>
      </p:pic>
      <p:sp>
        <p:nvSpPr>
          <p:cNvPr id="15" name="Trapezoid 14"/>
          <p:cNvSpPr/>
          <p:nvPr/>
        </p:nvSpPr>
        <p:spPr>
          <a:xfrm rot="16200000">
            <a:off x="1896312" y="3118533"/>
            <a:ext cx="1371432" cy="997081"/>
          </a:xfrm>
          <a:prstGeom prst="trapezoid">
            <a:avLst>
              <a:gd name="adj" fmla="val 46463"/>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C5DEA36-D7B2-43A7-BF93-4C73E7E18485}"/>
              </a:ext>
            </a:extLst>
          </p:cNvPr>
          <p:cNvPicPr>
            <a:picLocks noChangeAspect="1" noChangeArrowheads="1"/>
          </p:cNvPicPr>
          <p:nvPr/>
        </p:nvPicPr>
        <p:blipFill>
          <a:blip r:embed="rId5"/>
          <a:stretch>
            <a:fillRect/>
          </a:stretch>
        </p:blipFill>
        <p:spPr bwMode="auto">
          <a:xfrm>
            <a:off x="7784854" y="74679"/>
            <a:ext cx="888626" cy="886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089200" cy="857250"/>
          </a:xfrm>
        </p:spPr>
        <p:txBody>
          <a:bodyPr>
            <a:normAutofit/>
          </a:bodyPr>
          <a:lstStyle/>
          <a:p>
            <a:r>
              <a:rPr lang="fr-FR" sz="3700" dirty="0"/>
              <a:t>Profil d’entrée des niveaux de gris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21</a:t>
            </a:fld>
            <a:endParaRPr lang="fr-FR"/>
          </a:p>
        </p:txBody>
      </p:sp>
      <p:sp>
        <p:nvSpPr>
          <p:cNvPr id="4" name="Content Placeholder 3"/>
          <p:cNvSpPr>
            <a:spLocks noGrp="1"/>
          </p:cNvSpPr>
          <p:nvPr>
            <p:ph sz="quarter" idx="12"/>
          </p:nvPr>
        </p:nvSpPr>
        <p:spPr>
          <a:xfrm>
            <a:off x="457200" y="1433513"/>
            <a:ext cx="5266800" cy="3180160"/>
          </a:xfrm>
        </p:spPr>
        <p:txBody>
          <a:bodyPr>
            <a:normAutofit fontScale="85000" lnSpcReduction="10000"/>
          </a:bodyPr>
          <a:lstStyle/>
          <a:p>
            <a:r>
              <a:rPr lang="fr-FR" dirty="0"/>
              <a:t>Correspondance de l’apparence d’impression désirée pour les images en niveaux de gris, les objets vectoriels ou graphiques</a:t>
            </a:r>
          </a:p>
          <a:p>
            <a:r>
              <a:rPr lang="fr-FR" dirty="0"/>
              <a:t>Spécification des contrôles de rendu des couleurs de la même façon que RGB et CMYK</a:t>
            </a:r>
          </a:p>
          <a:p>
            <a:endParaRPr lang="fr-FR" dirty="0"/>
          </a:p>
        </p:txBody>
      </p:sp>
      <p:pic>
        <p:nvPicPr>
          <p:cNvPr id="5" name="Picture 4"/>
          <p:cNvPicPr>
            <a:picLocks noChangeAspect="1"/>
          </p:cNvPicPr>
          <p:nvPr/>
        </p:nvPicPr>
        <p:blipFill rotWithShape="1">
          <a:blip r:embed="rId3"/>
          <a:srcRect l="5680" t="52801" r="59632" b="11693"/>
          <a:stretch/>
        </p:blipFill>
        <p:spPr>
          <a:xfrm>
            <a:off x="5660413" y="1566040"/>
            <a:ext cx="2621737" cy="24384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660412" y="4148887"/>
            <a:ext cx="2621737" cy="369332"/>
          </a:xfrm>
          <a:prstGeom prst="rect">
            <a:avLst/>
          </a:prstGeom>
        </p:spPr>
        <p:txBody>
          <a:bodyPr wrap="square">
            <a:spAutoFit/>
          </a:bodyPr>
          <a:lstStyle/>
          <a:p>
            <a:pPr algn="ctr"/>
            <a:r>
              <a:rPr lang="fr-FR" sz="900" i="1" dirty="0">
                <a:latin typeface="Georgia" panose="02040502050405020303" pitchFamily="18" charset="0"/>
              </a:rPr>
              <a:t>Paramètres de niveaux de gris dans l’onglet Couleur dans Propriétés des tâches et le pilote</a:t>
            </a:r>
          </a:p>
        </p:txBody>
      </p:sp>
      <p:pic>
        <p:nvPicPr>
          <p:cNvPr id="9" name="Picture 8">
            <a:extLst>
              <a:ext uri="{FF2B5EF4-FFF2-40B4-BE49-F238E27FC236}">
                <a16:creationId xmlns:a16="http://schemas.microsoft.com/office/drawing/2014/main" id="{A3CCBFF3-C2DC-4056-9910-8998B9404622}"/>
              </a:ext>
            </a:extLst>
          </p:cNvPr>
          <p:cNvPicPr>
            <a:picLocks noChangeAspect="1" noChangeArrowheads="1"/>
          </p:cNvPicPr>
          <p:nvPr/>
        </p:nvPicPr>
        <p:blipFill>
          <a:blip r:embed="rId4"/>
          <a:stretch>
            <a:fillRect/>
          </a:stretch>
        </p:blipFill>
        <p:spPr bwMode="auto">
          <a:xfrm>
            <a:off x="7784854" y="74679"/>
            <a:ext cx="888626" cy="886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17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426800" cy="857250"/>
          </a:xfrm>
        </p:spPr>
        <p:txBody>
          <a:bodyPr/>
          <a:lstStyle/>
          <a:p>
            <a:r>
              <a:rPr lang="fr-FR" dirty="0"/>
              <a:t>Amélioration des performances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22</a:t>
            </a:fld>
            <a:endParaRPr lang="fr-FR"/>
          </a:p>
        </p:txBody>
      </p:sp>
      <p:sp>
        <p:nvSpPr>
          <p:cNvPr id="4" name="Content Placeholder 3"/>
          <p:cNvSpPr>
            <a:spLocks noGrp="1"/>
          </p:cNvSpPr>
          <p:nvPr>
            <p:ph sz="quarter" idx="12"/>
          </p:nvPr>
        </p:nvSpPr>
        <p:spPr>
          <a:xfrm>
            <a:off x="457199" y="1433513"/>
            <a:ext cx="5626801" cy="3180160"/>
          </a:xfrm>
        </p:spPr>
        <p:txBody>
          <a:bodyPr>
            <a:normAutofit/>
          </a:bodyPr>
          <a:lstStyle/>
          <a:p>
            <a:r>
              <a:rPr lang="fr-FR" sz="3000" dirty="0"/>
              <a:t>Optimisations </a:t>
            </a:r>
            <a:r>
              <a:rPr lang="fr-FR" sz="3000" dirty="0" err="1"/>
              <a:t>HyperRIP</a:t>
            </a:r>
            <a:endParaRPr lang="fr-FR" sz="3000" dirty="0"/>
          </a:p>
          <a:p>
            <a:r>
              <a:rPr lang="fr-FR" sz="3000" dirty="0"/>
              <a:t>Réimpression rapide</a:t>
            </a:r>
          </a:p>
          <a:p>
            <a:r>
              <a:rPr lang="fr-FR" sz="3000" dirty="0"/>
              <a:t>Matériel prochaine génération</a:t>
            </a:r>
          </a:p>
          <a:p>
            <a:pPr lvl="1"/>
            <a:r>
              <a:rPr lang="fr-FR" sz="2600" dirty="0"/>
              <a:t>Serveurs NX Pro et Premium</a:t>
            </a:r>
          </a:p>
          <a:p>
            <a:pPr lvl="1"/>
            <a:r>
              <a:rPr lang="fr-FR" sz="2600" dirty="0"/>
              <a:t>Serveurs XB </a:t>
            </a:r>
          </a:p>
        </p:txBody>
      </p:sp>
      <p:sp>
        <p:nvSpPr>
          <p:cNvPr id="5" name="TextBox 4"/>
          <p:cNvSpPr txBox="1"/>
          <p:nvPr/>
        </p:nvSpPr>
        <p:spPr>
          <a:xfrm>
            <a:off x="6326333" y="2661329"/>
            <a:ext cx="2493667" cy="461663"/>
          </a:xfrm>
          <a:prstGeom prst="rect">
            <a:avLst/>
          </a:prstGeom>
          <a:noFill/>
        </p:spPr>
        <p:txBody>
          <a:bodyPr wrap="square" lIns="91438" tIns="45719" rIns="91438" bIns="45719" rtlCol="0">
            <a:spAutoFit/>
          </a:bodyPr>
          <a:lstStyle/>
          <a:p>
            <a:pPr marL="0" lvl="1"/>
            <a:endParaRPr lang="fr-FR" sz="1200" b="1" dirty="0">
              <a:solidFill>
                <a:srgbClr val="333333"/>
              </a:solidFill>
              <a:latin typeface="Georgia"/>
              <a:cs typeface="Georgia"/>
            </a:endParaRPr>
          </a:p>
          <a:p>
            <a:r>
              <a:rPr lang="fr-FR" sz="1200" b="1" dirty="0">
                <a:latin typeface="Georgia"/>
                <a:hlinkClick r:id="rId3"/>
              </a:rPr>
              <a:t>Visionnez la vidéo HyperRIP</a:t>
            </a:r>
            <a:endParaRPr lang="fr-FR" sz="1200" b="1" dirty="0">
              <a:latin typeface="Georgia"/>
              <a:cs typeface="Georgi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490" y="1799905"/>
            <a:ext cx="3134004" cy="1102234"/>
          </a:xfrm>
          <a:prstGeom prst="rect">
            <a:avLst/>
          </a:prstGeom>
        </p:spPr>
      </p:pic>
      <p:sp>
        <p:nvSpPr>
          <p:cNvPr id="7" name="TextBox 6"/>
          <p:cNvSpPr txBox="1"/>
          <p:nvPr/>
        </p:nvSpPr>
        <p:spPr>
          <a:xfrm>
            <a:off x="6118538" y="3185405"/>
            <a:ext cx="2491388" cy="646331"/>
          </a:xfrm>
          <a:prstGeom prst="rect">
            <a:avLst/>
          </a:prstGeom>
          <a:noFill/>
        </p:spPr>
        <p:txBody>
          <a:bodyPr wrap="none" rtlCol="0">
            <a:spAutoFit/>
          </a:bodyPr>
          <a:lstStyle/>
          <a:p>
            <a:r>
              <a:rPr lang="fr-FR" dirty="0">
                <a:latin typeface="Georgia" panose="02040502050405020303" pitchFamily="18" charset="0"/>
              </a:rPr>
              <a:t>Traitement des tâches </a:t>
            </a:r>
            <a:br>
              <a:rPr lang="fr-FR" dirty="0">
                <a:latin typeface="Georgia" panose="02040502050405020303" pitchFamily="18" charset="0"/>
              </a:rPr>
            </a:br>
            <a:r>
              <a:rPr lang="fr-FR" dirty="0">
                <a:latin typeface="Georgia" panose="02040502050405020303" pitchFamily="18" charset="0"/>
              </a:rPr>
              <a:t>55 % plus rapide</a:t>
            </a:r>
          </a:p>
        </p:txBody>
      </p:sp>
      <p:pic>
        <p:nvPicPr>
          <p:cNvPr id="9" name="Picture 8"/>
          <p:cNvPicPr>
            <a:picLocks noChangeAspect="1"/>
          </p:cNvPicPr>
          <p:nvPr/>
        </p:nvPicPr>
        <p:blipFill>
          <a:blip r:embed="rId5"/>
          <a:stretch>
            <a:fillRect/>
          </a:stretch>
        </p:blipFill>
        <p:spPr>
          <a:xfrm>
            <a:off x="7794574" y="125691"/>
            <a:ext cx="862167" cy="857250"/>
          </a:xfrm>
          <a:prstGeom prst="rect">
            <a:avLst/>
          </a:prstGeom>
        </p:spPr>
      </p:pic>
    </p:spTree>
    <p:extLst>
      <p:ext uri="{BB962C8B-B14F-4D97-AF65-F5344CB8AC3E}">
        <p14:creationId xmlns:p14="http://schemas.microsoft.com/office/powerpoint/2010/main" val="294451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fr-FR" dirty="0"/>
              <a:t>Tableau FS300 Pro</a:t>
            </a:r>
          </a:p>
        </p:txBody>
      </p:sp>
      <p:sp>
        <p:nvSpPr>
          <p:cNvPr id="2" name="Title 1"/>
          <p:cNvSpPr>
            <a:spLocks noGrp="1"/>
          </p:cNvSpPr>
          <p:nvPr>
            <p:ph type="title"/>
          </p:nvPr>
        </p:nvSpPr>
        <p:spPr>
          <a:xfrm>
            <a:off x="457200" y="169979"/>
            <a:ext cx="8234624" cy="857250"/>
          </a:xfrm>
        </p:spPr>
        <p:txBody>
          <a:bodyPr>
            <a:noAutofit/>
          </a:bodyPr>
          <a:lstStyle/>
          <a:p>
            <a:r>
              <a:rPr lang="fr-FR" sz="3200" dirty="0"/>
              <a:t>Formats de fichiers pris en charge en mode de tâche unique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23</a:t>
            </a:fld>
            <a:endParaRPr lang="fr-FR"/>
          </a:p>
        </p:txBody>
      </p:sp>
      <p:graphicFrame>
        <p:nvGraphicFramePr>
          <p:cNvPr id="5" name="Table 4"/>
          <p:cNvGraphicFramePr>
            <a:graphicFrameLocks noGrp="1"/>
          </p:cNvGraphicFramePr>
          <p:nvPr>
            <p:extLst>
              <p:ext uri="{D42A27DB-BD31-4B8C-83A1-F6EECF244321}">
                <p14:modId xmlns:p14="http://schemas.microsoft.com/office/powerpoint/2010/main" val="302145352"/>
              </p:ext>
            </p:extLst>
          </p:nvPr>
        </p:nvGraphicFramePr>
        <p:xfrm>
          <a:off x="1040832" y="1260627"/>
          <a:ext cx="6624910" cy="3722021"/>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659107">
                  <a:extLst>
                    <a:ext uri="{9D8B030D-6E8A-4147-A177-3AD203B41FA5}">
                      <a16:colId xmlns:a16="http://schemas.microsoft.com/office/drawing/2014/main" val="3934088930"/>
                    </a:ext>
                  </a:extLst>
                </a:gridCol>
                <a:gridCol w="514350">
                  <a:extLst>
                    <a:ext uri="{9D8B030D-6E8A-4147-A177-3AD203B41FA5}">
                      <a16:colId xmlns:a16="http://schemas.microsoft.com/office/drawing/2014/main" val="1319612607"/>
                    </a:ext>
                  </a:extLst>
                </a:gridCol>
                <a:gridCol w="490242">
                  <a:extLst>
                    <a:ext uri="{9D8B030D-6E8A-4147-A177-3AD203B41FA5}">
                      <a16:colId xmlns:a16="http://schemas.microsoft.com/office/drawing/2014/main" val="1452204897"/>
                    </a:ext>
                  </a:extLst>
                </a:gridCol>
              </a:tblGrid>
              <a:tr h="499509">
                <a:tc>
                  <a:txBody>
                    <a:bodyPr/>
                    <a:lstStyle/>
                    <a:p>
                      <a:pPr marL="0" marR="0">
                        <a:spcBef>
                          <a:spcPts val="0"/>
                        </a:spcBef>
                        <a:spcAft>
                          <a:spcPts val="0"/>
                        </a:spcAft>
                      </a:pPr>
                      <a:r>
                        <a:rPr lang="fr-FR" sz="700" dirty="0">
                          <a:effectLst/>
                          <a:latin typeface="Georgia" panose="02040502050405020303" pitchFamily="18" charset="0"/>
                        </a:rPr>
                        <a:t>Type de fichier</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fr-FR" sz="700" spc="-30" baseline="0" dirty="0">
                          <a:effectLst/>
                          <a:latin typeface="Georgia" panose="02040502050405020303" pitchFamily="18" charset="0"/>
                        </a:rPr>
                        <a:t>Standard</a:t>
                      </a:r>
                      <a:endParaRPr lang="fr-FR" sz="700" spc="-30" baseline="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fr-FR" sz="700" dirty="0">
                          <a:effectLst/>
                          <a:latin typeface="Georgia" panose="02040502050405020303" pitchFamily="18" charset="0"/>
                        </a:rPr>
                        <a:t>Recto verso</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fr-FR" sz="700" dirty="0">
                          <a:effectLst/>
                          <a:latin typeface="Georgia" panose="02040502050405020303" pitchFamily="18" charset="0"/>
                        </a:rPr>
                        <a:t>XObjects / Mémoire cache</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fr-FR" sz="700" dirty="0">
                          <a:effectLst/>
                          <a:latin typeface="Georgia" panose="02040502050405020303" pitchFamily="18" charset="0"/>
                        </a:rPr>
                        <a:t>Supports mixtes</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fr-FR" sz="700" dirty="0">
                          <a:effectLst/>
                          <a:latin typeface="Georgia" panose="02040502050405020303" pitchFamily="18" charset="0"/>
                        </a:rPr>
                        <a:t>Barre de contrôle</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fr-FR" sz="700" dirty="0">
                          <a:effectLst/>
                          <a:latin typeface="Georgia" panose="02040502050405020303" pitchFamily="18" charset="0"/>
                        </a:rPr>
                        <a:t>Plage d’impression</a:t>
                      </a:r>
                    </a:p>
                    <a:p>
                      <a:pPr marL="0" marR="0">
                        <a:spcBef>
                          <a:spcPts val="0"/>
                        </a:spcBef>
                        <a:spcAft>
                          <a:spcPts val="0"/>
                        </a:spcAft>
                      </a:pPr>
                      <a:r>
                        <a:rPr lang="fr-FR" sz="700" dirty="0">
                          <a:effectLst/>
                          <a:latin typeface="Georgia" panose="02040502050405020303" pitchFamily="18" charset="0"/>
                        </a:rPr>
                        <a:t>Page/</a:t>
                      </a:r>
                      <a:br>
                        <a:rPr lang="fr-FR" sz="700" dirty="0">
                          <a:effectLst/>
                          <a:latin typeface="Georgia" panose="02040502050405020303" pitchFamily="18" charset="0"/>
                        </a:rPr>
                      </a:br>
                      <a:r>
                        <a:rPr lang="fr-FR" sz="700" dirty="0">
                          <a:effectLst/>
                          <a:latin typeface="Georgia" panose="02040502050405020303" pitchFamily="18" charset="0"/>
                        </a:rPr>
                        <a:t>enregistrement</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fr-FR" sz="700" dirty="0">
                          <a:effectLst/>
                          <a:latin typeface="Georgia" panose="02040502050405020303" pitchFamily="18" charset="0"/>
                        </a:rPr>
                        <a:t>Imposition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r>
                        <a:rPr lang="fr-FR" sz="700" spc="-30" baseline="0" dirty="0">
                          <a:effectLst/>
                          <a:latin typeface="Georgia" panose="02040502050405020303" pitchFamily="18" charset="0"/>
                        </a:rPr>
                        <a:t>Contrôle</a:t>
                      </a:r>
                      <a:r>
                        <a:rPr lang="fr-FR" sz="700" dirty="0">
                          <a:effectLst/>
                          <a:latin typeface="Georgia" panose="02040502050405020303" pitchFamily="18" charset="0"/>
                        </a:rPr>
                        <a:t> en aval</a:t>
                      </a:r>
                      <a:endParaRPr lang="en-US" dirty="0"/>
                    </a:p>
                  </a:txBody>
                  <a:tcPr marL="67136" marR="67136" marT="0" marB="0" anchor="ctr"/>
                </a:tc>
                <a:tc>
                  <a:txBody>
                    <a:bodyPr/>
                    <a:lstStyle/>
                    <a:p>
                      <a:pPr marL="0" marR="0">
                        <a:spcBef>
                          <a:spcPts val="0"/>
                        </a:spcBef>
                        <a:spcAft>
                          <a:spcPts val="0"/>
                        </a:spcAft>
                      </a:pPr>
                      <a:r>
                        <a:rPr lang="fr-FR" sz="700" dirty="0">
                          <a:effectLst/>
                          <a:latin typeface="Georgia" panose="02040502050405020303" pitchFamily="18" charset="0"/>
                        </a:rPr>
                        <a:t>Queue Direct</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fr-FR" sz="700" dirty="0">
                          <a:effectLst/>
                          <a:latin typeface="Georgia" panose="02040502050405020303" pitchFamily="18" charset="0"/>
                        </a:rPr>
                        <a:t>Flux de production CPSI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pPr marL="0" marR="0">
                        <a:spcBef>
                          <a:spcPts val="0"/>
                        </a:spcBef>
                        <a:spcAft>
                          <a:spcPts val="0"/>
                        </a:spcAft>
                      </a:pP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fr-FR" sz="700" b="0" dirty="0">
                          <a:effectLst/>
                          <a:latin typeface="Georgia" panose="02040502050405020303" pitchFamily="18" charset="0"/>
                        </a:rPr>
                        <a:t>PDF</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fr-FR" sz="700" b="0" dirty="0">
                          <a:effectLst/>
                          <a:latin typeface="Georgia" panose="02040502050405020303" pitchFamily="18" charset="0"/>
                        </a:rPr>
                        <a:t>PS</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fr-FR" sz="700" b="0" dirty="0">
                          <a:effectLst/>
                          <a:latin typeface="Georgia" panose="02040502050405020303" pitchFamily="18" charset="0"/>
                        </a:rPr>
                        <a:t>QuickDoc Merge</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fr-FR" sz="700" b="0" dirty="0">
                          <a:effectLst/>
                          <a:latin typeface="Georgia" panose="02040502050405020303" pitchFamily="18" charset="0"/>
                        </a:rPr>
                        <a:t>PDF/VT</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fr-FR" sz="700" b="0" dirty="0">
                          <a:effectLst/>
                          <a:latin typeface="Georgia" panose="02040502050405020303" pitchFamily="18" charset="0"/>
                        </a:rPr>
                        <a:t>PPML</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fr-FR" sz="700" b="0" dirty="0">
                          <a:effectLst/>
                          <a:latin typeface="Georgia" panose="02040502050405020303" pitchFamily="18" charset="0"/>
                        </a:rPr>
                        <a:t>VPS</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fr-FR" sz="700" b="0" dirty="0">
                          <a:effectLst/>
                          <a:latin typeface="Georgia" panose="02040502050405020303" pitchFamily="18" charset="0"/>
                        </a:rPr>
                        <a:t>VIPP</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a:effectLst/>
                          <a:latin typeface="Georgia" panose="02040502050405020303" pitchFamily="18" charset="0"/>
                        </a:rPr>
                        <a:t>Oui</a:t>
                      </a:r>
                      <a:endParaRPr lang="fr-FR"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fr-FR" sz="700" b="0" dirty="0">
                          <a:effectLst/>
                          <a:latin typeface="Georgia" panose="02040502050405020303" pitchFamily="18" charset="0"/>
                        </a:rPr>
                        <a:t>Maquette FreeForm</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fr-FR" sz="700" b="0" dirty="0">
                          <a:effectLst/>
                          <a:latin typeface="Georgia" panose="02040502050405020303" pitchFamily="18" charset="0"/>
                        </a:rPr>
                        <a:t>Variable FreeForm</a:t>
                      </a:r>
                    </a:p>
                  </a:txBody>
                  <a:tcPr marL="67136" marR="67136" marT="0" marB="0" anchor="ctr"/>
                </a:tc>
                <a:tc>
                  <a:txBody>
                    <a:bodyPr/>
                    <a:lstStyle/>
                    <a:p>
                      <a:pPr marL="0" marR="0" algn="ctr">
                        <a:spcBef>
                          <a:spcPts val="0"/>
                        </a:spcBef>
                        <a:spcAft>
                          <a:spcPts val="0"/>
                        </a:spcAft>
                      </a:pPr>
                      <a:r>
                        <a:rPr lang="fr-FR" sz="700" b="1">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a:effectLst/>
                          <a:latin typeface="Georgia" panose="02040502050405020303" pitchFamily="18" charset="0"/>
                        </a:rPr>
                        <a:t>Oui</a:t>
                      </a:r>
                      <a:endParaRPr lang="fr-FR"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fr-FR" sz="700" b="0" dirty="0">
                          <a:effectLst/>
                          <a:latin typeface="Georgia" panose="02040502050405020303" pitchFamily="18" charset="0"/>
                        </a:rPr>
                        <a:t>TIF</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fr-FR" sz="700" b="0" dirty="0">
                          <a:effectLst/>
                          <a:latin typeface="Georgia" panose="02040502050405020303" pitchFamily="18" charset="0"/>
                        </a:rPr>
                        <a:t>EPS</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fr-FR" sz="700" dirty="0">
                          <a:effectLst/>
                          <a:latin typeface="Georgia" panose="02040502050405020303" pitchFamily="18" charset="0"/>
                        </a:rPr>
                        <a:t>Flux de production APPE</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pPr marL="0" marR="0">
                        <a:spcBef>
                          <a:spcPts val="0"/>
                        </a:spcBef>
                        <a:spcAft>
                          <a:spcPts val="0"/>
                        </a:spcAft>
                      </a:pP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fr-FR" sz="700" b="0" dirty="0">
                          <a:effectLst/>
                          <a:latin typeface="Georgia" panose="02040502050405020303" pitchFamily="18" charset="0"/>
                        </a:rPr>
                        <a:t>PDF</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fr-FR" sz="700" b="0" dirty="0">
                          <a:effectLst/>
                          <a:latin typeface="Georgia" panose="02040502050405020303" pitchFamily="18" charset="0"/>
                        </a:rPr>
                        <a:t>PDF/VT</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fr-FR" sz="700" spc="-30" baseline="0" dirty="0">
                          <a:effectLst/>
                          <a:latin typeface="Georgia" panose="02040502050405020303" pitchFamily="18" charset="0"/>
                        </a:rPr>
                        <a:t>Flux de production PCL</a:t>
                      </a:r>
                      <a:endParaRPr lang="fr-FR" sz="700" spc="-30" baseline="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pPr marL="0" marR="0">
                        <a:spcBef>
                          <a:spcPts val="0"/>
                        </a:spcBef>
                        <a:spcAft>
                          <a:spcPts val="0"/>
                        </a:spcAft>
                      </a:pP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fr-FR" sz="700" b="0" dirty="0">
                          <a:effectLst/>
                          <a:latin typeface="Georgia" panose="02040502050405020303" pitchFamily="18" charset="0"/>
                        </a:rPr>
                        <a:t>PCL</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10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grpSp>
        <p:nvGrpSpPr>
          <p:cNvPr id="13" name="Group 12"/>
          <p:cNvGrpSpPr/>
          <p:nvPr/>
        </p:nvGrpSpPr>
        <p:grpSpPr>
          <a:xfrm>
            <a:off x="2069690" y="1949450"/>
            <a:ext cx="3925530" cy="2684045"/>
            <a:chOff x="2290915" y="2008443"/>
            <a:chExt cx="3925530" cy="2684045"/>
          </a:xfrm>
        </p:grpSpPr>
        <p:sp>
          <p:nvSpPr>
            <p:cNvPr id="6" name="Rectangle 5"/>
            <p:cNvSpPr/>
            <p:nvPr/>
          </p:nvSpPr>
          <p:spPr>
            <a:xfrm>
              <a:off x="5375787" y="2008443"/>
              <a:ext cx="840658" cy="1360863"/>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fr-FR" dirty="0">
                  <a:solidFill>
                    <a:schemeClr val="tx1"/>
                  </a:solidFill>
                  <a:latin typeface="Georgia" panose="02040502050405020303" pitchFamily="18" charset="0"/>
                </a:rPr>
                <a:t>NON</a:t>
              </a:r>
            </a:p>
          </p:txBody>
        </p:sp>
        <p:sp>
          <p:nvSpPr>
            <p:cNvPr id="7" name="Rectangle 6"/>
            <p:cNvSpPr/>
            <p:nvPr/>
          </p:nvSpPr>
          <p:spPr>
            <a:xfrm>
              <a:off x="2290915" y="2939541"/>
              <a:ext cx="3084871" cy="42976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ectangle 7"/>
            <p:cNvSpPr/>
            <p:nvPr/>
          </p:nvSpPr>
          <p:spPr>
            <a:xfrm>
              <a:off x="4252046" y="2381094"/>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p:nvPr/>
          </p:nvSpPr>
          <p:spPr>
            <a:xfrm>
              <a:off x="4252046" y="278601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Rectangle 9"/>
            <p:cNvSpPr/>
            <p:nvPr/>
          </p:nvSpPr>
          <p:spPr>
            <a:xfrm>
              <a:off x="2290916" y="3532634"/>
              <a:ext cx="3925529" cy="22122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Rectangle 10"/>
            <p:cNvSpPr/>
            <p:nvPr/>
          </p:nvSpPr>
          <p:spPr>
            <a:xfrm>
              <a:off x="4830098" y="4309301"/>
              <a:ext cx="545690" cy="383187"/>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Rectangle 11"/>
            <p:cNvSpPr/>
            <p:nvPr/>
          </p:nvSpPr>
          <p:spPr>
            <a:xfrm>
              <a:off x="5375785" y="4500894"/>
              <a:ext cx="840659" cy="19159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4" name="TextBox 13"/>
          <p:cNvSpPr txBox="1"/>
          <p:nvPr/>
        </p:nvSpPr>
        <p:spPr>
          <a:xfrm>
            <a:off x="7711400" y="1791930"/>
            <a:ext cx="1185138" cy="584775"/>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fr-FR" dirty="0"/>
              <a:t>Tableau FS200 Pro</a:t>
            </a:r>
          </a:p>
        </p:txBody>
      </p:sp>
    </p:spTree>
    <p:extLst>
      <p:ext uri="{BB962C8B-B14F-4D97-AF65-F5344CB8AC3E}">
        <p14:creationId xmlns:p14="http://schemas.microsoft.com/office/powerpoint/2010/main" val="58612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fr-FR"/>
              <a:t>Tableau FS300 Pro</a:t>
            </a:r>
          </a:p>
        </p:txBody>
      </p:sp>
      <p:sp>
        <p:nvSpPr>
          <p:cNvPr id="2" name="Title 1"/>
          <p:cNvSpPr>
            <a:spLocks noGrp="1"/>
          </p:cNvSpPr>
          <p:nvPr>
            <p:ph type="title"/>
          </p:nvPr>
        </p:nvSpPr>
        <p:spPr>
          <a:xfrm>
            <a:off x="457200" y="167879"/>
            <a:ext cx="8234624" cy="857250"/>
          </a:xfrm>
        </p:spPr>
        <p:txBody>
          <a:bodyPr>
            <a:noAutofit/>
          </a:bodyPr>
          <a:lstStyle/>
          <a:p>
            <a:r>
              <a:rPr lang="fr-FR" sz="3200" dirty="0"/>
              <a:t>Formats de fichiers pris en charge en mode de tâche unique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24</a:t>
            </a:fld>
            <a:endParaRPr lang="fr-FR"/>
          </a:p>
        </p:txBody>
      </p:sp>
      <p:graphicFrame>
        <p:nvGraphicFramePr>
          <p:cNvPr id="5" name="Table 4"/>
          <p:cNvGraphicFramePr>
            <a:graphicFrameLocks noGrp="1"/>
          </p:cNvGraphicFramePr>
          <p:nvPr>
            <p:extLst>
              <p:ext uri="{D42A27DB-BD31-4B8C-83A1-F6EECF244321}">
                <p14:modId xmlns:p14="http://schemas.microsoft.com/office/powerpoint/2010/main" val="401338123"/>
              </p:ext>
            </p:extLst>
          </p:nvPr>
        </p:nvGraphicFramePr>
        <p:xfrm>
          <a:off x="1040832" y="1260627"/>
          <a:ext cx="6624910" cy="3720835"/>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633707">
                  <a:extLst>
                    <a:ext uri="{9D8B030D-6E8A-4147-A177-3AD203B41FA5}">
                      <a16:colId xmlns:a16="http://schemas.microsoft.com/office/drawing/2014/main" val="3934088930"/>
                    </a:ext>
                  </a:extLst>
                </a:gridCol>
                <a:gridCol w="508000">
                  <a:extLst>
                    <a:ext uri="{9D8B030D-6E8A-4147-A177-3AD203B41FA5}">
                      <a16:colId xmlns:a16="http://schemas.microsoft.com/office/drawing/2014/main" val="3455452036"/>
                    </a:ext>
                  </a:extLst>
                </a:gridCol>
                <a:gridCol w="521992">
                  <a:extLst>
                    <a:ext uri="{9D8B030D-6E8A-4147-A177-3AD203B41FA5}">
                      <a16:colId xmlns:a16="http://schemas.microsoft.com/office/drawing/2014/main" val="1953481533"/>
                    </a:ext>
                  </a:extLst>
                </a:gridCol>
              </a:tblGrid>
              <a:tr h="498323">
                <a:tc>
                  <a:txBody>
                    <a:bodyPr/>
                    <a:lstStyle/>
                    <a:p>
                      <a:pPr marL="0" marR="0">
                        <a:spcBef>
                          <a:spcPts val="0"/>
                        </a:spcBef>
                        <a:spcAft>
                          <a:spcPts val="0"/>
                        </a:spcAft>
                      </a:pPr>
                      <a:r>
                        <a:rPr lang="fr-FR" sz="700" dirty="0">
                          <a:effectLst/>
                          <a:latin typeface="Georgia" panose="02040502050405020303" pitchFamily="18" charset="0"/>
                        </a:rPr>
                        <a:t>Type de fichier</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fr-FR" sz="700" spc="-30" baseline="0" dirty="0">
                          <a:effectLst/>
                          <a:latin typeface="Georgia" panose="02040502050405020303" pitchFamily="18" charset="0"/>
                        </a:rPr>
                        <a:t>Standard</a:t>
                      </a:r>
                      <a:endParaRPr lang="fr-FR" sz="700" spc="-30" baseline="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fr-FR" sz="700" dirty="0">
                          <a:effectLst/>
                          <a:latin typeface="Georgia" panose="02040502050405020303" pitchFamily="18" charset="0"/>
                        </a:rPr>
                        <a:t>Recto verso</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fr-FR" sz="700" dirty="0">
                          <a:effectLst/>
                          <a:latin typeface="Georgia" panose="02040502050405020303" pitchFamily="18" charset="0"/>
                        </a:rPr>
                        <a:t>XObjects / Mémoire cache</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fr-FR" sz="700" dirty="0">
                          <a:effectLst/>
                          <a:latin typeface="Georgia" panose="02040502050405020303" pitchFamily="18" charset="0"/>
                        </a:rPr>
                        <a:t>Supports mixtes</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fr-FR" sz="700" dirty="0">
                          <a:effectLst/>
                          <a:latin typeface="Georgia" panose="02040502050405020303" pitchFamily="18" charset="0"/>
                        </a:rPr>
                        <a:t>Barre de contrôle</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fr-FR" sz="700" dirty="0">
                          <a:effectLst/>
                          <a:latin typeface="Georgia" panose="02040502050405020303" pitchFamily="18" charset="0"/>
                        </a:rPr>
                        <a:t>Plage d’impression</a:t>
                      </a:r>
                    </a:p>
                    <a:p>
                      <a:pPr marL="0" marR="0">
                        <a:spcBef>
                          <a:spcPts val="0"/>
                        </a:spcBef>
                        <a:spcAft>
                          <a:spcPts val="0"/>
                        </a:spcAft>
                      </a:pPr>
                      <a:r>
                        <a:rPr lang="fr-FR" sz="700" dirty="0">
                          <a:effectLst/>
                          <a:latin typeface="Georgia" panose="02040502050405020303" pitchFamily="18" charset="0"/>
                        </a:rPr>
                        <a:t>Page/</a:t>
                      </a:r>
                      <a:br>
                        <a:rPr lang="fr-FR" sz="700" dirty="0">
                          <a:effectLst/>
                          <a:latin typeface="Georgia" panose="02040502050405020303" pitchFamily="18" charset="0"/>
                        </a:rPr>
                      </a:br>
                      <a:r>
                        <a:rPr lang="fr-FR" sz="700" dirty="0">
                          <a:effectLst/>
                          <a:latin typeface="Georgia" panose="02040502050405020303" pitchFamily="18" charset="0"/>
                        </a:rPr>
                        <a:t>enregistrement</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fr-FR" sz="700" spc="-30" baseline="0" dirty="0">
                          <a:effectLst/>
                          <a:latin typeface="Georgia" panose="02040502050405020303" pitchFamily="18" charset="0"/>
                        </a:rPr>
                        <a:t>Imposition</a:t>
                      </a:r>
                      <a:endParaRPr lang="fr-FR" sz="700" spc="-30" baseline="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r>
                        <a:rPr lang="fr-FR" sz="700" spc="-30" baseline="0" dirty="0">
                          <a:effectLst/>
                          <a:latin typeface="Georgia" panose="02040502050405020303" pitchFamily="18" charset="0"/>
                        </a:rPr>
                        <a:t>Contrôle</a:t>
                      </a:r>
                      <a:r>
                        <a:rPr lang="fr-FR" sz="700" dirty="0">
                          <a:effectLst/>
                          <a:latin typeface="Georgia" panose="02040502050405020303" pitchFamily="18" charset="0"/>
                        </a:rPr>
                        <a:t> en aval</a:t>
                      </a:r>
                      <a:endParaRPr lang="en-US" dirty="0"/>
                    </a:p>
                  </a:txBody>
                  <a:tcPr marL="67136" marR="67136" marT="0" marB="0" anchor="ctr"/>
                </a:tc>
                <a:tc>
                  <a:txBody>
                    <a:bodyPr/>
                    <a:lstStyle/>
                    <a:p>
                      <a:pPr marL="0" marR="0">
                        <a:spcBef>
                          <a:spcPts val="0"/>
                        </a:spcBef>
                        <a:spcAft>
                          <a:spcPts val="0"/>
                        </a:spcAft>
                      </a:pPr>
                      <a:r>
                        <a:rPr lang="fr-FR" sz="700" dirty="0">
                          <a:effectLst/>
                          <a:latin typeface="Georgia" panose="02040502050405020303" pitchFamily="18" charset="0"/>
                        </a:rPr>
                        <a:t>Queue Direct</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fr-FR" sz="700" spc="-30" baseline="0" dirty="0">
                          <a:effectLst/>
                          <a:latin typeface="Georgia" panose="02040502050405020303" pitchFamily="18" charset="0"/>
                        </a:rPr>
                        <a:t>Flux de production CPSI</a:t>
                      </a:r>
                      <a:endParaRPr lang="fr-FR" sz="700" spc="-30" baseline="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pPr marL="0" marR="0">
                        <a:spcBef>
                          <a:spcPts val="0"/>
                        </a:spcBef>
                        <a:spcAft>
                          <a:spcPts val="0"/>
                        </a:spcAft>
                      </a:pP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fr-FR" sz="700" b="0" dirty="0">
                          <a:effectLst/>
                          <a:latin typeface="Georgia" panose="02040502050405020303" pitchFamily="18" charset="0"/>
                        </a:rPr>
                        <a:t>PDF</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fr-FR" sz="700" b="0" dirty="0">
                          <a:effectLst/>
                          <a:latin typeface="Georgia" panose="02040502050405020303" pitchFamily="18" charset="0"/>
                        </a:rPr>
                        <a:t>PS</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fr-FR" sz="700" b="0" dirty="0">
                          <a:effectLst/>
                          <a:latin typeface="Georgia" panose="02040502050405020303" pitchFamily="18" charset="0"/>
                        </a:rPr>
                        <a:t>QuickDoc Merge</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fr-FR" sz="700" b="0" dirty="0">
                          <a:effectLst/>
                          <a:latin typeface="Georgia" panose="02040502050405020303" pitchFamily="18" charset="0"/>
                        </a:rPr>
                        <a:t>PDF/VT</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fr-FR" sz="700" b="0" dirty="0">
                          <a:effectLst/>
                          <a:latin typeface="Georgia" panose="02040502050405020303" pitchFamily="18" charset="0"/>
                        </a:rPr>
                        <a:t>PPML</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fr-FR" sz="700" b="0" dirty="0">
                          <a:effectLst/>
                          <a:latin typeface="Georgia" panose="02040502050405020303" pitchFamily="18" charset="0"/>
                        </a:rPr>
                        <a:t>VPS</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b="1">
                          <a:effectLst/>
                          <a:latin typeface="Georgia" panose="02040502050405020303" pitchFamily="18" charset="0"/>
                        </a:rPr>
                        <a:t>Oui</a:t>
                      </a:r>
                      <a:endParaRPr lang="fr-FR"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fr-FR" sz="700" b="0" dirty="0">
                          <a:effectLst/>
                          <a:latin typeface="Georgia" panose="02040502050405020303" pitchFamily="18" charset="0"/>
                        </a:rPr>
                        <a:t>VIPP</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b="1">
                          <a:effectLst/>
                          <a:latin typeface="Georgia" panose="02040502050405020303" pitchFamily="18" charset="0"/>
                        </a:rPr>
                        <a:t>Oui</a:t>
                      </a:r>
                      <a:endParaRPr lang="fr-FR"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fr-FR" sz="700" b="0" dirty="0">
                          <a:effectLst/>
                          <a:latin typeface="Georgia" panose="02040502050405020303" pitchFamily="18" charset="0"/>
                        </a:rPr>
                        <a:t>Maquette FreeForm</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fr-FR" sz="700" b="0" dirty="0">
                          <a:effectLst/>
                          <a:latin typeface="Georgia" panose="02040502050405020303" pitchFamily="18" charset="0"/>
                        </a:rPr>
                        <a:t>Variable FreeForm</a:t>
                      </a:r>
                    </a:p>
                  </a:txBody>
                  <a:tcPr marL="67136" marR="67136" marT="0" marB="0" anchor="ct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endParaRPr lang="en-US"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fr-FR" sz="700" b="0" dirty="0">
                          <a:effectLst/>
                          <a:latin typeface="Georgia" panose="02040502050405020303" pitchFamily="18" charset="0"/>
                        </a:rPr>
                        <a:t>TIF</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fr-FR" sz="700" b="0" dirty="0">
                          <a:effectLst/>
                          <a:latin typeface="Georgia" panose="02040502050405020303" pitchFamily="18" charset="0"/>
                        </a:rPr>
                        <a:t>EPS</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fr-FR" sz="700" dirty="0">
                          <a:effectLst/>
                          <a:latin typeface="Georgia" panose="02040502050405020303" pitchFamily="18" charset="0"/>
                        </a:rPr>
                        <a:t>Flux de production APPE</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pPr marL="0" marR="0">
                        <a:spcBef>
                          <a:spcPts val="0"/>
                        </a:spcBef>
                        <a:spcAft>
                          <a:spcPts val="0"/>
                        </a:spcAft>
                      </a:pP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fr-FR" sz="700" b="0" dirty="0">
                          <a:effectLst/>
                          <a:latin typeface="Georgia" panose="02040502050405020303" pitchFamily="18" charset="0"/>
                        </a:rPr>
                        <a:t>PDF</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fr-FR" sz="700" b="0" dirty="0">
                          <a:effectLst/>
                          <a:latin typeface="Georgia" panose="02040502050405020303" pitchFamily="18" charset="0"/>
                        </a:rPr>
                        <a:t>PDF/VT</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Oui</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700" b="1" dirty="0">
                          <a:effectLst/>
                          <a:latin typeface="Georgia" panose="02040502050405020303" pitchFamily="18" charset="0"/>
                        </a:rPr>
                        <a:t>Oui</a:t>
                      </a:r>
                      <a:endParaRPr lang="fr-F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Oui</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fr-FR" sz="700" spc="-30" baseline="0" dirty="0">
                          <a:effectLst/>
                          <a:latin typeface="Georgia" panose="02040502050405020303" pitchFamily="18" charset="0"/>
                        </a:rPr>
                        <a:t>Flux de production PCL</a:t>
                      </a:r>
                      <a:endParaRPr lang="fr-FR" sz="700" spc="-30" baseline="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pPr marL="0" marR="0">
                        <a:spcBef>
                          <a:spcPts val="0"/>
                        </a:spcBef>
                        <a:spcAft>
                          <a:spcPts val="0"/>
                        </a:spcAft>
                      </a:pP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fr-FR" sz="700" b="0" dirty="0">
                          <a:effectLst/>
                          <a:latin typeface="Georgia" panose="02040502050405020303" pitchFamily="18" charset="0"/>
                        </a:rPr>
                        <a:t>PCL</a:t>
                      </a:r>
                      <a:endParaRPr lang="fr-F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a:effectLst/>
                          <a:latin typeface="Georgia" panose="02040502050405020303" pitchFamily="18" charset="0"/>
                        </a:rPr>
                        <a:t>Non</a:t>
                      </a:r>
                      <a:endParaRPr lang="fr-F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fr-FR" sz="700" dirty="0">
                          <a:effectLst/>
                          <a:latin typeface="Georgia" panose="02040502050405020303" pitchFamily="18" charset="0"/>
                        </a:rPr>
                        <a:t>Non</a:t>
                      </a:r>
                      <a:endParaRPr lang="fr-F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spTree>
    <p:extLst>
      <p:ext uri="{BB962C8B-B14F-4D97-AF65-F5344CB8AC3E}">
        <p14:creationId xmlns:p14="http://schemas.microsoft.com/office/powerpoint/2010/main" val="21010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fr-FR" sz="3400" dirty="0"/>
              <a:t>Améliorations apportées à la sécurité</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25</a:t>
            </a:fld>
            <a:endParaRPr lang="fr-FR"/>
          </a:p>
        </p:txBody>
      </p:sp>
      <p:sp>
        <p:nvSpPr>
          <p:cNvPr id="6" name="Content Placeholder 5"/>
          <p:cNvSpPr>
            <a:spLocks noGrp="1"/>
          </p:cNvSpPr>
          <p:nvPr>
            <p:ph sz="quarter" idx="12"/>
          </p:nvPr>
        </p:nvSpPr>
        <p:spPr>
          <a:xfrm>
            <a:off x="457200" y="1509713"/>
            <a:ext cx="8439338" cy="3180160"/>
          </a:xfrm>
        </p:spPr>
        <p:txBody>
          <a:bodyPr>
            <a:normAutofit fontScale="92500" lnSpcReduction="10000"/>
          </a:bodyPr>
          <a:lstStyle/>
          <a:p>
            <a:r>
              <a:rPr lang="fr-FR" sz="2800" dirty="0"/>
              <a:t>Windows 10 IoT Entreprise</a:t>
            </a:r>
          </a:p>
          <a:p>
            <a:pPr lvl="1">
              <a:spcBef>
                <a:spcPts val="1800"/>
              </a:spcBef>
            </a:pPr>
            <a:r>
              <a:rPr lang="fr-FR" sz="2400" dirty="0"/>
              <a:t>Protection contre les applications malveillantes avec Windows Defender SmartScreen</a:t>
            </a:r>
          </a:p>
          <a:p>
            <a:pPr lvl="1"/>
            <a:r>
              <a:rPr lang="fr-FR" sz="2400" dirty="0"/>
              <a:t>Protection contre les « attaques de l’intercepteur » </a:t>
            </a:r>
            <a:br>
              <a:rPr lang="fr-FR" sz="2400" dirty="0"/>
            </a:br>
            <a:r>
              <a:rPr lang="fr-FR" sz="2400" dirty="0"/>
              <a:t>avec chiffrement SMB et épinglage de certificats d’entreprise</a:t>
            </a:r>
          </a:p>
          <a:p>
            <a:pPr lvl="1"/>
            <a:r>
              <a:rPr lang="fr-FR" sz="2400" dirty="0"/>
              <a:t>Protection contre les logiciels malveillants et antivirus avec Windows Defender et la prévention d’exécution des données Windows</a:t>
            </a:r>
            <a:endParaRPr lang="fr-FR" dirty="0"/>
          </a:p>
          <a:p>
            <a:pPr lvl="1"/>
            <a:endParaRPr lang="fr-FR" sz="2400" dirty="0"/>
          </a:p>
        </p:txBody>
      </p:sp>
      <p:pic>
        <p:nvPicPr>
          <p:cNvPr id="2" name="Picture 1"/>
          <p:cNvPicPr>
            <a:picLocks noChangeAspect="1"/>
          </p:cNvPicPr>
          <p:nvPr/>
        </p:nvPicPr>
        <p:blipFill>
          <a:blip r:embed="rId3"/>
          <a:stretch>
            <a:fillRect/>
          </a:stretch>
        </p:blipFill>
        <p:spPr>
          <a:xfrm>
            <a:off x="5727228" y="205979"/>
            <a:ext cx="2977040" cy="2977040"/>
          </a:xfrm>
          <a:prstGeom prst="rect">
            <a:avLst/>
          </a:prstGeom>
        </p:spPr>
      </p:pic>
      <p:pic>
        <p:nvPicPr>
          <p:cNvPr id="7" name="Picture 6"/>
          <p:cNvPicPr>
            <a:picLocks noChangeAspect="1"/>
          </p:cNvPicPr>
          <p:nvPr/>
        </p:nvPicPr>
        <p:blipFill>
          <a:blip r:embed="rId4"/>
          <a:stretch>
            <a:fillRect/>
          </a:stretch>
        </p:blipFill>
        <p:spPr>
          <a:xfrm>
            <a:off x="7788040" y="88371"/>
            <a:ext cx="913042" cy="911303"/>
          </a:xfrm>
          <a:prstGeom prst="rect">
            <a:avLst/>
          </a:prstGeom>
        </p:spPr>
      </p:pic>
    </p:spTree>
    <p:extLst>
      <p:ext uri="{BB962C8B-B14F-4D97-AF65-F5344CB8AC3E}">
        <p14:creationId xmlns:p14="http://schemas.microsoft.com/office/powerpoint/2010/main" val="159859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650" dirty="0"/>
              <a:t>Facilité de maintenance optimisée</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26</a:t>
            </a:fld>
            <a:endParaRPr lang="fr-FR"/>
          </a:p>
        </p:txBody>
      </p:sp>
      <p:sp>
        <p:nvSpPr>
          <p:cNvPr id="4" name="Content Placeholder 3"/>
          <p:cNvSpPr>
            <a:spLocks noGrp="1"/>
          </p:cNvSpPr>
          <p:nvPr>
            <p:ph sz="quarter" idx="12"/>
          </p:nvPr>
        </p:nvSpPr>
        <p:spPr>
          <a:xfrm>
            <a:off x="457200" y="1433513"/>
            <a:ext cx="5594279" cy="3180160"/>
          </a:xfrm>
        </p:spPr>
        <p:txBody>
          <a:bodyPr>
            <a:normAutofit fontScale="85000" lnSpcReduction="20000"/>
          </a:bodyPr>
          <a:lstStyle/>
          <a:p>
            <a:pPr marL="0" indent="0">
              <a:buNone/>
            </a:pPr>
            <a:r>
              <a:rPr lang="fr-FR" dirty="0"/>
              <a:t>Réduction des interruptions </a:t>
            </a:r>
            <a:br>
              <a:rPr lang="fr-FR" dirty="0"/>
            </a:br>
            <a:r>
              <a:rPr lang="fr-FR" dirty="0"/>
              <a:t>de production  </a:t>
            </a:r>
          </a:p>
          <a:p>
            <a:r>
              <a:rPr lang="fr-FR" dirty="0"/>
              <a:t>Mises à jour </a:t>
            </a:r>
            <a:r>
              <a:rPr lang="fr-FR" dirty="0" err="1"/>
              <a:t>fiery</a:t>
            </a:r>
            <a:endParaRPr lang="fr-FR" dirty="0"/>
          </a:p>
          <a:p>
            <a:pPr lvl="1"/>
            <a:r>
              <a:rPr lang="fr-FR" dirty="0"/>
              <a:t>Mise à jour facile des </a:t>
            </a:r>
            <a:br>
              <a:rPr lang="fr-FR" dirty="0"/>
            </a:br>
            <a:r>
              <a:rPr lang="fr-FR" dirty="0"/>
              <a:t>serveurs </a:t>
            </a:r>
            <a:r>
              <a:rPr lang="fr-FR" dirty="0" err="1"/>
              <a:t>Fiery</a:t>
            </a:r>
            <a:endParaRPr lang="fr-FR" dirty="0"/>
          </a:p>
          <a:p>
            <a:r>
              <a:rPr lang="fr-FR" dirty="0"/>
              <a:t>Sauvegardes automatiques </a:t>
            </a:r>
            <a:br>
              <a:rPr lang="fr-FR" dirty="0"/>
            </a:br>
            <a:r>
              <a:rPr lang="fr-FR" dirty="0"/>
              <a:t>des systèmes</a:t>
            </a:r>
          </a:p>
          <a:p>
            <a:r>
              <a:rPr lang="fr-FR" dirty="0"/>
              <a:t>Reprise rapide après restauration</a:t>
            </a:r>
          </a:p>
          <a:p>
            <a:endParaRPr lang="fr-FR" dirty="0"/>
          </a:p>
        </p:txBody>
      </p:sp>
      <p:pic>
        <p:nvPicPr>
          <p:cNvPr id="6" name="Picture 5"/>
          <p:cNvPicPr>
            <a:picLocks noChangeAspect="1"/>
          </p:cNvPicPr>
          <p:nvPr/>
        </p:nvPicPr>
        <p:blipFill>
          <a:blip r:embed="rId3"/>
          <a:stretch>
            <a:fillRect/>
          </a:stretch>
        </p:blipFill>
        <p:spPr>
          <a:xfrm>
            <a:off x="5982704" y="1789757"/>
            <a:ext cx="2704096" cy="2467672"/>
          </a:xfrm>
          <a:prstGeom prst="rect">
            <a:avLst/>
          </a:prstGeom>
          <a:ln>
            <a:noFill/>
          </a:ln>
          <a:effectLst>
            <a:softEdge rad="63500"/>
          </a:effectLst>
        </p:spPr>
      </p:pic>
      <p:pic>
        <p:nvPicPr>
          <p:cNvPr id="8" name="Picture 7">
            <a:extLst>
              <a:ext uri="{FF2B5EF4-FFF2-40B4-BE49-F238E27FC236}">
                <a16:creationId xmlns:a16="http://schemas.microsoft.com/office/drawing/2014/main" id="{01CF12E2-62E7-4A08-A49C-569FA6A9CFC9}"/>
              </a:ext>
            </a:extLst>
          </p:cNvPr>
          <p:cNvPicPr>
            <a:picLocks noChangeAspect="1"/>
          </p:cNvPicPr>
          <p:nvPr/>
        </p:nvPicPr>
        <p:blipFill>
          <a:blip r:embed="rId4"/>
          <a:stretch>
            <a:fillRect/>
          </a:stretch>
        </p:blipFill>
        <p:spPr>
          <a:xfrm>
            <a:off x="7788040" y="88371"/>
            <a:ext cx="913042" cy="911303"/>
          </a:xfrm>
          <a:prstGeom prst="rect">
            <a:avLst/>
          </a:prstGeom>
        </p:spPr>
      </p:pic>
    </p:spTree>
    <p:extLst>
      <p:ext uri="{BB962C8B-B14F-4D97-AF65-F5344CB8AC3E}">
        <p14:creationId xmlns:p14="http://schemas.microsoft.com/office/powerpoint/2010/main" val="9814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10729"/>
            <a:ext cx="8229600" cy="857250"/>
          </a:xfrm>
        </p:spPr>
        <p:txBody>
          <a:bodyPr>
            <a:normAutofit fontScale="90000"/>
          </a:bodyPr>
          <a:lstStyle/>
          <a:p>
            <a:r>
              <a:rPr lang="fr-FR" dirty="0"/>
              <a:t>Sauvegardes automatiques </a:t>
            </a:r>
            <a:br>
              <a:rPr lang="fr-FR" dirty="0"/>
            </a:br>
            <a:r>
              <a:rPr lang="fr-FR" dirty="0"/>
              <a:t>des systèmes</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27</a:t>
            </a:fld>
            <a:endParaRPr lang="fr-FR"/>
          </a:p>
        </p:txBody>
      </p:sp>
      <p:sp>
        <p:nvSpPr>
          <p:cNvPr id="6" name="Content Placeholder 5"/>
          <p:cNvSpPr>
            <a:spLocks noGrp="1"/>
          </p:cNvSpPr>
          <p:nvPr>
            <p:ph sz="quarter" idx="12"/>
          </p:nvPr>
        </p:nvSpPr>
        <p:spPr>
          <a:xfrm>
            <a:off x="457200" y="1433513"/>
            <a:ext cx="4231532" cy="3180160"/>
          </a:xfrm>
        </p:spPr>
        <p:txBody>
          <a:bodyPr>
            <a:noAutofit/>
          </a:bodyPr>
          <a:lstStyle/>
          <a:p>
            <a:pPr>
              <a:spcBef>
                <a:spcPts val="0"/>
              </a:spcBef>
            </a:pPr>
            <a:r>
              <a:rPr lang="fr-FR" sz="2400" dirty="0"/>
              <a:t>Configuration d’une programmation de sauvegarde avec Fiery QuickTouch et WebTools</a:t>
            </a:r>
          </a:p>
          <a:p>
            <a:pPr>
              <a:spcBef>
                <a:spcPts val="0"/>
              </a:spcBef>
            </a:pPr>
            <a:r>
              <a:rPr lang="fr-FR" sz="2400" dirty="0"/>
              <a:t>Restauration du serveur Fiery en moins d’une heure </a:t>
            </a:r>
          </a:p>
          <a:p>
            <a:pPr lvl="1">
              <a:spcBef>
                <a:spcPts val="0"/>
              </a:spcBef>
            </a:pPr>
            <a:r>
              <a:rPr lang="fr-FR" sz="1800" dirty="0"/>
              <a:t>1/8 </a:t>
            </a:r>
            <a:r>
              <a:rPr lang="fr-FR" sz="1800" dirty="0" err="1"/>
              <a:t>ème</a:t>
            </a:r>
            <a:r>
              <a:rPr lang="fr-FR" sz="1800" dirty="0"/>
              <a:t> du temps nécessaire au chargement depuis un kit DVD</a:t>
            </a:r>
          </a:p>
          <a:p>
            <a:pPr>
              <a:spcBef>
                <a:spcPts val="0"/>
              </a:spcBef>
            </a:pPr>
            <a:r>
              <a:rPr lang="fr-FR" sz="2400" dirty="0"/>
              <a:t>Pas de kit DVD requis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895" y="1503816"/>
            <a:ext cx="3866905" cy="1900866"/>
          </a:xfrm>
          <a:prstGeom prst="rect">
            <a:avLst/>
          </a:prstGeom>
          <a:ln>
            <a:solidFill>
              <a:schemeClr val="tx1"/>
            </a:solidFill>
          </a:ln>
        </p:spPr>
      </p:pic>
      <p:pic>
        <p:nvPicPr>
          <p:cNvPr id="9" name="Picture 8">
            <a:extLst>
              <a:ext uri="{FF2B5EF4-FFF2-40B4-BE49-F238E27FC236}">
                <a16:creationId xmlns:a16="http://schemas.microsoft.com/office/drawing/2014/main" id="{8110B1F6-67A8-40F9-AB98-F3A5F94BF735}"/>
              </a:ext>
            </a:extLst>
          </p:cNvPr>
          <p:cNvPicPr>
            <a:picLocks noChangeAspect="1"/>
          </p:cNvPicPr>
          <p:nvPr/>
        </p:nvPicPr>
        <p:blipFill>
          <a:blip r:embed="rId4"/>
          <a:stretch>
            <a:fillRect/>
          </a:stretch>
        </p:blipFill>
        <p:spPr>
          <a:xfrm>
            <a:off x="7788040" y="88371"/>
            <a:ext cx="913042" cy="911303"/>
          </a:xfrm>
          <a:prstGeom prst="rect">
            <a:avLst/>
          </a:prstGeom>
        </p:spPr>
      </p:pic>
    </p:spTree>
    <p:extLst>
      <p:ext uri="{BB962C8B-B14F-4D97-AF65-F5344CB8AC3E}">
        <p14:creationId xmlns:p14="http://schemas.microsoft.com/office/powerpoint/2010/main" val="3251861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Améliorations de l’intégration</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28</a:t>
            </a:fld>
            <a:endParaRPr lang="fr-FR"/>
          </a:p>
        </p:txBody>
      </p:sp>
      <p:sp>
        <p:nvSpPr>
          <p:cNvPr id="4" name="Content Placeholder 3"/>
          <p:cNvSpPr>
            <a:spLocks noGrp="1"/>
          </p:cNvSpPr>
          <p:nvPr>
            <p:ph sz="quarter" idx="12"/>
          </p:nvPr>
        </p:nvSpPr>
        <p:spPr/>
        <p:txBody>
          <a:bodyPr>
            <a:normAutofit lnSpcReduction="10000"/>
          </a:bodyPr>
          <a:lstStyle/>
          <a:p>
            <a:r>
              <a:rPr lang="fr-FR" sz="2800" dirty="0"/>
              <a:t>Nouvelles API et améliorations de la facilité d’utilisation qui permettent d’intégrer facilement des applications internes dans Fiery API v4</a:t>
            </a:r>
          </a:p>
          <a:p>
            <a:r>
              <a:rPr lang="fr-FR" sz="2800" dirty="0"/>
              <a:t>Nouveau Fiery pour JDF avec Fiery JDF v1.5</a:t>
            </a:r>
          </a:p>
          <a:p>
            <a:pPr lvl="1"/>
            <a:r>
              <a:rPr lang="fr-FR" dirty="0"/>
              <a:t>EFI </a:t>
            </a:r>
            <a:r>
              <a:rPr lang="fr-FR" dirty="0" err="1"/>
              <a:t>AutoCount</a:t>
            </a:r>
            <a:endParaRPr lang="fr-FR" dirty="0"/>
          </a:p>
          <a:p>
            <a:pPr lvl="1"/>
            <a:r>
              <a:rPr lang="fr-FR" dirty="0"/>
              <a:t>EFI Quick </a:t>
            </a:r>
            <a:r>
              <a:rPr lang="fr-FR" dirty="0" err="1"/>
              <a:t>Print</a:t>
            </a:r>
            <a:r>
              <a:rPr lang="fr-FR" dirty="0"/>
              <a:t> Suite</a:t>
            </a:r>
          </a:p>
          <a:p>
            <a:pPr lvl="1"/>
            <a:r>
              <a:rPr lang="fr-FR" dirty="0"/>
              <a:t>Kodak </a:t>
            </a:r>
            <a:r>
              <a:rPr lang="fr-FR" dirty="0" err="1"/>
              <a:t>Prinergy</a:t>
            </a:r>
            <a:r>
              <a:rPr lang="fr-FR" dirty="0"/>
              <a:t> 8.1</a:t>
            </a:r>
          </a:p>
        </p:txBody>
      </p:sp>
      <p:pic>
        <p:nvPicPr>
          <p:cNvPr id="6" name="Picture 5">
            <a:extLst>
              <a:ext uri="{FF2B5EF4-FFF2-40B4-BE49-F238E27FC236}">
                <a16:creationId xmlns:a16="http://schemas.microsoft.com/office/drawing/2014/main" id="{D3C2C8C9-5BCF-4843-B2B3-BBE62F4D9220}"/>
              </a:ext>
            </a:extLst>
          </p:cNvPr>
          <p:cNvPicPr>
            <a:picLocks noChangeAspect="1"/>
          </p:cNvPicPr>
          <p:nvPr/>
        </p:nvPicPr>
        <p:blipFill>
          <a:blip r:embed="rId3"/>
          <a:stretch>
            <a:fillRect/>
          </a:stretch>
        </p:blipFill>
        <p:spPr>
          <a:xfrm>
            <a:off x="7788040" y="88371"/>
            <a:ext cx="913042" cy="911303"/>
          </a:xfrm>
          <a:prstGeom prst="rect">
            <a:avLst/>
          </a:prstGeom>
        </p:spPr>
      </p:pic>
    </p:spTree>
    <p:extLst>
      <p:ext uri="{BB962C8B-B14F-4D97-AF65-F5344CB8AC3E}">
        <p14:creationId xmlns:p14="http://schemas.microsoft.com/office/powerpoint/2010/main" val="207509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600" dirty="0"/>
              <a:t>La valeur de Fiery FS300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29</a:t>
            </a:fld>
            <a:endParaRPr lang="fr-FR"/>
          </a:p>
        </p:txBody>
      </p:sp>
      <p:sp>
        <p:nvSpPr>
          <p:cNvPr id="4" name="Content Placeholder 3"/>
          <p:cNvSpPr>
            <a:spLocks noGrp="1"/>
          </p:cNvSpPr>
          <p:nvPr>
            <p:ph sz="quarter" idx="12"/>
          </p:nvPr>
        </p:nvSpPr>
        <p:spPr>
          <a:xfrm>
            <a:off x="457199" y="1739899"/>
            <a:ext cx="5511801" cy="2594373"/>
          </a:xfrm>
        </p:spPr>
        <p:txBody>
          <a:bodyPr>
            <a:normAutofit/>
          </a:bodyPr>
          <a:lstStyle/>
          <a:p>
            <a:r>
              <a:rPr lang="fr-FR" sz="2800" dirty="0"/>
              <a:t>Innovations dans des domaines importants pour le client</a:t>
            </a:r>
          </a:p>
          <a:p>
            <a:r>
              <a:rPr lang="fr-FR" sz="2800" dirty="0"/>
              <a:t>Alimentation des presses numériques les plus avancées du secteur</a:t>
            </a:r>
          </a:p>
        </p:txBody>
      </p:sp>
      <p:pic>
        <p:nvPicPr>
          <p:cNvPr id="9" name="Picture 8">
            <a:extLst>
              <a:ext uri="{FF2B5EF4-FFF2-40B4-BE49-F238E27FC236}">
                <a16:creationId xmlns:a16="http://schemas.microsoft.com/office/drawing/2014/main" id="{4F573CA1-CE59-47C9-87C4-4FD4C6D18471}"/>
              </a:ext>
            </a:extLst>
          </p:cNvPr>
          <p:cNvPicPr>
            <a:picLocks noChangeAspect="1"/>
          </p:cNvPicPr>
          <p:nvPr/>
        </p:nvPicPr>
        <p:blipFill rotWithShape="1">
          <a:blip r:embed="rId3"/>
          <a:srcRect l="16955" r="15356" b="26995"/>
          <a:stretch/>
        </p:blipFill>
        <p:spPr>
          <a:xfrm>
            <a:off x="5962650" y="1564140"/>
            <a:ext cx="2882900" cy="2548996"/>
          </a:xfrm>
          <a:prstGeom prst="rect">
            <a:avLst/>
          </a:prstGeom>
        </p:spPr>
      </p:pic>
    </p:spTree>
    <p:extLst>
      <p:ext uri="{BB962C8B-B14F-4D97-AF65-F5344CB8AC3E}">
        <p14:creationId xmlns:p14="http://schemas.microsoft.com/office/powerpoint/2010/main" val="314978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4696" y="1250201"/>
            <a:ext cx="3097709" cy="2331064"/>
            <a:chOff x="1164696" y="1250201"/>
            <a:chExt cx="3097709" cy="2331064"/>
          </a:xfrm>
        </p:grpSpPr>
        <p:grpSp>
          <p:nvGrpSpPr>
            <p:cNvPr id="31" name="Group 30"/>
            <p:cNvGrpSpPr/>
            <p:nvPr/>
          </p:nvGrpSpPr>
          <p:grpSpPr>
            <a:xfrm rot="21164635" flipH="1" flipV="1">
              <a:off x="1272134" y="1250201"/>
              <a:ext cx="2990271" cy="2331064"/>
              <a:chOff x="4698367" y="2358886"/>
              <a:chExt cx="2990271" cy="2331064"/>
            </a:xfrm>
            <a:solidFill>
              <a:srgbClr val="FFC000"/>
            </a:solidFill>
          </p:grpSpPr>
          <p:sp>
            <p:nvSpPr>
              <p:cNvPr id="32" name="Trapezoid 3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164696" y="1936234"/>
              <a:ext cx="2099258" cy="646331"/>
            </a:xfrm>
            <a:prstGeom prst="rect">
              <a:avLst/>
            </a:prstGeom>
            <a:noFill/>
          </p:spPr>
          <p:txBody>
            <a:bodyPr wrap="square" rtlCol="0">
              <a:spAutoFit/>
            </a:bodyPr>
            <a:lstStyle/>
            <a:p>
              <a:pPr algn="ctr"/>
              <a:r>
                <a:rPr lang="fr-FR" dirty="0">
                  <a:latin typeface="Georgia" panose="02040502050405020303" pitchFamily="18" charset="0"/>
                </a:rPr>
                <a:t>Fiery Command WorkStation</a:t>
              </a:r>
              <a:r>
                <a:rPr lang="fr-FR" baseline="30000" dirty="0">
                  <a:latin typeface="Georgia" panose="02040502050405020303" pitchFamily="18" charset="0"/>
                </a:rPr>
                <a:t>®</a:t>
              </a:r>
            </a:p>
          </p:txBody>
        </p:sp>
      </p:grpSp>
      <p:grpSp>
        <p:nvGrpSpPr>
          <p:cNvPr id="24" name="Group 23"/>
          <p:cNvGrpSpPr/>
          <p:nvPr/>
        </p:nvGrpSpPr>
        <p:grpSpPr>
          <a:xfrm>
            <a:off x="4698367" y="1121512"/>
            <a:ext cx="3201072" cy="2331064"/>
            <a:chOff x="4698367" y="1121512"/>
            <a:chExt cx="3201072" cy="2331064"/>
          </a:xfrm>
        </p:grpSpPr>
        <p:grpSp>
          <p:nvGrpSpPr>
            <p:cNvPr id="25" name="Group 24"/>
            <p:cNvGrpSpPr/>
            <p:nvPr/>
          </p:nvGrpSpPr>
          <p:grpSpPr>
            <a:xfrm rot="435365" flipV="1">
              <a:off x="4698367" y="1121512"/>
              <a:ext cx="2990271" cy="2331064"/>
              <a:chOff x="4698367" y="2358886"/>
              <a:chExt cx="2990271" cy="2331064"/>
            </a:xfrm>
            <a:solidFill>
              <a:srgbClr val="FFC000"/>
            </a:solidFill>
          </p:grpSpPr>
          <p:sp>
            <p:nvSpPr>
              <p:cNvPr id="29" name="Trapezoid 28"/>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7" name="TextBox 36"/>
            <p:cNvSpPr txBox="1"/>
            <p:nvPr/>
          </p:nvSpPr>
          <p:spPr>
            <a:xfrm>
              <a:off x="5860634" y="1767757"/>
              <a:ext cx="2038805" cy="646331"/>
            </a:xfrm>
            <a:prstGeom prst="rect">
              <a:avLst/>
            </a:prstGeom>
            <a:noFill/>
          </p:spPr>
          <p:txBody>
            <a:bodyPr wrap="square" rtlCol="0">
              <a:spAutoFit/>
            </a:bodyPr>
            <a:lstStyle/>
            <a:p>
              <a:r>
                <a:rPr lang="fr-FR" dirty="0">
                  <a:latin typeface="Georgia" panose="02040502050405020303" pitchFamily="18" charset="0"/>
                </a:rPr>
                <a:t>Logiciel système Fiery FS300 Pro</a:t>
              </a:r>
            </a:p>
          </p:txBody>
        </p:sp>
      </p:grpSp>
      <p:grpSp>
        <p:nvGrpSpPr>
          <p:cNvPr id="22" name="Group 21"/>
          <p:cNvGrpSpPr/>
          <p:nvPr/>
        </p:nvGrpSpPr>
        <p:grpSpPr>
          <a:xfrm>
            <a:off x="1206553" y="2723929"/>
            <a:ext cx="3055852" cy="2331064"/>
            <a:chOff x="1206553" y="2723929"/>
            <a:chExt cx="3055852" cy="2331064"/>
          </a:xfrm>
        </p:grpSpPr>
        <p:grpSp>
          <p:nvGrpSpPr>
            <p:cNvPr id="34" name="Group 33"/>
            <p:cNvGrpSpPr/>
            <p:nvPr/>
          </p:nvGrpSpPr>
          <p:grpSpPr>
            <a:xfrm rot="435365" flipH="1">
              <a:off x="1272134" y="2723929"/>
              <a:ext cx="2990271" cy="2331064"/>
              <a:chOff x="4698367" y="2358886"/>
              <a:chExt cx="2990271" cy="2331064"/>
            </a:xfrm>
            <a:solidFill>
              <a:srgbClr val="FFD961"/>
            </a:solidFill>
          </p:grpSpPr>
          <p:sp>
            <p:nvSpPr>
              <p:cNvPr id="35" name="Trapezoid 34"/>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TextBox 37"/>
            <p:cNvSpPr txBox="1"/>
            <p:nvPr/>
          </p:nvSpPr>
          <p:spPr>
            <a:xfrm>
              <a:off x="1206553" y="3714978"/>
              <a:ext cx="2038805" cy="646331"/>
            </a:xfrm>
            <a:prstGeom prst="rect">
              <a:avLst/>
            </a:prstGeom>
            <a:noFill/>
          </p:spPr>
          <p:txBody>
            <a:bodyPr wrap="square" rtlCol="0">
              <a:spAutoFit/>
            </a:bodyPr>
            <a:lstStyle/>
            <a:p>
              <a:pPr algn="ctr"/>
              <a:r>
                <a:rPr lang="fr-FR" dirty="0">
                  <a:latin typeface="Georgia" panose="02040502050405020303" pitchFamily="18" charset="0"/>
                </a:rPr>
                <a:t>Plateformes </a:t>
              </a:r>
              <a:br>
                <a:rPr lang="fr-FR" dirty="0">
                  <a:latin typeface="Georgia" panose="02040502050405020303" pitchFamily="18" charset="0"/>
                </a:rPr>
              </a:br>
              <a:r>
                <a:rPr lang="fr-FR" dirty="0" err="1">
                  <a:latin typeface="Georgia" panose="02040502050405020303" pitchFamily="18" charset="0"/>
                </a:rPr>
                <a:t>Fiery</a:t>
              </a:r>
              <a:r>
                <a:rPr lang="fr-FR" dirty="0">
                  <a:latin typeface="Georgia" panose="02040502050405020303" pitchFamily="18" charset="0"/>
                </a:rPr>
                <a:t> NX et XB</a:t>
              </a:r>
            </a:p>
          </p:txBody>
        </p:sp>
      </p:grpSp>
      <p:grpSp>
        <p:nvGrpSpPr>
          <p:cNvPr id="40" name="Group 39"/>
          <p:cNvGrpSpPr/>
          <p:nvPr/>
        </p:nvGrpSpPr>
        <p:grpSpPr>
          <a:xfrm>
            <a:off x="4698367" y="2595240"/>
            <a:ext cx="3090567" cy="2331064"/>
            <a:chOff x="4698367" y="2595240"/>
            <a:chExt cx="3090567" cy="2331064"/>
          </a:xfrm>
        </p:grpSpPr>
        <p:grpSp>
          <p:nvGrpSpPr>
            <p:cNvPr id="13" name="Group 12"/>
            <p:cNvGrpSpPr/>
            <p:nvPr/>
          </p:nvGrpSpPr>
          <p:grpSpPr>
            <a:xfrm rot="21164635">
              <a:off x="4698367" y="2595240"/>
              <a:ext cx="2990271" cy="2331064"/>
              <a:chOff x="4698367" y="2358886"/>
              <a:chExt cx="2990271" cy="2331064"/>
            </a:xfrm>
            <a:solidFill>
              <a:srgbClr val="FFD961"/>
            </a:solidFill>
          </p:grpSpPr>
          <p:sp>
            <p:nvSpPr>
              <p:cNvPr id="12" name="Trapezoid 1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9" name="TextBox 38"/>
            <p:cNvSpPr txBox="1"/>
            <p:nvPr/>
          </p:nvSpPr>
          <p:spPr>
            <a:xfrm>
              <a:off x="5750129" y="3668625"/>
              <a:ext cx="2038805" cy="646331"/>
            </a:xfrm>
            <a:prstGeom prst="rect">
              <a:avLst/>
            </a:prstGeom>
            <a:noFill/>
          </p:spPr>
          <p:txBody>
            <a:bodyPr wrap="square" rtlCol="0">
              <a:spAutoFit/>
            </a:bodyPr>
            <a:lstStyle/>
            <a:p>
              <a:pPr algn="ctr"/>
              <a:r>
                <a:rPr lang="fr-FR" dirty="0">
                  <a:latin typeface="Georgia" panose="02040502050405020303" pitchFamily="18" charset="0"/>
                </a:rPr>
                <a:t>Flux de préparation Fiery</a:t>
              </a:r>
            </a:p>
          </p:txBody>
        </p:sp>
      </p:grpSp>
      <p:sp>
        <p:nvSpPr>
          <p:cNvPr id="5" name="Title 4"/>
          <p:cNvSpPr>
            <a:spLocks noGrp="1"/>
          </p:cNvSpPr>
          <p:nvPr>
            <p:ph type="title"/>
          </p:nvPr>
        </p:nvSpPr>
        <p:spPr/>
        <p:txBody>
          <a:bodyPr/>
          <a:lstStyle/>
          <a:p>
            <a:r>
              <a:rPr lang="fr-FR"/>
              <a:t>Nouvelle plateforme innovante</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a:t>
            </a:fld>
            <a:endParaRPr lang="fr-FR" dirty="0"/>
          </a:p>
        </p:txBody>
      </p:sp>
      <p:pic>
        <p:nvPicPr>
          <p:cNvPr id="8" name="Picture 2" descr="C:\Users\veronicm\AppData\Local\Temp\SNAGHTML294a9cb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04" y="1639054"/>
            <a:ext cx="2182533" cy="32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dirty="0"/>
              <a:t>Sortie publique</a:t>
            </a:r>
          </a:p>
        </p:txBody>
      </p:sp>
      <p:sp>
        <p:nvSpPr>
          <p:cNvPr id="6" name="Content Placeholder 5"/>
          <p:cNvSpPr>
            <a:spLocks noGrp="1"/>
          </p:cNvSpPr>
          <p:nvPr>
            <p:ph idx="4294967295"/>
          </p:nvPr>
        </p:nvSpPr>
        <p:spPr>
          <a:xfrm>
            <a:off x="457200" y="1336640"/>
            <a:ext cx="6202391" cy="3541330"/>
          </a:xfrm>
          <a:prstGeom prst="rect">
            <a:avLst/>
          </a:prstGeom>
        </p:spPr>
        <p:txBody>
          <a:bodyPr numCol="1">
            <a:normAutofit/>
          </a:bodyPr>
          <a:lstStyle/>
          <a:p>
            <a:r>
              <a:rPr lang="fr-FR" sz="2400" dirty="0"/>
              <a:t>Communiqués de presse EFI : </a:t>
            </a:r>
          </a:p>
          <a:p>
            <a:pPr lvl="1"/>
            <a:r>
              <a:rPr lang="fr-FR" sz="2000" dirty="0"/>
              <a:t>Europe et États-Unis : 11 septembre</a:t>
            </a:r>
            <a:r>
              <a:rPr lang="fr-FR" dirty="0"/>
              <a:t> </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30</a:t>
            </a:fld>
            <a:endParaRPr lang="fr-FR" dirty="0"/>
          </a:p>
        </p:txBody>
      </p:sp>
      <p:sp>
        <p:nvSpPr>
          <p:cNvPr id="2" name="Rectangle 1"/>
          <p:cNvSpPr/>
          <p:nvPr/>
        </p:nvSpPr>
        <p:spPr>
          <a:xfrm>
            <a:off x="6112650" y="1501755"/>
            <a:ext cx="2839621" cy="3354765"/>
          </a:xfrm>
          <a:prstGeom prst="rect">
            <a:avLst/>
          </a:prstGeom>
        </p:spPr>
        <p:txBody>
          <a:bodyPr wrap="square">
            <a:spAutoFit/>
          </a:bodyPr>
          <a:lstStyle/>
          <a:p>
            <a:pPr marL="0" marR="0">
              <a:spcBef>
                <a:spcPts val="0"/>
              </a:spcBef>
              <a:spcAft>
                <a:spcPts val="0"/>
              </a:spcAft>
            </a:pPr>
            <a:r>
              <a:rPr lang="fr-FR" dirty="0">
                <a:solidFill>
                  <a:srgbClr val="000000"/>
                </a:solidFill>
                <a:latin typeface="Georgia" panose="02040502050405020303" pitchFamily="18" charset="0"/>
                <a:hlinkClick r:id="rId3"/>
              </a:rPr>
              <a:t>Communiqués de </a:t>
            </a:r>
            <a:br>
              <a:rPr lang="fr-FR" dirty="0">
                <a:solidFill>
                  <a:srgbClr val="000000"/>
                </a:solidFill>
                <a:latin typeface="Georgia" panose="02040502050405020303" pitchFamily="18" charset="0"/>
                <a:hlinkClick r:id="rId3"/>
              </a:rPr>
            </a:br>
            <a:r>
              <a:rPr lang="fr-FR" dirty="0">
                <a:solidFill>
                  <a:srgbClr val="000000"/>
                </a:solidFill>
                <a:latin typeface="Georgia" panose="02040502050405020303" pitchFamily="18" charset="0"/>
                <a:hlinkClick r:id="rId3"/>
              </a:rPr>
              <a:t>presse EFI</a:t>
            </a:r>
            <a:endParaRPr lang="fr-F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endParaRPr lang="fr-F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fr-FR" dirty="0">
                <a:solidFill>
                  <a:srgbClr val="000000"/>
                </a:solidFill>
                <a:latin typeface="Georgia" panose="02040502050405020303" pitchFamily="18" charset="0"/>
              </a:rPr>
              <a:t>Articles de presse</a:t>
            </a:r>
          </a:p>
          <a:p>
            <a:pPr marL="0" marR="0">
              <a:spcBef>
                <a:spcPts val="0"/>
              </a:spcBef>
              <a:spcAft>
                <a:spcPts val="0"/>
              </a:spcAft>
            </a:pPr>
            <a:r>
              <a:rPr lang="fr-FR" dirty="0">
                <a:solidFill>
                  <a:srgbClr val="000000"/>
                </a:solidFill>
                <a:latin typeface="Georgia" panose="02040502050405020303" pitchFamily="18" charset="0"/>
                <a:hlinkClick r:id="rId4"/>
              </a:rPr>
              <a:t>Ce qu’ils en pensent</a:t>
            </a:r>
            <a:endParaRPr lang="fr-F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fr-FR" dirty="0">
                <a:solidFill>
                  <a:srgbClr val="000000"/>
                </a:solidFill>
                <a:latin typeface="Georgia" panose="02040502050405020303" pitchFamily="18" charset="0"/>
                <a:hlinkClick r:id="rId5"/>
              </a:rPr>
              <a:t>Print Show Daily</a:t>
            </a:r>
            <a:endParaRPr lang="fr-F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fr-FR" dirty="0">
                <a:solidFill>
                  <a:srgbClr val="000000"/>
                </a:solidFill>
                <a:latin typeface="Georgia" panose="02040502050405020303" pitchFamily="18" charset="0"/>
                <a:hlinkClick r:id="rId6"/>
              </a:rPr>
              <a:t>Deutscher Drucker</a:t>
            </a:r>
            <a:endParaRPr lang="fr-F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fr-FR" dirty="0">
                <a:solidFill>
                  <a:srgbClr val="000000"/>
                </a:solidFill>
                <a:latin typeface="Georgia" panose="02040502050405020303" pitchFamily="18" charset="0"/>
                <a:hlinkClick r:id="rId7"/>
              </a:rPr>
              <a:t>Semaine de l’impression</a:t>
            </a:r>
            <a:endParaRPr lang="fr-F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fr-FR" dirty="0">
                <a:solidFill>
                  <a:srgbClr val="000000"/>
                </a:solidFill>
                <a:latin typeface="Georgia" panose="02040502050405020303" pitchFamily="18" charset="0"/>
                <a:hlinkClick r:id="rId8"/>
              </a:rPr>
              <a:t>Australian Printer</a:t>
            </a:r>
            <a:endParaRPr lang="fr-F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fr-FR" dirty="0">
                <a:solidFill>
                  <a:srgbClr val="000000"/>
                </a:solidFill>
                <a:latin typeface="Georgia" panose="02040502050405020303" pitchFamily="18" charset="0"/>
                <a:hlinkClick r:id="rId9"/>
              </a:rPr>
              <a:t>Impression numérique</a:t>
            </a:r>
          </a:p>
          <a:p>
            <a:pPr marL="0" marR="0">
              <a:spcBef>
                <a:spcPts val="0"/>
              </a:spcBef>
              <a:spcAft>
                <a:spcPts val="0"/>
              </a:spcAft>
            </a:pPr>
            <a:r>
              <a:rPr lang="fr-FR" dirty="0">
                <a:solidFill>
                  <a:srgbClr val="000000"/>
                </a:solidFill>
                <a:latin typeface="Georgia" panose="02040502050405020303" pitchFamily="18" charset="0"/>
                <a:hlinkClick r:id="rId9"/>
              </a:rPr>
              <a:t> </a:t>
            </a:r>
            <a:endParaRPr lang="fr-FR" sz="3200" dirty="0">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10"/>
          <a:stretch>
            <a:fillRect/>
          </a:stretch>
        </p:blipFill>
        <p:spPr>
          <a:xfrm>
            <a:off x="181349" y="3107305"/>
            <a:ext cx="1489242" cy="22267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stretch>
            <a:fillRect/>
          </a:stretch>
        </p:blipFill>
        <p:spPr>
          <a:xfrm>
            <a:off x="1741772" y="3107305"/>
            <a:ext cx="1660907" cy="22012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3509622" y="3107304"/>
            <a:ext cx="1019049" cy="21357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3"/>
          <a:stretch>
            <a:fillRect/>
          </a:stretch>
        </p:blipFill>
        <p:spPr>
          <a:xfrm>
            <a:off x="4624898" y="3107305"/>
            <a:ext cx="1300402" cy="222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noGrp="1"/>
          </p:cNvSpPr>
          <p:nvPr>
            <p:ph type="title"/>
          </p:nvPr>
        </p:nvSpPr>
        <p:spPr>
          <a:xfrm>
            <a:off x="394140" y="115269"/>
            <a:ext cx="8229600" cy="857250"/>
          </a:xfrm>
          <a:prstGeom prst="rect">
            <a:avLst/>
          </a:prstGeom>
        </p:spPr>
        <p:txBody>
          <a:bodyPr vert="horz" lIns="91440" tIns="45720" rIns="91440" bIns="45720" rtlCol="0" anchor="ctr">
            <a:normAutofit fontScale="90000"/>
          </a:bodyPr>
          <a:lstStyle/>
          <a:p>
            <a:pPr>
              <a:lnSpc>
                <a:spcPct val="97000"/>
              </a:lnSpc>
            </a:pPr>
            <a:r>
              <a:rPr lang="fr-FR" dirty="0"/>
              <a:t>Nouvelles fonctionnalités de </a:t>
            </a:r>
            <a:br>
              <a:rPr lang="fr-FR" dirty="0"/>
            </a:br>
            <a:r>
              <a:rPr lang="fr-FR" dirty="0" err="1"/>
              <a:t>Fiery</a:t>
            </a:r>
            <a:r>
              <a:rPr lang="fr-FR" dirty="0"/>
              <a:t> FS300 Pro</a:t>
            </a:r>
          </a:p>
        </p:txBody>
      </p:sp>
      <p:sp>
        <p:nvSpPr>
          <p:cNvPr id="15" name="Rectangle 14"/>
          <p:cNvSpPr/>
          <p:nvPr/>
        </p:nvSpPr>
        <p:spPr>
          <a:xfrm>
            <a:off x="827530" y="2484436"/>
            <a:ext cx="2125191" cy="1323439"/>
          </a:xfrm>
          <a:prstGeom prst="rect">
            <a:avLst/>
          </a:prstGeom>
        </p:spPr>
        <p:txBody>
          <a:bodyPr wrap="square">
            <a:spAutoFit/>
          </a:bodyPr>
          <a:lstStyle/>
          <a:p>
            <a:pPr marL="86916" lvl="1" indent="-86916">
              <a:spcBef>
                <a:spcPts val="0"/>
              </a:spcBef>
              <a:buFont typeface="Arial"/>
              <a:buChar char="•"/>
            </a:pPr>
            <a:r>
              <a:rPr lang="fr-FR" sz="1000" dirty="0">
                <a:latin typeface="Georgia" panose="02040502050405020303" pitchFamily="18" charset="0"/>
              </a:rPr>
              <a:t>Prise en charge de 7 couleurs</a:t>
            </a:r>
          </a:p>
          <a:p>
            <a:pPr marL="86916" lvl="1" indent="-86916">
              <a:spcBef>
                <a:spcPts val="0"/>
              </a:spcBef>
              <a:buFont typeface="Arial"/>
              <a:buChar char="•"/>
            </a:pPr>
            <a:r>
              <a:rPr lang="fr-FR" sz="1000" dirty="0">
                <a:latin typeface="Georgia" panose="02040502050405020303" pitchFamily="18" charset="0"/>
              </a:rPr>
              <a:t>Hiérarchisation des groupes de tons directs </a:t>
            </a:r>
          </a:p>
          <a:p>
            <a:pPr marL="86916" lvl="1" indent="-86916">
              <a:spcBef>
                <a:spcPts val="0"/>
              </a:spcBef>
              <a:buFont typeface="Arial"/>
              <a:buChar char="•"/>
            </a:pPr>
            <a:r>
              <a:rPr lang="fr-FR" sz="1000" dirty="0">
                <a:latin typeface="Georgia" panose="02040502050405020303" pitchFamily="18" charset="0"/>
              </a:rPr>
              <a:t>Profil d’entrée des niveaux </a:t>
            </a:r>
            <a:br>
              <a:rPr lang="fr-FR" sz="1000" dirty="0">
                <a:latin typeface="Georgia" panose="02040502050405020303" pitchFamily="18" charset="0"/>
              </a:rPr>
            </a:br>
            <a:r>
              <a:rPr lang="fr-FR" sz="1000" dirty="0">
                <a:latin typeface="Georgia" panose="02040502050405020303" pitchFamily="18" charset="0"/>
              </a:rPr>
              <a:t>de gris</a:t>
            </a:r>
          </a:p>
          <a:p>
            <a:pPr marL="86916" lvl="1" indent="-86916">
              <a:spcBef>
                <a:spcPts val="0"/>
              </a:spcBef>
              <a:buFont typeface="Arial"/>
              <a:buChar char="•"/>
            </a:pPr>
            <a:r>
              <a:rPr lang="fr-FR" sz="1000" dirty="0" err="1">
                <a:latin typeface="Georgia" panose="02040502050405020303" pitchFamily="18" charset="0"/>
              </a:rPr>
              <a:t>Fiery</a:t>
            </a:r>
            <a:r>
              <a:rPr lang="fr-FR" sz="1000" dirty="0">
                <a:latin typeface="Georgia" panose="02040502050405020303" pitchFamily="18" charset="0"/>
              </a:rPr>
              <a:t> ImageViewer</a:t>
            </a:r>
            <a:endParaRPr lang="fr-FR" sz="1000" dirty="0">
              <a:latin typeface="Georgia" panose="02040502050405020303" pitchFamily="18" charset="0"/>
              <a:cs typeface="Arial"/>
            </a:endParaRPr>
          </a:p>
          <a:p>
            <a:pPr marL="287337" lvl="1" indent="-171450">
              <a:spcBef>
                <a:spcPts val="0"/>
              </a:spcBef>
              <a:buFont typeface="Georgia" panose="02040502050405020303" pitchFamily="18" charset="0"/>
              <a:buChar char="–"/>
            </a:pPr>
            <a:r>
              <a:rPr lang="fr-FR" sz="1000" dirty="0">
                <a:latin typeface="Georgia" panose="02040502050405020303" pitchFamily="18" charset="0"/>
              </a:rPr>
              <a:t>Inspecteur d’objets</a:t>
            </a:r>
          </a:p>
          <a:p>
            <a:pPr marL="287337" lvl="1" indent="-171450">
              <a:spcBef>
                <a:spcPts val="0"/>
              </a:spcBef>
              <a:buFont typeface="Georgia" panose="02040502050405020303" pitchFamily="18" charset="0"/>
              <a:buChar char="–"/>
            </a:pPr>
            <a:r>
              <a:rPr lang="fr-FR" sz="1000" dirty="0">
                <a:latin typeface="Georgia" panose="02040502050405020303" pitchFamily="18" charset="0"/>
              </a:rPr>
              <a:t>Couverture de zone totale</a:t>
            </a:r>
          </a:p>
        </p:txBody>
      </p:sp>
      <p:sp>
        <p:nvSpPr>
          <p:cNvPr id="17" name="Rectangle 16"/>
          <p:cNvSpPr/>
          <p:nvPr/>
        </p:nvSpPr>
        <p:spPr>
          <a:xfrm>
            <a:off x="2884806" y="2487691"/>
            <a:ext cx="1887922" cy="1785104"/>
          </a:xfrm>
          <a:prstGeom prst="rect">
            <a:avLst/>
          </a:prstGeom>
        </p:spPr>
        <p:txBody>
          <a:bodyPr wrap="square">
            <a:spAutoFit/>
          </a:bodyPr>
          <a:lstStyle/>
          <a:p>
            <a:pPr marL="84535" indent="-84535">
              <a:buFont typeface="Arial"/>
              <a:buChar char="•"/>
            </a:pPr>
            <a:r>
              <a:rPr lang="fr-FR" sz="1000" dirty="0">
                <a:latin typeface="Georgia" panose="02040502050405020303" pitchFamily="18" charset="0"/>
              </a:rPr>
              <a:t>Nouveau matériel</a:t>
            </a:r>
          </a:p>
          <a:p>
            <a:pPr marL="84535" indent="-84535">
              <a:buFont typeface="Arial"/>
              <a:buChar char="•"/>
            </a:pPr>
            <a:r>
              <a:rPr lang="fr-FR" sz="1000" dirty="0">
                <a:latin typeface="Georgia" panose="02040502050405020303" pitchFamily="18" charset="0"/>
              </a:rPr>
              <a:t>APPE 4*</a:t>
            </a:r>
          </a:p>
          <a:p>
            <a:pPr marL="84535" indent="-84535">
              <a:buFont typeface="Arial"/>
              <a:buChar char="•"/>
            </a:pPr>
            <a:r>
              <a:rPr lang="fr-FR" sz="1000" dirty="0">
                <a:latin typeface="Georgia" panose="02040502050405020303" pitchFamily="18" charset="0"/>
              </a:rPr>
              <a:t>Améliorations d’</a:t>
            </a:r>
            <a:r>
              <a:rPr lang="fr-FR" sz="1000" dirty="0" err="1">
                <a:latin typeface="Georgia" panose="02040502050405020303" pitchFamily="18" charset="0"/>
              </a:rPr>
              <a:t>HyperRIP</a:t>
            </a:r>
            <a:endParaRPr lang="fr-FR" sz="1000" dirty="0">
              <a:latin typeface="Georgia" panose="02040502050405020303" pitchFamily="18" charset="0"/>
            </a:endParaRPr>
          </a:p>
          <a:p>
            <a:pPr marL="84535" indent="-84535">
              <a:buFont typeface="Arial"/>
              <a:buChar char="•"/>
            </a:pPr>
            <a:r>
              <a:rPr lang="fr-FR" sz="1000" dirty="0">
                <a:latin typeface="Georgia" panose="02040502050405020303" pitchFamily="18" charset="0"/>
              </a:rPr>
              <a:t>Réimpression rapide</a:t>
            </a:r>
          </a:p>
          <a:p>
            <a:pPr marL="84535" indent="-84535">
              <a:buFont typeface="Arial"/>
              <a:buChar char="•"/>
            </a:pPr>
            <a:r>
              <a:rPr lang="fr-FR" sz="1000" dirty="0">
                <a:latin typeface="Georgia" panose="02040502050405020303" pitchFamily="18" charset="0"/>
              </a:rPr>
              <a:t>Fiery Impose :</a:t>
            </a:r>
          </a:p>
          <a:p>
            <a:pPr marL="284163" indent="-171450">
              <a:buFont typeface="Georgia" panose="02040502050405020303" pitchFamily="18" charset="0"/>
              <a:buChar char="–"/>
            </a:pPr>
            <a:r>
              <a:rPr lang="fr-FR" sz="1000" dirty="0">
                <a:latin typeface="Georgia" panose="02040502050405020303" pitchFamily="18" charset="0"/>
              </a:rPr>
              <a:t>Améliorations de l’automatisation de l’impression groupée</a:t>
            </a:r>
          </a:p>
          <a:p>
            <a:pPr marL="284163" lvl="1" indent="-171450">
              <a:buFont typeface="Georgia" panose="02040502050405020303" pitchFamily="18" charset="0"/>
              <a:buChar char="–"/>
            </a:pPr>
            <a:r>
              <a:rPr lang="fr-FR" sz="1000" dirty="0">
                <a:latin typeface="Georgia" panose="02040502050405020303" pitchFamily="18" charset="0"/>
              </a:rPr>
              <a:t>Rotation automatique des pages</a:t>
            </a:r>
          </a:p>
          <a:p>
            <a:pPr marL="284163" lvl="1" indent="-171450">
              <a:buFont typeface="Georgia" panose="02040502050405020303" pitchFamily="18" charset="0"/>
              <a:buChar char="–"/>
            </a:pPr>
            <a:r>
              <a:rPr lang="fr-FR" sz="1000" dirty="0">
                <a:latin typeface="Georgia" panose="02040502050405020303" pitchFamily="18" charset="0"/>
              </a:rPr>
              <a:t>Préréglages des repères</a:t>
            </a:r>
          </a:p>
        </p:txBody>
      </p:sp>
      <p:sp>
        <p:nvSpPr>
          <p:cNvPr id="18" name="Rectangle 17"/>
          <p:cNvSpPr/>
          <p:nvPr/>
        </p:nvSpPr>
        <p:spPr>
          <a:xfrm>
            <a:off x="4840066" y="2487691"/>
            <a:ext cx="2057276" cy="2462213"/>
          </a:xfrm>
          <a:prstGeom prst="rect">
            <a:avLst/>
          </a:prstGeom>
        </p:spPr>
        <p:txBody>
          <a:bodyPr wrap="square">
            <a:spAutoFit/>
          </a:bodyPr>
          <a:lstStyle/>
          <a:p>
            <a:pPr marL="86916" lvl="1" indent="-86916">
              <a:buFont typeface="Arial"/>
              <a:buChar char="•"/>
            </a:pPr>
            <a:r>
              <a:rPr lang="fr-FR" sz="1000" dirty="0">
                <a:latin typeface="Georgia" panose="02040502050405020303" pitchFamily="18" charset="0"/>
              </a:rPr>
              <a:t>Fiery Command WorkStation 6</a:t>
            </a:r>
          </a:p>
          <a:p>
            <a:pPr marL="319087" lvl="2" indent="-171450">
              <a:buFont typeface="Georgia" panose="02040502050405020303" pitchFamily="18" charset="0"/>
              <a:buChar char="–"/>
            </a:pPr>
            <a:r>
              <a:rPr lang="fr-FR" sz="1000" dirty="0">
                <a:latin typeface="Georgia" panose="02040502050405020303" pitchFamily="18" charset="0"/>
              </a:rPr>
              <a:t>Aperçus de toutes les tâches</a:t>
            </a:r>
          </a:p>
          <a:p>
            <a:pPr marL="319087" lvl="2" indent="-171450">
              <a:buFont typeface="Georgia" panose="02040502050405020303" pitchFamily="18" charset="0"/>
              <a:buChar char="–"/>
            </a:pPr>
            <a:r>
              <a:rPr lang="fr-FR" sz="1000" dirty="0">
                <a:latin typeface="Georgia" panose="02040502050405020303" pitchFamily="18" charset="0"/>
              </a:rPr>
              <a:t>Suppression automatique des rasters</a:t>
            </a:r>
            <a:endParaRPr lang="fr-FR" sz="1000" dirty="0">
              <a:latin typeface="Georgia" panose="02040502050405020303" pitchFamily="18" charset="0"/>
              <a:cs typeface="Arial"/>
            </a:endParaRPr>
          </a:p>
          <a:p>
            <a:pPr marL="86916" lvl="1" indent="-86916">
              <a:buFont typeface="Arial"/>
              <a:buChar char="•"/>
            </a:pPr>
            <a:r>
              <a:rPr lang="fr-FR" sz="1000" dirty="0">
                <a:latin typeface="Georgia" panose="02040502050405020303" pitchFamily="18" charset="0"/>
              </a:rPr>
              <a:t>Conception Fiery NX</a:t>
            </a:r>
          </a:p>
          <a:p>
            <a:pPr marL="319087" lvl="2" indent="-171450">
              <a:buFont typeface="Georgia" panose="02040502050405020303" pitchFamily="18" charset="0"/>
              <a:buChar char="–"/>
            </a:pPr>
            <a:r>
              <a:rPr lang="fr-FR" sz="1000" dirty="0">
                <a:latin typeface="Georgia" panose="02040502050405020303" pitchFamily="18" charset="0"/>
              </a:rPr>
              <a:t>Fiery QuickTouch</a:t>
            </a:r>
            <a:endParaRPr lang="fr-FR" sz="1000" dirty="0">
              <a:latin typeface="Georgia" panose="02040502050405020303" pitchFamily="18" charset="0"/>
              <a:cs typeface="Arial"/>
            </a:endParaRPr>
          </a:p>
          <a:p>
            <a:pPr marL="319087" lvl="2" indent="-171450">
              <a:buFont typeface="Georgia" panose="02040502050405020303" pitchFamily="18" charset="0"/>
              <a:buChar char="–"/>
            </a:pPr>
            <a:r>
              <a:rPr lang="fr-FR" sz="1000" dirty="0">
                <a:latin typeface="Georgia" panose="02040502050405020303" pitchFamily="18" charset="0"/>
              </a:rPr>
              <a:t>Fiery NX Station</a:t>
            </a:r>
          </a:p>
          <a:p>
            <a:pPr marL="84535" indent="-84535">
              <a:buFont typeface="Arial"/>
              <a:buChar char="•"/>
            </a:pPr>
            <a:r>
              <a:rPr lang="fr-FR" sz="1000" dirty="0">
                <a:latin typeface="Georgia" panose="02040502050405020303" pitchFamily="18" charset="0"/>
              </a:rPr>
              <a:t>Fiery JobMaster :</a:t>
            </a:r>
          </a:p>
          <a:p>
            <a:pPr marL="319087" indent="-171450">
              <a:buFont typeface="Georgia" panose="02040502050405020303" pitchFamily="18" charset="0"/>
              <a:buChar char="–"/>
            </a:pPr>
            <a:r>
              <a:rPr lang="fr-FR" sz="1000" dirty="0">
                <a:latin typeface="Georgia" panose="02040502050405020303" pitchFamily="18" charset="0"/>
              </a:rPr>
              <a:t>Marquage d’image</a:t>
            </a:r>
          </a:p>
          <a:p>
            <a:pPr marL="319087" indent="-171450">
              <a:buFont typeface="Georgia" panose="02040502050405020303" pitchFamily="18" charset="0"/>
              <a:buChar char="–"/>
            </a:pPr>
            <a:r>
              <a:rPr lang="fr-FR" sz="1000" dirty="0">
                <a:latin typeface="Georgia" panose="02040502050405020303" pitchFamily="18" charset="0"/>
              </a:rPr>
              <a:t>Importation de pages numérisées</a:t>
            </a:r>
          </a:p>
          <a:p>
            <a:pPr marL="319087" indent="-171450">
              <a:buFont typeface="Georgia" panose="02040502050405020303" pitchFamily="18" charset="0"/>
              <a:buChar char="–"/>
            </a:pPr>
            <a:r>
              <a:rPr lang="fr-FR" sz="1000" dirty="0">
                <a:latin typeface="Georgia" panose="02040502050405020303" pitchFamily="18" charset="0"/>
              </a:rPr>
              <a:t>Décalage de page</a:t>
            </a:r>
          </a:p>
          <a:p>
            <a:pPr marL="84535" indent="-84535">
              <a:buFont typeface="Arial"/>
              <a:buChar char="•"/>
            </a:pPr>
            <a:r>
              <a:rPr lang="fr-FR" sz="1000" dirty="0">
                <a:latin typeface="Georgia" panose="02040502050405020303" pitchFamily="18" charset="0"/>
              </a:rPr>
              <a:t>Autres améliorations de la préparation</a:t>
            </a:r>
          </a:p>
        </p:txBody>
      </p:sp>
      <p:sp>
        <p:nvSpPr>
          <p:cNvPr id="19" name="Rectangle 18"/>
          <p:cNvSpPr/>
          <p:nvPr/>
        </p:nvSpPr>
        <p:spPr>
          <a:xfrm>
            <a:off x="6964680" y="2484436"/>
            <a:ext cx="1970314" cy="1785104"/>
          </a:xfrm>
          <a:prstGeom prst="rect">
            <a:avLst/>
          </a:prstGeom>
        </p:spPr>
        <p:txBody>
          <a:bodyPr wrap="square">
            <a:spAutoFit/>
          </a:bodyPr>
          <a:lstStyle/>
          <a:p>
            <a:pPr marL="86916" lvl="1" indent="-86916">
              <a:spcBef>
                <a:spcPts val="0"/>
              </a:spcBef>
              <a:buFont typeface="Arial"/>
              <a:buChar char="•"/>
            </a:pPr>
            <a:r>
              <a:rPr lang="fr-FR" sz="1000" dirty="0">
                <a:latin typeface="Georgia" panose="02040502050405020303" pitchFamily="18" charset="0"/>
              </a:rPr>
              <a:t>Windows 10 </a:t>
            </a:r>
          </a:p>
          <a:p>
            <a:pPr marL="86916" lvl="1" indent="-86916">
              <a:spcBef>
                <a:spcPts val="0"/>
              </a:spcBef>
              <a:buFont typeface="Arial"/>
              <a:buChar char="•"/>
            </a:pPr>
            <a:r>
              <a:rPr lang="fr-FR" sz="1000" dirty="0">
                <a:latin typeface="Georgia" panose="02040502050405020303" pitchFamily="18" charset="0"/>
              </a:rPr>
              <a:t>Améliorations apportées </a:t>
            </a:r>
            <a:br>
              <a:rPr lang="fr-FR" sz="1000" dirty="0">
                <a:latin typeface="Georgia" panose="02040502050405020303" pitchFamily="18" charset="0"/>
              </a:rPr>
            </a:br>
            <a:r>
              <a:rPr lang="fr-FR" sz="1000" dirty="0">
                <a:latin typeface="Georgia" panose="02040502050405020303" pitchFamily="18" charset="0"/>
              </a:rPr>
              <a:t>à la sécurité</a:t>
            </a:r>
          </a:p>
          <a:p>
            <a:pPr marL="86916" lvl="1" indent="-86916">
              <a:spcBef>
                <a:spcPts val="0"/>
              </a:spcBef>
              <a:buFont typeface="Arial"/>
              <a:buChar char="•"/>
            </a:pPr>
            <a:r>
              <a:rPr lang="fr-FR" sz="1000" dirty="0">
                <a:latin typeface="Georgia" panose="02040502050405020303" pitchFamily="18" charset="0"/>
              </a:rPr>
              <a:t>Sauvegardes automatiques des systèmes</a:t>
            </a:r>
          </a:p>
          <a:p>
            <a:pPr marL="86916" lvl="1" indent="-86916">
              <a:spcBef>
                <a:spcPts val="0"/>
              </a:spcBef>
              <a:buFont typeface="Arial"/>
              <a:buChar char="•"/>
            </a:pPr>
            <a:r>
              <a:rPr lang="fr-FR" sz="1000" dirty="0">
                <a:latin typeface="Georgia" panose="02040502050405020303" pitchFamily="18" charset="0"/>
              </a:rPr>
              <a:t>Mises à jour Fiery depuis Command WorkStation</a:t>
            </a:r>
          </a:p>
          <a:p>
            <a:pPr marL="86916" lvl="1" indent="-86916">
              <a:spcBef>
                <a:spcPts val="0"/>
              </a:spcBef>
              <a:buFont typeface="Arial"/>
              <a:buChar char="•"/>
            </a:pPr>
            <a:r>
              <a:rPr lang="fr-FR" sz="1000" dirty="0">
                <a:latin typeface="Georgia" panose="02040502050405020303" pitchFamily="18" charset="0"/>
              </a:rPr>
              <a:t>802.1x EAP-TLS</a:t>
            </a:r>
          </a:p>
          <a:p>
            <a:pPr marL="86916" lvl="1" indent="-86916">
              <a:spcBef>
                <a:spcPts val="0"/>
              </a:spcBef>
              <a:buFont typeface="Arial"/>
              <a:buChar char="•"/>
            </a:pPr>
            <a:r>
              <a:rPr lang="fr-FR" sz="1000" dirty="0">
                <a:latin typeface="Georgia" panose="02040502050405020303" pitchFamily="18" charset="0"/>
              </a:rPr>
              <a:t>Configuration proxy automatique</a:t>
            </a:r>
          </a:p>
          <a:p>
            <a:pPr marL="86916" lvl="1" indent="-86916">
              <a:spcBef>
                <a:spcPts val="0"/>
              </a:spcBef>
              <a:buFont typeface="Arial"/>
              <a:buChar char="•"/>
            </a:pPr>
            <a:r>
              <a:rPr lang="fr-FR" sz="1000" dirty="0">
                <a:latin typeface="Georgia" panose="02040502050405020303" pitchFamily="18" charset="0"/>
              </a:rPr>
              <a:t>Améliorations de l’intégration</a:t>
            </a:r>
          </a:p>
        </p:txBody>
      </p:sp>
      <p:sp>
        <p:nvSpPr>
          <p:cNvPr id="25" name="Slide Number Placeholder 24"/>
          <p:cNvSpPr>
            <a:spLocks noGrp="1"/>
          </p:cNvSpPr>
          <p:nvPr>
            <p:ph type="sldNum" sz="quarter" idx="4294967295"/>
          </p:nvPr>
        </p:nvSpPr>
        <p:spPr>
          <a:xfrm>
            <a:off x="8531225" y="4681910"/>
            <a:ext cx="342900" cy="342900"/>
          </a:xfrm>
          <a:prstGeom prst="rect">
            <a:avLst/>
          </a:prstGeom>
        </p:spPr>
        <p:txBody>
          <a:bodyPr/>
          <a:lstStyle/>
          <a:p>
            <a:fld id="{BBBAC0FC-EB2D-444B-B5E9-47050E06F709}" type="slidenum">
              <a:rPr lang="en-US" sz="1000">
                <a:latin typeface="Georgia" panose="02040502050405020303" pitchFamily="18" charset="0"/>
              </a:rPr>
              <a:pPr/>
              <a:t>4</a:t>
            </a:fld>
            <a:endParaRPr lang="fr-FR" sz="1000" dirty="0">
              <a:latin typeface="Georgia" panose="02040502050405020303" pitchFamily="18" charset="0"/>
            </a:endParaRPr>
          </a:p>
        </p:txBody>
      </p:sp>
      <p:sp>
        <p:nvSpPr>
          <p:cNvPr id="2" name="Rectangle 1"/>
          <p:cNvSpPr/>
          <p:nvPr/>
        </p:nvSpPr>
        <p:spPr>
          <a:xfrm>
            <a:off x="1019535" y="4471626"/>
            <a:ext cx="2719546" cy="369332"/>
          </a:xfrm>
          <a:prstGeom prst="rect">
            <a:avLst/>
          </a:prstGeom>
        </p:spPr>
        <p:txBody>
          <a:bodyPr wrap="square">
            <a:spAutoFit/>
          </a:bodyPr>
          <a:lstStyle/>
          <a:p>
            <a:r>
              <a:rPr lang="fr-FR" sz="900" i="1" dirty="0">
                <a:latin typeface="Georgia" panose="02040502050405020303" pitchFamily="18" charset="0"/>
              </a:rPr>
              <a:t>* APPE est continuellement mis à jour avec des améliorations et des publications de services.</a:t>
            </a:r>
          </a:p>
        </p:txBody>
      </p:sp>
      <p:grpSp>
        <p:nvGrpSpPr>
          <p:cNvPr id="5" name="Group 4"/>
          <p:cNvGrpSpPr/>
          <p:nvPr/>
        </p:nvGrpSpPr>
        <p:grpSpPr>
          <a:xfrm>
            <a:off x="933127" y="1286637"/>
            <a:ext cx="7244077" cy="1135400"/>
            <a:chOff x="933127" y="1286637"/>
            <a:chExt cx="7244077" cy="1135400"/>
          </a:xfrm>
        </p:grpSpPr>
        <p:sp>
          <p:nvSpPr>
            <p:cNvPr id="4" name="Rectangle 3"/>
            <p:cNvSpPr/>
            <p:nvPr/>
          </p:nvSpPr>
          <p:spPr>
            <a:xfrm>
              <a:off x="933127" y="1815214"/>
              <a:ext cx="6563141" cy="81539"/>
            </a:xfrm>
            <a:prstGeom prst="rect">
              <a:avLst/>
            </a:prstGeom>
            <a:solidFill>
              <a:srgbClr val="D6D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2923407" y="1286637"/>
              <a:ext cx="5253797" cy="1135400"/>
              <a:chOff x="2844308" y="1287552"/>
              <a:chExt cx="5253797" cy="1135400"/>
            </a:xfrm>
          </p:grpSpPr>
          <p:pic>
            <p:nvPicPr>
              <p:cNvPr id="10" name="Picture 9"/>
              <p:cNvPicPr>
                <a:picLocks noChangeAspect="1"/>
              </p:cNvPicPr>
              <p:nvPr/>
            </p:nvPicPr>
            <p:blipFill>
              <a:blip r:embed="rId3"/>
              <a:stretch>
                <a:fillRect/>
              </a:stretch>
            </p:blipFill>
            <p:spPr>
              <a:xfrm>
                <a:off x="2844308" y="1290849"/>
                <a:ext cx="1138596" cy="1132103"/>
              </a:xfrm>
              <a:prstGeom prst="rect">
                <a:avLst/>
              </a:prstGeom>
            </p:spPr>
          </p:pic>
          <p:pic>
            <p:nvPicPr>
              <p:cNvPr id="11" name="Picture 10"/>
              <p:cNvPicPr>
                <a:picLocks noChangeAspect="1"/>
              </p:cNvPicPr>
              <p:nvPr/>
            </p:nvPicPr>
            <p:blipFill>
              <a:blip r:embed="rId4"/>
              <a:stretch>
                <a:fillRect/>
              </a:stretch>
            </p:blipFill>
            <p:spPr>
              <a:xfrm>
                <a:off x="6963842" y="1290848"/>
                <a:ext cx="1134263" cy="1132103"/>
              </a:xfrm>
              <a:prstGeom prst="rect">
                <a:avLst/>
              </a:prstGeom>
            </p:spPr>
          </p:pic>
          <p:pic>
            <p:nvPicPr>
              <p:cNvPr id="12" name="Picture 11"/>
              <p:cNvPicPr>
                <a:picLocks noChangeAspect="1"/>
              </p:cNvPicPr>
              <p:nvPr/>
            </p:nvPicPr>
            <p:blipFill>
              <a:blip r:embed="rId5"/>
              <a:stretch>
                <a:fillRect/>
              </a:stretch>
            </p:blipFill>
            <p:spPr>
              <a:xfrm>
                <a:off x="4908023" y="1287552"/>
                <a:ext cx="1134267" cy="1132103"/>
              </a:xfrm>
              <a:prstGeom prst="rect">
                <a:avLst/>
              </a:prstGeom>
            </p:spPr>
          </p:pic>
        </p:grpSp>
      </p:grpSp>
      <p:pic>
        <p:nvPicPr>
          <p:cNvPr id="21" name="Picture 20">
            <a:extLst>
              <a:ext uri="{FF2B5EF4-FFF2-40B4-BE49-F238E27FC236}">
                <a16:creationId xmlns:a16="http://schemas.microsoft.com/office/drawing/2014/main" id="{28D0D3BA-A27C-4B80-BBEA-673E28DC4D2B}"/>
              </a:ext>
            </a:extLst>
          </p:cNvPr>
          <p:cNvPicPr>
            <a:picLocks noChangeAspect="1" noChangeArrowheads="1"/>
          </p:cNvPicPr>
          <p:nvPr/>
        </p:nvPicPr>
        <p:blipFill>
          <a:blip r:embed="rId6"/>
          <a:stretch>
            <a:fillRect/>
          </a:stretch>
        </p:blipFill>
        <p:spPr bwMode="auto">
          <a:xfrm>
            <a:off x="933127" y="1257802"/>
            <a:ext cx="1164284" cy="116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9597" y="3312315"/>
            <a:ext cx="7821037" cy="419940"/>
          </a:xfrm>
        </p:spPr>
        <p:txBody>
          <a:bodyPr>
            <a:noAutofit/>
          </a:bodyPr>
          <a:lstStyle/>
          <a:p>
            <a:r>
              <a:rPr lang="fr-FR" sz="2000" dirty="0"/>
              <a:t>La plus intuitive des interfaces de gestion des tâches d’impression des serveurs Fiery</a:t>
            </a:r>
          </a:p>
        </p:txBody>
      </p:sp>
      <p:sp>
        <p:nvSpPr>
          <p:cNvPr id="3" name="Slide Number Placeholder 2"/>
          <p:cNvSpPr>
            <a:spLocks noGrp="1"/>
          </p:cNvSpPr>
          <p:nvPr>
            <p:ph type="sldNum" sz="quarter" idx="12"/>
          </p:nvPr>
        </p:nvSpPr>
        <p:spPr>
          <a:xfrm>
            <a:off x="8122545" y="4719782"/>
            <a:ext cx="763359" cy="273844"/>
          </a:xfrm>
        </p:spPr>
        <p:txBody>
          <a:bodyPr/>
          <a:lstStyle/>
          <a:p>
            <a:fld id="{BBBAC0FC-EB2D-444B-B5E9-47050E06F709}" type="slidenum">
              <a:rPr lang="en-US" smtClean="0"/>
              <a:pPr/>
              <a:t>5</a:t>
            </a:fld>
            <a:endParaRPr lang="fr-FR" dirty="0"/>
          </a:p>
        </p:txBody>
      </p:sp>
      <p:sp>
        <p:nvSpPr>
          <p:cNvPr id="4" name="Title 3"/>
          <p:cNvSpPr>
            <a:spLocks noGrp="1"/>
          </p:cNvSpPr>
          <p:nvPr>
            <p:ph type="title"/>
          </p:nvPr>
        </p:nvSpPr>
        <p:spPr>
          <a:xfrm>
            <a:off x="519597" y="1504842"/>
            <a:ext cx="5133780" cy="585868"/>
          </a:xfrm>
        </p:spPr>
        <p:txBody>
          <a:bodyPr>
            <a:noAutofit/>
          </a:bodyPr>
          <a:lstStyle/>
          <a:p>
            <a:r>
              <a:rPr lang="fr-FR" dirty="0" err="1"/>
              <a:t>Fiery</a:t>
            </a:r>
            <a:r>
              <a:rPr lang="fr-FR" dirty="0"/>
              <a:t> Command </a:t>
            </a:r>
            <a:r>
              <a:rPr lang="fr-FR" dirty="0" err="1"/>
              <a:t>WorkStation</a:t>
            </a:r>
            <a:r>
              <a:rPr lang="fr-FR" dirty="0"/>
              <a:t> 6</a:t>
            </a:r>
          </a:p>
        </p:txBody>
      </p:sp>
      <p:pic>
        <p:nvPicPr>
          <p:cNvPr id="7" name="Picture 6"/>
          <p:cNvPicPr>
            <a:picLocks noChangeAspect="1"/>
          </p:cNvPicPr>
          <p:nvPr/>
        </p:nvPicPr>
        <p:blipFill>
          <a:blip r:embed="rId3"/>
          <a:stretch>
            <a:fillRect/>
          </a:stretch>
        </p:blipFill>
        <p:spPr>
          <a:xfrm>
            <a:off x="5462546" y="1074233"/>
            <a:ext cx="2944788" cy="1614218"/>
          </a:xfrm>
          <a:prstGeom prst="roundRect">
            <a:avLst>
              <a:gd name="adj" fmla="val 6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9685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269208"/>
            <a:ext cx="5865223" cy="3745684"/>
          </a:xfrm>
        </p:spPr>
        <p:txBody>
          <a:bodyPr>
            <a:normAutofit fontScale="92500"/>
          </a:bodyPr>
          <a:lstStyle/>
          <a:p>
            <a:pPr marL="0" indent="0">
              <a:buNone/>
            </a:pPr>
            <a:r>
              <a:rPr lang="fr-FR" sz="2800" dirty="0"/>
              <a:t>Gérez vos tâches d’impression plus rapidement et optimisez la production.</a:t>
            </a:r>
            <a:br>
              <a:rPr lang="en-US" dirty="0"/>
            </a:br>
            <a:endParaRPr lang="fr-FR" sz="1500" dirty="0"/>
          </a:p>
          <a:p>
            <a:pPr>
              <a:spcBef>
                <a:spcPts val="600"/>
              </a:spcBef>
            </a:pPr>
            <a:r>
              <a:rPr lang="fr-FR" sz="2400" spc="-30" dirty="0"/>
              <a:t>Un outil plus intuitif et simple d’utilisation</a:t>
            </a:r>
          </a:p>
          <a:p>
            <a:pPr>
              <a:spcBef>
                <a:spcPts val="600"/>
              </a:spcBef>
            </a:pPr>
            <a:r>
              <a:rPr lang="fr-FR" sz="2400" dirty="0"/>
              <a:t>Productivité et efficacité améliorées</a:t>
            </a:r>
          </a:p>
          <a:p>
            <a:r>
              <a:rPr lang="fr-FR" sz="2400" dirty="0"/>
              <a:t>Nouveaux outils pour les responsables</a:t>
            </a:r>
          </a:p>
          <a:p>
            <a:r>
              <a:rPr lang="fr-FR" sz="2400" dirty="0"/>
              <a:t>Mise à niveau facile et rapide</a:t>
            </a:r>
          </a:p>
          <a:p>
            <a:r>
              <a:rPr lang="fr-FR" sz="2400" dirty="0"/>
              <a:t>Des solutions prêtes pour l’avenir</a:t>
            </a:r>
          </a:p>
        </p:txBody>
      </p:sp>
      <p:sp>
        <p:nvSpPr>
          <p:cNvPr id="4" name="Slide Number Placeholder 3"/>
          <p:cNvSpPr>
            <a:spLocks noGrp="1"/>
          </p:cNvSpPr>
          <p:nvPr>
            <p:ph type="sldNum" sz="quarter" idx="12"/>
          </p:nvPr>
        </p:nvSpPr>
        <p:spPr/>
        <p:txBody>
          <a:bodyPr/>
          <a:lstStyle/>
          <a:p>
            <a:fld id="{6BEE8092-FD92-D247-BFBB-7625102F9F8E}" type="slidenum">
              <a:rPr lang="en-US" smtClean="0"/>
              <a:t>6</a:t>
            </a:fld>
            <a:endParaRPr lang="fr-FR"/>
          </a:p>
        </p:txBody>
      </p:sp>
      <p:sp>
        <p:nvSpPr>
          <p:cNvPr id="2" name="Title 1"/>
          <p:cNvSpPr>
            <a:spLocks noGrp="1"/>
          </p:cNvSpPr>
          <p:nvPr>
            <p:ph type="title"/>
          </p:nvPr>
        </p:nvSpPr>
        <p:spPr>
          <a:xfrm>
            <a:off x="330591" y="205979"/>
            <a:ext cx="7409151" cy="857250"/>
          </a:xfrm>
        </p:spPr>
        <p:txBody>
          <a:bodyPr>
            <a:normAutofit/>
          </a:bodyPr>
          <a:lstStyle/>
          <a:p>
            <a:r>
              <a:rPr lang="fr-FR" sz="3600" dirty="0"/>
              <a:t>Fiery Command WorkStation 6</a:t>
            </a:r>
          </a:p>
        </p:txBody>
      </p:sp>
      <p:pic>
        <p:nvPicPr>
          <p:cNvPr id="7" name="Picture 6"/>
          <p:cNvPicPr>
            <a:picLocks noChangeAspect="1"/>
          </p:cNvPicPr>
          <p:nvPr/>
        </p:nvPicPr>
        <p:blipFill>
          <a:blip r:embed="rId3"/>
          <a:stretch>
            <a:fillRect/>
          </a:stretch>
        </p:blipFill>
        <p:spPr>
          <a:xfrm>
            <a:off x="5710101" y="0"/>
            <a:ext cx="3433899" cy="5143500"/>
          </a:xfrm>
          <a:prstGeom prst="rect">
            <a:avLst/>
          </a:prstGeom>
        </p:spPr>
      </p:pic>
      <p:sp>
        <p:nvSpPr>
          <p:cNvPr id="5" name="TextBox 4">
            <a:hlinkClick r:id="rId4"/>
          </p:cNvPr>
          <p:cNvSpPr txBox="1"/>
          <p:nvPr/>
        </p:nvSpPr>
        <p:spPr>
          <a:xfrm>
            <a:off x="2233749" y="4645560"/>
            <a:ext cx="3370514" cy="33855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FR" sz="1600" dirty="0">
                <a:latin typeface="Georgia"/>
                <a:hlinkClick r:id="rId4"/>
              </a:rPr>
              <a:t>Accédez à la présentation complète</a:t>
            </a:r>
            <a:endParaRPr lang="fr-FR" sz="2400" dirty="0">
              <a:latin typeface="Georgia"/>
              <a:cs typeface="Georgia"/>
            </a:endParaRPr>
          </a:p>
        </p:txBody>
      </p:sp>
    </p:spTree>
    <p:extLst>
      <p:ext uri="{BB962C8B-B14F-4D97-AF65-F5344CB8AC3E}">
        <p14:creationId xmlns:p14="http://schemas.microsoft.com/office/powerpoint/2010/main" val="950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92499" y="3063240"/>
            <a:ext cx="3275806" cy="78646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fr-FR"/>
              <a:t>Nouvelles fonctions de la version 6</a:t>
            </a:r>
          </a:p>
        </p:txBody>
      </p:sp>
      <p:sp>
        <p:nvSpPr>
          <p:cNvPr id="3" name="Slide Number Placeholder 2"/>
          <p:cNvSpPr>
            <a:spLocks noGrp="1"/>
          </p:cNvSpPr>
          <p:nvPr>
            <p:ph type="sldNum" sz="quarter" idx="11"/>
          </p:nvPr>
        </p:nvSpPr>
        <p:spPr/>
        <p:txBody>
          <a:bodyPr/>
          <a:lstStyle/>
          <a:p>
            <a:fld id="{6BEE8092-FD92-D247-BFBB-7625102F9F8E}" type="slidenum">
              <a:rPr lang="en-US" smtClean="0"/>
              <a:pPr/>
              <a:t>7</a:t>
            </a:fld>
            <a:endParaRPr lang="fr-FR"/>
          </a:p>
        </p:txBody>
      </p:sp>
      <p:sp>
        <p:nvSpPr>
          <p:cNvPr id="7" name="Content Placeholder 6"/>
          <p:cNvSpPr>
            <a:spLocks noGrp="1"/>
          </p:cNvSpPr>
          <p:nvPr>
            <p:ph sz="quarter" idx="12"/>
          </p:nvPr>
        </p:nvSpPr>
        <p:spPr>
          <a:xfrm>
            <a:off x="777001" y="1289103"/>
            <a:ext cx="8229600" cy="3608231"/>
          </a:xfrm>
        </p:spPr>
        <p:txBody>
          <a:bodyPr numCol="2">
            <a:noAutofit/>
          </a:bodyPr>
          <a:lstStyle/>
          <a:p>
            <a:pPr marL="0" indent="0">
              <a:buNone/>
            </a:pPr>
            <a:r>
              <a:rPr lang="fr-FR" sz="1500" b="1" dirty="0"/>
              <a:t>Une transition aisée depuis la version 5</a:t>
            </a:r>
          </a:p>
          <a:p>
            <a:pPr marL="169863" indent="-169863">
              <a:spcBef>
                <a:spcPts val="0"/>
              </a:spcBef>
            </a:pPr>
            <a:r>
              <a:rPr lang="fr-FR" sz="1500" dirty="0"/>
              <a:t>Mise à niveau facile et rapide</a:t>
            </a:r>
          </a:p>
          <a:p>
            <a:pPr marL="169863" indent="-169863">
              <a:spcBef>
                <a:spcPts val="0"/>
              </a:spcBef>
            </a:pPr>
            <a:r>
              <a:rPr lang="fr-FR" sz="1500" dirty="0"/>
              <a:t>Présentation</a:t>
            </a:r>
          </a:p>
          <a:p>
            <a:pPr marL="0" indent="0">
              <a:buNone/>
            </a:pPr>
            <a:r>
              <a:rPr lang="fr-FR" sz="1500" b="1" dirty="0"/>
              <a:t>Un outil plus intuitif et simple d’utilisation</a:t>
            </a:r>
          </a:p>
          <a:p>
            <a:pPr marL="169863" indent="-169863">
              <a:spcBef>
                <a:spcPts val="0"/>
              </a:spcBef>
            </a:pPr>
            <a:r>
              <a:rPr lang="fr-FR" sz="1500" dirty="0"/>
              <a:t>Interface utilisateur moderne et simple</a:t>
            </a:r>
          </a:p>
          <a:p>
            <a:pPr marL="0" indent="0">
              <a:buNone/>
            </a:pPr>
            <a:r>
              <a:rPr lang="fr-FR" sz="1500" b="1" dirty="0"/>
              <a:t>Productivité et efficacité améliorées</a:t>
            </a:r>
          </a:p>
          <a:p>
            <a:pPr marL="169863" indent="-169863">
              <a:spcBef>
                <a:spcPts val="600"/>
              </a:spcBef>
              <a:buFont typeface="Arial" panose="020B0604020202020204" pitchFamily="34" charset="0"/>
              <a:buChar char="•"/>
            </a:pPr>
            <a:r>
              <a:rPr lang="fr-FR" sz="1500" dirty="0"/>
              <a:t>Aperçus de toutes les tâches*</a:t>
            </a:r>
          </a:p>
          <a:p>
            <a:pPr marL="169863" indent="-169863">
              <a:spcBef>
                <a:spcPts val="0"/>
              </a:spcBef>
              <a:buFont typeface="Arial" panose="020B0604020202020204" pitchFamily="34" charset="0"/>
              <a:buChar char="•"/>
            </a:pPr>
            <a:r>
              <a:rPr lang="fr-FR" sz="1500" dirty="0"/>
              <a:t>Suppression rasters automatique*</a:t>
            </a:r>
          </a:p>
          <a:p>
            <a:pPr marL="169863" indent="-169863">
              <a:spcBef>
                <a:spcPts val="0"/>
              </a:spcBef>
              <a:buFont typeface="Arial" panose="020B0604020202020204" pitchFamily="34" charset="0"/>
              <a:buChar char="•"/>
            </a:pPr>
            <a:r>
              <a:rPr lang="fr-FR" sz="1500" dirty="0"/>
              <a:t>Réimpression rapide*</a:t>
            </a:r>
          </a:p>
          <a:p>
            <a:pPr marL="169863" indent="-169863">
              <a:spcBef>
                <a:spcPts val="600"/>
              </a:spcBef>
            </a:pPr>
            <a:r>
              <a:rPr lang="fr-FR" sz="1500" dirty="0"/>
              <a:t>Fonctions de recherche des tâches </a:t>
            </a:r>
          </a:p>
          <a:p>
            <a:pPr marL="569913" lvl="1" indent="-169863">
              <a:spcBef>
                <a:spcPts val="0"/>
              </a:spcBef>
            </a:pPr>
            <a:r>
              <a:rPr lang="fr-FR" sz="1500" dirty="0"/>
              <a:t>Recherche simple</a:t>
            </a:r>
          </a:p>
          <a:p>
            <a:pPr marL="569913" lvl="1" indent="-169863">
              <a:spcBef>
                <a:spcPts val="0"/>
              </a:spcBef>
            </a:pPr>
            <a:r>
              <a:rPr lang="fr-FR" sz="1500" dirty="0"/>
              <a:t>Recherche avancée</a:t>
            </a:r>
          </a:p>
          <a:p>
            <a:pPr marL="569913" lvl="1" indent="-169863">
              <a:spcBef>
                <a:spcPts val="0"/>
              </a:spcBef>
            </a:pPr>
            <a:r>
              <a:rPr lang="fr-FR" sz="1500" dirty="0"/>
              <a:t>Vues et filtres personnalisés</a:t>
            </a:r>
          </a:p>
          <a:p>
            <a:pPr marL="169863" indent="-169863">
              <a:spcBef>
                <a:spcPts val="0"/>
              </a:spcBef>
            </a:pPr>
            <a:r>
              <a:rPr lang="fr-FR" sz="1500" dirty="0"/>
              <a:t>Paramètres de couleur dans Propriétés </a:t>
            </a:r>
            <a:br>
              <a:rPr lang="fr-FR" sz="1500" dirty="0"/>
            </a:br>
            <a:r>
              <a:rPr lang="fr-FR" sz="1500" dirty="0"/>
              <a:t>de la tâche</a:t>
            </a:r>
          </a:p>
          <a:p>
            <a:pPr marL="169863" indent="-169863">
              <a:spcBef>
                <a:spcPts val="0"/>
              </a:spcBef>
            </a:pPr>
            <a:r>
              <a:rPr lang="fr-FR" sz="1500" dirty="0"/>
              <a:t>Paramètres par défaut</a:t>
            </a:r>
          </a:p>
          <a:p>
            <a:pPr marL="569913" lvl="1" indent="-169863">
              <a:spcBef>
                <a:spcPts val="0"/>
              </a:spcBef>
            </a:pPr>
            <a:r>
              <a:rPr lang="fr-FR" sz="1500" dirty="0"/>
              <a:t>Gestion des couleurs par défaut</a:t>
            </a:r>
          </a:p>
          <a:p>
            <a:pPr marL="169863" indent="-169863">
              <a:spcBef>
                <a:spcPts val="0"/>
              </a:spcBef>
            </a:pPr>
            <a:r>
              <a:rPr lang="fr-FR" sz="1500" dirty="0"/>
              <a:t>Modification directe</a:t>
            </a:r>
          </a:p>
          <a:p>
            <a:pPr marL="0" indent="0">
              <a:spcBef>
                <a:spcPts val="0"/>
              </a:spcBef>
              <a:buNone/>
            </a:pPr>
            <a:r>
              <a:rPr lang="fr-FR" sz="1500" b="1" dirty="0"/>
              <a:t>Nouveaux outils pour les responsables de production</a:t>
            </a:r>
          </a:p>
          <a:p>
            <a:pPr marL="169863" indent="-169863">
              <a:spcBef>
                <a:spcPts val="0"/>
              </a:spcBef>
            </a:pPr>
            <a:r>
              <a:rPr lang="fr-FR" sz="1500" dirty="0"/>
              <a:t>Vue initiale</a:t>
            </a:r>
          </a:p>
          <a:p>
            <a:pPr marL="569913" lvl="1" indent="-169863">
              <a:spcBef>
                <a:spcPts val="0"/>
              </a:spcBef>
            </a:pPr>
            <a:r>
              <a:rPr lang="fr-FR" sz="1500" dirty="0"/>
              <a:t>Statut du serveur</a:t>
            </a:r>
          </a:p>
          <a:p>
            <a:pPr marL="569913" lvl="1" indent="-169863">
              <a:spcBef>
                <a:spcPts val="0"/>
              </a:spcBef>
            </a:pPr>
            <a:r>
              <a:rPr lang="fr-FR" sz="1500" dirty="0"/>
              <a:t>Obtention rapide des indicateurs </a:t>
            </a:r>
            <a:br>
              <a:rPr lang="fr-FR" sz="1500" dirty="0"/>
            </a:br>
            <a:r>
              <a:rPr lang="fr-FR" sz="1500" dirty="0"/>
              <a:t>de production</a:t>
            </a:r>
          </a:p>
          <a:p>
            <a:pPr marL="169863" indent="-169863">
              <a:spcBef>
                <a:spcPts val="0"/>
              </a:spcBef>
            </a:pPr>
            <a:r>
              <a:rPr lang="fr-FR" sz="1500" dirty="0"/>
              <a:t>Mises à jour fiery</a:t>
            </a:r>
          </a:p>
          <a:p>
            <a:pPr marL="169863" indent="-169863">
              <a:spcBef>
                <a:spcPts val="0"/>
              </a:spcBef>
            </a:pPr>
            <a:r>
              <a:rPr lang="fr-FR" sz="1500" dirty="0"/>
              <a:t>Paramètres par défaut</a:t>
            </a:r>
          </a:p>
        </p:txBody>
      </p:sp>
      <p:sp>
        <p:nvSpPr>
          <p:cNvPr id="9" name="Rectangle: Rounded Corners 8"/>
          <p:cNvSpPr/>
          <p:nvPr/>
        </p:nvSpPr>
        <p:spPr>
          <a:xfrm>
            <a:off x="4910097" y="4387971"/>
            <a:ext cx="3526972"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600" dirty="0">
                <a:solidFill>
                  <a:schemeClr val="tx1"/>
                </a:solidFill>
                <a:latin typeface="Georgia" panose="02040502050405020303" pitchFamily="18" charset="0"/>
              </a:rPr>
              <a:t>*Nouvelles fonctionnalités pour les serveurs FS300 Pro uniquement</a:t>
            </a:r>
          </a:p>
        </p:txBody>
      </p:sp>
    </p:spTree>
    <p:extLst>
      <p:ext uri="{BB962C8B-B14F-4D97-AF65-F5344CB8AC3E}">
        <p14:creationId xmlns:p14="http://schemas.microsoft.com/office/powerpoint/2010/main" val="2374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2312895" y="3467099"/>
            <a:ext cx="5424927" cy="221237"/>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99737"/>
            <a:ext cx="8229600" cy="857250"/>
          </a:xfrm>
        </p:spPr>
        <p:txBody>
          <a:bodyPr>
            <a:normAutofit fontScale="90000"/>
          </a:bodyPr>
          <a:lstStyle/>
          <a:p>
            <a:r>
              <a:rPr lang="fr-FR" dirty="0"/>
              <a:t>Nouvelles fonctionnalités des solutions de préparation</a:t>
            </a:r>
          </a:p>
        </p:txBody>
      </p:sp>
      <p:sp>
        <p:nvSpPr>
          <p:cNvPr id="3" name="Slide Number Placeholder 2"/>
          <p:cNvSpPr>
            <a:spLocks noGrp="1"/>
          </p:cNvSpPr>
          <p:nvPr>
            <p:ph type="sldNum" sz="quarter" idx="11"/>
          </p:nvPr>
        </p:nvSpPr>
        <p:spPr/>
        <p:txBody>
          <a:bodyPr/>
          <a:lstStyle/>
          <a:p>
            <a:fld id="{6BEE8092-FD92-D247-BFBB-7625102F9F8E}" type="slidenum">
              <a:rPr lang="en-US" smtClean="0"/>
              <a:pPr/>
              <a:t>8</a:t>
            </a:fld>
            <a:endParaRPr lang="fr-FR" dirty="0"/>
          </a:p>
        </p:txBody>
      </p:sp>
      <p:graphicFrame>
        <p:nvGraphicFramePr>
          <p:cNvPr id="5" name="Table 4"/>
          <p:cNvGraphicFramePr>
            <a:graphicFrameLocks noGrp="1"/>
          </p:cNvGraphicFramePr>
          <p:nvPr>
            <p:extLst>
              <p:ext uri="{D42A27DB-BD31-4B8C-83A1-F6EECF244321}">
                <p14:modId xmlns:p14="http://schemas.microsoft.com/office/powerpoint/2010/main" val="3492874727"/>
              </p:ext>
            </p:extLst>
          </p:nvPr>
        </p:nvGraphicFramePr>
        <p:xfrm>
          <a:off x="457199" y="1273492"/>
          <a:ext cx="7342095" cy="3558540"/>
        </p:xfrm>
        <a:graphic>
          <a:graphicData uri="http://schemas.openxmlformats.org/drawingml/2006/table">
            <a:tbl>
              <a:tblPr firstRow="1" bandRow="1">
                <a:tableStyleId>{5DA37D80-6434-44D0-A028-1B22A696006F}</a:tableStyleId>
              </a:tblPr>
              <a:tblGrid>
                <a:gridCol w="1796798">
                  <a:extLst>
                    <a:ext uri="{9D8B030D-6E8A-4147-A177-3AD203B41FA5}">
                      <a16:colId xmlns:a16="http://schemas.microsoft.com/office/drawing/2014/main" val="20000"/>
                    </a:ext>
                  </a:extLst>
                </a:gridCol>
                <a:gridCol w="5545297">
                  <a:extLst>
                    <a:ext uri="{9D8B030D-6E8A-4147-A177-3AD203B41FA5}">
                      <a16:colId xmlns:a16="http://schemas.microsoft.com/office/drawing/2014/main" val="20001"/>
                    </a:ext>
                  </a:extLst>
                </a:gridCol>
              </a:tblGrid>
              <a:tr h="261818">
                <a:tc>
                  <a:txBody>
                    <a:bodyPr/>
                    <a:lstStyle/>
                    <a:p>
                      <a:r>
                        <a:rPr lang="fr-FR" sz="1600" b="1" dirty="0">
                          <a:latin typeface="Georgia" panose="02040502050405020303" pitchFamily="18" charset="0"/>
                        </a:rPr>
                        <a:t>Fiery Impose</a:t>
                      </a:r>
                      <a:endParaRPr lang="fr-FR" sz="1600" b="1" baseline="0" dirty="0">
                        <a:latin typeface="Georgia" panose="02040502050405020303" pitchFamily="18" charset="0"/>
                      </a:endParaRPr>
                    </a:p>
                    <a:p>
                      <a:r>
                        <a:rPr lang="fr-FR" sz="1600" b="1" baseline="0" dirty="0">
                          <a:latin typeface="Georgia" panose="02040502050405020303" pitchFamily="18" charset="0"/>
                        </a:rPr>
                        <a:t>Fiery Compose</a:t>
                      </a:r>
                    </a:p>
                    <a:p>
                      <a:r>
                        <a:rPr lang="fr-FR" sz="1600" b="1" spc="-30" baseline="0" dirty="0">
                          <a:latin typeface="Georgia" panose="02040502050405020303" pitchFamily="18" charset="0"/>
                        </a:rPr>
                        <a:t>Fiery JobMaster</a:t>
                      </a:r>
                      <a:endParaRPr lang="fr-FR" sz="1600" b="1" spc="-30" baseline="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173038" marR="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0" dirty="0">
                          <a:latin typeface="Georgia" panose="02040502050405020303" pitchFamily="18" charset="0"/>
                        </a:rPr>
                        <a:t>Une interface plus conviviale</a:t>
                      </a:r>
                    </a:p>
                    <a:p>
                      <a:pPr marL="227013"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300" b="0" dirty="0">
                          <a:latin typeface="Georgia" panose="02040502050405020303" pitchFamily="18" charset="0"/>
                        </a:rPr>
                        <a:t>Paramètre de préférence simplifié, conservation de la taille des fenêtres et des volets, affichage de la couleur du support, insertion des pages améliorée, enregistrement des tâches et sélection du format de la feuille plus rapides</a:t>
                      </a:r>
                    </a:p>
                    <a:p>
                      <a:pPr marL="231775" marR="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0" kern="1200" baseline="0" dirty="0">
                          <a:solidFill>
                            <a:schemeClr val="tx1"/>
                          </a:solidFill>
                          <a:latin typeface="Georgia" panose="02040502050405020303" pitchFamily="18" charset="0"/>
                        </a:rPr>
                        <a:t>Acrobat DC Professional et PitStop Edit 13</a:t>
                      </a:r>
                      <a:endParaRPr lang="fr-FR" sz="1400" b="0" kern="1200" dirty="0">
                        <a:solidFill>
                          <a:schemeClr val="tx1"/>
                        </a:solidFill>
                        <a:latin typeface="Georgia" panose="02040502050405020303" pitchFamily="18" charset="0"/>
                        <a:ea typeface="+mn-ea"/>
                        <a:cs typeface="+mn-cs"/>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5454">
                <a:tc>
                  <a:txBody>
                    <a:bodyPr/>
                    <a:lstStyle/>
                    <a:p>
                      <a:r>
                        <a:rPr lang="fr-FR" sz="1600" b="1" dirty="0">
                          <a:latin typeface="Georgia" panose="02040502050405020303" pitchFamily="18" charset="0"/>
                        </a:rPr>
                        <a:t>Fiery Impose</a:t>
                      </a:r>
                      <a:endParaRPr lang="fr-FR" sz="16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fr-FR" sz="1400" b="0" kern="1200" dirty="0">
                          <a:effectLst/>
                          <a:latin typeface="Georgia" panose="02040502050405020303" pitchFamily="18" charset="0"/>
                        </a:rPr>
                        <a:t>Automatisation de l’impression groupée par taille du support</a:t>
                      </a:r>
                    </a:p>
                    <a:p>
                      <a:pPr marL="171450" indent="-171450">
                        <a:buFont typeface="Arial" panose="020B0604020202020204" pitchFamily="34" charset="0"/>
                        <a:buChar char="•"/>
                      </a:pPr>
                      <a:r>
                        <a:rPr lang="fr-FR" sz="1400" b="0" dirty="0">
                          <a:latin typeface="Georgia" panose="02040502050405020303" pitchFamily="18" charset="0"/>
                        </a:rPr>
                        <a:t>Rotation automatique des pages</a:t>
                      </a:r>
                      <a:endParaRPr lang="fr-FR" sz="1400" b="0" kern="1200" dirty="0">
                        <a:effectLst/>
                        <a:latin typeface="Georgia" panose="02040502050405020303" pitchFamily="18" charset="0"/>
                      </a:endParaRPr>
                    </a:p>
                    <a:p>
                      <a:pPr marL="171450" indent="-171450">
                        <a:buFont typeface="Arial" panose="020B0604020202020204" pitchFamily="34" charset="0"/>
                        <a:buChar char="•"/>
                      </a:pPr>
                      <a:r>
                        <a:rPr lang="fr-FR" sz="1400" b="0" dirty="0">
                          <a:latin typeface="Georgia" panose="02040502050405020303" pitchFamily="18" charset="0"/>
                        </a:rPr>
                        <a:t>Préréglages des repères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0" dirty="0">
                          <a:latin typeface="Georgia" panose="02040502050405020303" pitchFamily="18" charset="0"/>
                        </a:rPr>
                        <a:t>Supports mixtes pour couvertures de brochure VDP</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0" spc="-50" baseline="0" dirty="0">
                          <a:latin typeface="Georgia" panose="02040502050405020303" pitchFamily="18" charset="0"/>
                        </a:rPr>
                        <a:t>Automatisation du flux de travail avec style japonais de repère de coupe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0" dirty="0">
                          <a:latin typeface="Georgia" panose="02040502050405020303" pitchFamily="18" charset="0"/>
                        </a:rPr>
                        <a:t>Évaluation gratuite de 30 jours</a:t>
                      </a:r>
                      <a:endParaRPr lang="fr-FR" sz="14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8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600" b="1" spc="-30" baseline="0" dirty="0">
                          <a:latin typeface="Georgia" panose="02040502050405020303" pitchFamily="18" charset="0"/>
                        </a:rPr>
                        <a:t>Fiery JobMaster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0" dirty="0">
                          <a:latin typeface="Georgia" panose="02040502050405020303" pitchFamily="18" charset="0"/>
                        </a:rPr>
                        <a:t>Marquage d’image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0" spc="-30" baseline="0" dirty="0">
                          <a:latin typeface="Georgia" panose="02040502050405020303" pitchFamily="18" charset="0"/>
                        </a:rPr>
                        <a:t>Importation de pages numérisées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0" dirty="0">
                          <a:latin typeface="Georgia" panose="02040502050405020303" pitchFamily="18" charset="0"/>
                        </a:rPr>
                        <a:t>Décalage de page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0" dirty="0">
                          <a:latin typeface="Georgia" panose="02040502050405020303" pitchFamily="18" charset="0"/>
                        </a:rPr>
                        <a:t>Évaluation gratuite de 30 jours</a:t>
                      </a:r>
                      <a:endParaRPr lang="fr-FR" sz="14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6" name="Rectangle: Rounded Corners 15"/>
          <p:cNvSpPr/>
          <p:nvPr/>
        </p:nvSpPr>
        <p:spPr>
          <a:xfrm>
            <a:off x="5045991" y="4203491"/>
            <a:ext cx="2576570" cy="81140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600" dirty="0">
                <a:solidFill>
                  <a:schemeClr val="tx1"/>
                </a:solidFill>
                <a:latin typeface="Georgia" panose="02040502050405020303" pitchFamily="18" charset="0"/>
              </a:rPr>
              <a:t>*Nouvelle fonctionnalité pour les serveurs FS300 Pro uniquement</a:t>
            </a:r>
          </a:p>
        </p:txBody>
      </p:sp>
      <p:sp>
        <p:nvSpPr>
          <p:cNvPr id="17" name="TextBox 16"/>
          <p:cNvSpPr txBox="1"/>
          <p:nvPr/>
        </p:nvSpPr>
        <p:spPr>
          <a:xfrm>
            <a:off x="7845398" y="4031939"/>
            <a:ext cx="1176192" cy="73866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FR" sz="1400" dirty="0">
                <a:latin typeface="Georgia"/>
                <a:hlinkClick r:id="rId3"/>
              </a:rPr>
              <a:t>Accédez à la présentation complète</a:t>
            </a:r>
            <a:endParaRPr lang="fr-FR" sz="1400" dirty="0">
              <a:latin typeface="Georgia"/>
              <a:cs typeface="Georgia"/>
            </a:endParaRPr>
          </a:p>
        </p:txBody>
      </p:sp>
    </p:spTree>
    <p:extLst>
      <p:ext uri="{BB962C8B-B14F-4D97-AF65-F5344CB8AC3E}">
        <p14:creationId xmlns:p14="http://schemas.microsoft.com/office/powerpoint/2010/main" val="1606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Aperçus de toutes les tâches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9</a:t>
            </a:fld>
            <a:endParaRPr lang="fr-FR"/>
          </a:p>
        </p:txBody>
      </p:sp>
      <p:sp>
        <p:nvSpPr>
          <p:cNvPr id="4" name="Content Placeholder 3"/>
          <p:cNvSpPr>
            <a:spLocks noGrp="1"/>
          </p:cNvSpPr>
          <p:nvPr>
            <p:ph sz="quarter" idx="12"/>
          </p:nvPr>
        </p:nvSpPr>
        <p:spPr>
          <a:xfrm>
            <a:off x="457199" y="1433513"/>
            <a:ext cx="4241791" cy="3180160"/>
          </a:xfrm>
        </p:spPr>
        <p:txBody>
          <a:bodyPr>
            <a:normAutofit fontScale="70000" lnSpcReduction="20000"/>
          </a:bodyPr>
          <a:lstStyle/>
          <a:p>
            <a:r>
              <a:rPr lang="fr-FR" sz="3800" dirty="0"/>
              <a:t>Identification plus rapide des tâches </a:t>
            </a:r>
          </a:p>
          <a:p>
            <a:pPr lvl="1"/>
            <a:r>
              <a:rPr lang="fr-FR" dirty="0"/>
              <a:t>Pas d’impact sur les performances</a:t>
            </a:r>
          </a:p>
          <a:p>
            <a:pPr lvl="1"/>
            <a:r>
              <a:rPr lang="fr-FR" dirty="0"/>
              <a:t>Aperçu de la première page uniquement</a:t>
            </a:r>
          </a:p>
          <a:p>
            <a:pPr lvl="1"/>
            <a:r>
              <a:rPr lang="fr-FR" dirty="0"/>
              <a:t>Formats de fichiers pris en charge :</a:t>
            </a:r>
          </a:p>
          <a:p>
            <a:pPr lvl="2"/>
            <a:r>
              <a:rPr lang="fr-FR" sz="2100" dirty="0"/>
              <a:t>PS, PDF, PDF/VT, TIF, EPS</a:t>
            </a:r>
          </a:p>
          <a:p>
            <a:pPr lvl="1"/>
            <a:r>
              <a:rPr lang="fr-FR" dirty="0"/>
              <a:t>Disponible pour les serveurs </a:t>
            </a:r>
            <a:r>
              <a:rPr lang="fr-FR" dirty="0" err="1"/>
              <a:t>Fiery</a:t>
            </a:r>
            <a:r>
              <a:rPr lang="fr-FR" dirty="0"/>
              <a:t> externes uniquement</a:t>
            </a:r>
          </a:p>
          <a:p>
            <a:endParaRPr lang="fr-FR" dirty="0"/>
          </a:p>
        </p:txBody>
      </p:sp>
      <p:pic>
        <p:nvPicPr>
          <p:cNvPr id="5" name="Picture 4"/>
          <p:cNvPicPr>
            <a:picLocks noChangeAspect="1"/>
          </p:cNvPicPr>
          <p:nvPr/>
        </p:nvPicPr>
        <p:blipFill rotWithShape="1">
          <a:blip r:embed="rId3"/>
          <a:srcRect l="1025"/>
          <a:stretch/>
        </p:blipFill>
        <p:spPr>
          <a:xfrm>
            <a:off x="4698991" y="1517184"/>
            <a:ext cx="3987809" cy="16204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7788776" y="110841"/>
            <a:ext cx="873766" cy="872099"/>
          </a:xfrm>
          <a:prstGeom prst="rect">
            <a:avLst/>
          </a:prstGeom>
        </p:spPr>
      </p:pic>
    </p:spTree>
    <p:extLst>
      <p:ext uri="{BB962C8B-B14F-4D97-AF65-F5344CB8AC3E}">
        <p14:creationId xmlns:p14="http://schemas.microsoft.com/office/powerpoint/2010/main" val="1555983453"/>
      </p:ext>
    </p:extLst>
  </p:cSld>
  <p:clrMapOvr>
    <a:masterClrMapping/>
  </p:clrMapOvr>
</p:sld>
</file>

<file path=ppt/theme/theme1.xml><?xml version="1.0" encoding="utf-8"?>
<a:theme xmlns:a="http://schemas.openxmlformats.org/drawingml/2006/main" name="Custom Design">
  <a:themeElements>
    <a:clrScheme name="Custom 4">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93572BF92F89459F9092CA0E03B898" ma:contentTypeVersion="12" ma:contentTypeDescription="Create a new document." ma:contentTypeScope="" ma:versionID="49dfad4bc484c0371bc55f5c6e4ada55">
  <xsd:schema xmlns:xsd="http://www.w3.org/2001/XMLSchema" xmlns:p="http://schemas.microsoft.com/office/2006/metadata/properties" xmlns:ns2="38ec9129-e675-41a9-9b68-17816e552f5d" targetNamespace="http://schemas.microsoft.com/office/2006/metadata/properties" ma:root="true" ma:fieldsID="becba30ac88920ec8baed6eb243deea4" ns2:_="">
    <xsd:import namespace="38ec9129-e675-41a9-9b68-17816e552f5d"/>
    <xsd:element name="properties">
      <xsd:complexType>
        <xsd:sequence>
          <xsd:element name="documentManagement">
            <xsd:complexType>
              <xsd:all>
                <xsd:element ref="ns2:all_archiveable_search" minOccurs="0"/>
                <xsd:element ref="ns2:all_date_begin"/>
                <xsd:element ref="ns2:all_date_end"/>
                <xsd:element ref="ns2:all_description" minOccurs="0"/>
                <xsd:element ref="ns2:all_doc_category" minOccurs="0"/>
                <xsd:element ref="ns2:all_internal_only" minOccurs="0"/>
                <xsd:element ref="ns2:all_language"/>
                <xsd:element ref="ns2:all_product_name" minOccurs="0"/>
                <xsd:element ref="ns2:all_region" minOccurs="0"/>
                <xsd:element ref="ns2:all_web_property" minOccurs="0"/>
                <xsd:element ref="ns2:Created_x0020_by" minOccurs="0"/>
                <xsd:element ref="ns2:sls_min_level"/>
              </xsd:all>
            </xsd:complexType>
          </xsd:element>
        </xsd:sequence>
      </xsd:complexType>
    </xsd:element>
  </xsd:schema>
  <xsd:schema xmlns:xsd="http://www.w3.org/2001/XMLSchema" xmlns:dms="http://schemas.microsoft.com/office/2006/documentManagement/types" targetNamespace="38ec9129-e675-41a9-9b68-17816e552f5d" elementFormDefault="qualified">
    <xsd:import namespace="http://schemas.microsoft.com/office/2006/documentManagement/types"/>
    <xsd:element name="all_archiveable_search" ma:index="8" nillable="true" ma:displayName="all_archiveable_search" ma:default="0" ma:internalName="all_archiveable_search">
      <xsd:simpleType>
        <xsd:restriction base="dms:Boolean"/>
      </xsd:simpleType>
    </xsd:element>
    <xsd:element name="all_date_begin" ma:index="9" ma:displayName="all_date_begin" ma:default="[today]" ma:format="DateOnly" ma:internalName="all_date_begin">
      <xsd:simpleType>
        <xsd:restriction base="dms:DateTime"/>
      </xsd:simpleType>
    </xsd:element>
    <xsd:element name="all_date_end" ma:index="10" ma:displayName="all_date_end" ma:format="DateOnly" ma:internalName="all_date_end">
      <xsd:simpleType>
        <xsd:restriction base="dms:DateTime"/>
      </xsd:simpleType>
    </xsd:element>
    <xsd:element name="all_description" ma:index="11" nillable="true" ma:displayName="all_description" ma:internalName="all_description">
      <xsd:simpleType>
        <xsd:restriction base="dms:Note"/>
      </xsd:simpleType>
    </xsd:element>
    <xsd:element name="all_doc_category" ma:index="12" nillable="true" ma:displayName="all_doc_category" ma:format="Dropdown" ma:internalName="all_doc_category">
      <xsd:simpleType>
        <xsd:restriction base="dms:Choice">
          <xsd:enumeration value="Advertisement"/>
          <xsd:enumeration value="Article"/>
          <xsd:enumeration value="At a glance"/>
          <xsd:enumeration value="Brochure"/>
          <xsd:enumeration value="Case Study"/>
          <xsd:enumeration value="Competitive"/>
          <xsd:enumeration value="Connect Sessions"/>
          <xsd:enumeration value="Datasheet"/>
          <xsd:enumeration value="Demo"/>
          <xsd:enumeration value="Diagram"/>
          <xsd:enumeration value="Download"/>
          <xsd:enumeration value="FAQ"/>
          <xsd:enumeration value="Image"/>
          <xsd:enumeration value="Incentive"/>
          <xsd:enumeration value="Logo"/>
          <xsd:enumeration value="Mail Templates"/>
          <xsd:enumeration value="Manuals"/>
          <xsd:enumeration value="Newsletter"/>
          <xsd:enumeration value="Poster"/>
          <xsd:enumeration value="Presentation"/>
          <xsd:enumeration value="Price List"/>
          <xsd:enumeration value="Product Guide"/>
          <xsd:enumeration value="Product Matrix"/>
          <xsd:enumeration value="Quick Reference Guide"/>
          <xsd:enumeration value="Release Notes"/>
          <xsd:enumeration value="Report"/>
          <xsd:enumeration value="Sales Coverage Map"/>
          <xsd:enumeration value="Sales Guides/Questionnaire"/>
          <xsd:enumeration value="Samples/How-to"/>
          <xsd:enumeration value="Tech Reference"/>
          <xsd:enumeration value="Territory Maps"/>
          <xsd:enumeration value="Video"/>
          <xsd:enumeration value="Whitepaper"/>
        </xsd:restriction>
      </xsd:simpleType>
    </xsd:element>
    <xsd:element name="all_internal_only" ma:index="13" nillable="true" ma:displayName="all_internal_only" ma:default="1" ma:internalName="all_internal_only">
      <xsd:simpleType>
        <xsd:restriction base="dms:Boolean"/>
      </xsd:simpleType>
    </xsd:element>
    <xsd:element name="all_language" ma:index="14" ma:displayName="all_language" ma:default="English" ma:format="Dropdown" ma:internalName="all_language">
      <xsd:simpleType>
        <xsd:restriction base="dms:Choice">
          <xsd:enumeration value="Chinese (People's Republic of China)"/>
          <xsd:enumeration value="Chinese (Taiwan)"/>
          <xsd:enumeration value="Czech (Czech Republic)"/>
          <xsd:enumeration value="Dutch"/>
          <xsd:enumeration value="English"/>
          <xsd:enumeration value="English (United Kingdom)"/>
          <xsd:enumeration value="French"/>
          <xsd:enumeration value="German"/>
          <xsd:enumeration value="Italian"/>
          <xsd:enumeration value="Japanese (Japan)"/>
          <xsd:enumeration value="Korean (Korea)"/>
          <xsd:enumeration value="Polish (Poland)"/>
          <xsd:enumeration value="Portuguese (Brazil)"/>
          <xsd:enumeration value="Russian (Russia)"/>
          <xsd:enumeration value="Spanish"/>
          <xsd:enumeration value="Swedish (Sweden)"/>
          <xsd:enumeration value="Turkish (Turkey)"/>
        </xsd:restriction>
      </xsd:simpleType>
    </xsd:element>
    <xsd:element name="all_product_name" ma:index="15" nillable="true" ma:displayName="all_product_name" ma:internalName="all_product_name">
      <xsd:complexType>
        <xsd:complexContent>
          <xsd:extension base="dms:MultiChoice">
            <xsd:sequence>
              <xsd:element name="Value" maxOccurs="unbounded" minOccurs="0" nillable="true">
                <xsd:simpleType>
                  <xsd:restriction base="dms:Choice">
                    <xsd:enumeration value="Auto-Count DMI"/>
                    <xsd:enumeration value="Automated Workflow"/>
                    <xsd:enumeration value="BI"/>
                    <xsd:enumeration value="Competitive"/>
                    <xsd:enumeration value="Connect"/>
                    <xsd:enumeration value="Connect 2014"/>
                    <xsd:enumeration value="Connect 2015"/>
                    <xsd:enumeration value="Corporate Communications"/>
                    <xsd:enumeration value="Cretaprint"/>
                    <xsd:enumeration value="CRM"/>
                    <xsd:enumeration value="DirectSmile"/>
                    <xsd:enumeration value="DirectSmile VDP"/>
                    <xsd:enumeration value="DirectSmile Cross Media"/>
                    <xsd:enumeration value="DSF"/>
                    <xsd:enumeration value="DSF Professional Services"/>
                    <xsd:enumeration value="EFI Colorproof XF"/>
                    <xsd:enumeration value="EFI Digital StoreFront"/>
                    <xsd:enumeration value="EFI DSF Essential"/>
                    <xsd:enumeration value="EFI DSF Express"/>
                    <xsd:enumeration value="EFI ES-1000"/>
                    <xsd:enumeration value="EFI ES-2000"/>
                    <xsd:enumeration value="EFI Essential Suite Digital StoreFront"/>
                    <xsd:enumeration value="EFI eXpress"/>
                    <xsd:enumeration value="EFI Fiery XF"/>
                    <xsd:enumeration value="EFI Fiery XF"/>
                    <xsd:enumeration value="EFI Fiery XF for VUTEk"/>
                    <xsd:enumeration value="EFI Fiery XF for VUTEk"/>
                    <xsd:enumeration value="EFI Fiery XF proServer"/>
                    <xsd:enumeration value="Fiery FS200 Pro"/>
                    <xsd:enumeration value="EFI H1625 LED"/>
                    <xsd:enumeration value="EFI H1625-SD"/>
                    <xsd:enumeration value="EFI MicroPress"/>
                    <xsd:enumeration value="EFI Plug-ins for Global Scan NX"/>
                    <xsd:enumeration value="EFI PrintMe Connect"/>
                    <xsd:enumeration value="EFI PrintMe for Canon"/>
                    <xsd:enumeration value="EFI PrintMe Mobile"/>
                    <xsd:enumeration value="EFI PrintMe Server for Xerox EIP"/>
                    <xsd:enumeration value="EFI PrintMe Terminal"/>
                    <xsd:enumeration value="EFI R3225"/>
                    <xsd:enumeration value="EFI SendMe"/>
                    <xsd:enumeration value="EFI Splash"/>
                    <xsd:enumeration value="Enhanced Service Program"/>
                    <xsd:enumeration value="EP Register"/>
                    <xsd:enumeration value="EP Server"/>
                    <xsd:enumeration value="Fiery API"/>
                    <xsd:enumeration value="Fiery Central"/>
                    <xsd:enumeration value="Fiery Certification"/>
                    <xsd:enumeration value="Fiery Color Profiler Suite"/>
                    <xsd:enumeration value="Fiery Command WorkStation"/>
                    <xsd:enumeration value="Fiery Compose"/>
                    <xsd:enumeration value="Fiery Connect 2013"/>
                    <xsd:enumeration value="Fiery Connect 2014"/>
                    <xsd:enumeration value="Fiery Dashboard"/>
                    <xsd:enumeration value="Fiery Digital Print Servers"/>
                    <xsd:enumeration value="Fiery Direct Mobile Printing"/>
                    <xsd:enumeration value="Fiery Focus Webinars"/>
                    <xsd:enumeration value="Fiery FS100 Pro"/>
                    <xsd:enumeration value="Fiery FS150 Pro"/>
                    <xsd:enumeration value="Fiery Go"/>
                    <xsd:enumeration value="Fiery Graphic Arts Package"/>
                    <xsd:enumeration value="Fiery Graphic Arts Package - Premium Edition"/>
                    <xsd:enumeration value="Fiery Impose"/>
                    <xsd:enumeration value="Fiery Impose-Compose"/>
                    <xsd:enumeration value="Fiery in the Office"/>
                    <xsd:enumeration value="Fiery Insider Bulletins"/>
                    <xsd:enumeration value="Fiery Insider Webinars"/>
                    <xsd:enumeration value="Fiery JDF Integration"/>
                    <xsd:enumeration value="Fiery JobFlow"/>
                    <xsd:enumeration value="Fiery JobMaster"/>
                    <xsd:enumeration value="Fiery Productivity Package"/>
                    <xsd:enumeration value="Fiery proServer for KIP C7800"/>
                    <xsd:enumeration value="Fiery Send Server"/>
                    <xsd:enumeration value="Fiery Services and Support"/>
                    <xsd:enumeration value="Fiery System 10"/>
                    <xsd:enumeration value="Fiery System 9 Release 2"/>
                    <xsd:enumeration value="Fiery Variable Data Printing"/>
                    <xsd:enumeration value="Fiery VUE"/>
                    <xsd:enumeration value="Fogra Validation Systems"/>
                    <xsd:enumeration value="G3 Card Vending Kiosk"/>
                    <xsd:enumeration value="GamSys"/>
                    <xsd:enumeration value="General"/>
                    <xsd:enumeration value="IKON DocSend"/>
                    <xsd:enumeration value="IKON DocSend Server"/>
                    <xsd:enumeration value="IQuote"/>
                    <xsd:enumeration value="IST"/>
                    <xsd:enumeration value="Jetrion"/>
                    <xsd:enumeration value="Jetrion 4830"/>
                    <xsd:enumeration value="Jetrion 4900M"/>
                    <xsd:enumeration value="Jetrion 4900M-330"/>
                    <xsd:enumeration value="Jetrion 4900ML"/>
                    <xsd:enumeration value="Jetrion 4950LX"/>
                    <xsd:enumeration value="Jetrion Ink"/>
                    <xsd:enumeration value="Lector"/>
                    <xsd:enumeration value="M500 Station"/>
                    <xsd:enumeration value="Marketing Material"/>
                    <xsd:enumeration value="Metrics"/>
                    <xsd:enumeration value="Metrix"/>
                    <xsd:enumeration value="Monarch"/>
                    <xsd:enumeration value="OPS"/>
                    <xsd:enumeration value="Pace"/>
                    <xsd:enumeration value="PC-Topp"/>
                    <xsd:enumeration value="PowerPress"/>
                    <xsd:enumeration value="Price Lists"/>
                    <xsd:enumeration value="Prinergy - Fiery Integration"/>
                    <xsd:enumeration value="PrintFlow"/>
                    <xsd:enumeration value="PrintSite Suite"/>
                    <xsd:enumeration value="PrintSmith"/>
                    <xsd:enumeration value="PrintSmith Site"/>
                    <xsd:enumeration value="PrintStream"/>
                    <xsd:enumeration value="Productivity Suite"/>
                    <xsd:enumeration value="Programs"/>
                    <xsd:enumeration value="Radius"/>
                    <xsd:enumeration value="Rastek H650 UV Printer"/>
                    <xsd:enumeration value="Rastek H652 UV Printer"/>
                    <xsd:enumeration value="Rastek H700 UV Printer"/>
                    <xsd:enumeration value="Rastek Inks"/>
                    <xsd:enumeration value="Rastek T1000 UV Printer"/>
                    <xsd:enumeration value="Rastek T660 UV Printer"/>
                    <xsd:enumeration value="Sales Information"/>
                    <xsd:enumeration value="Self-Serve AdminCentral"/>
                    <xsd:enumeration value="SmartLinc"/>
                    <xsd:enumeration value="SmartSign Analytics"/>
                    <xsd:enumeration value="Territory Maps"/>
                    <xsd:enumeration value="VUTEk"/>
                    <xsd:enumeration value="VUTEk GS Pro Series"/>
                    <xsd:enumeration value="VUTEk GS2000"/>
                    <xsd:enumeration value="VUTEk GS2000LX Pro"/>
                    <xsd:enumeration value="VUTEk GS2000LX Pro with UltraDrop Technology"/>
                    <xsd:enumeration value="VUTEk GS3200"/>
                    <xsd:enumeration value="VUTEk GS3250LX"/>
                    <xsd:enumeration value="VUTEk GS3250LX Pro with UltraDrop Technology"/>
                    <xsd:enumeration value="VUTEk GS3250LXr Pro"/>
                    <xsd:enumeration value="VUTEk GS3250r"/>
                    <xsd:enumeration value="VUTEk GS5000r"/>
                    <xsd:enumeration value="VUTEk GS5250LXr Pro"/>
                    <xsd:enumeration value="VUTEk GS5500LXr Pro"/>
                    <xsd:enumeration value="VUTEk H2000 Pro"/>
                    <xsd:enumeration value="VUTEk HS100 Pro"/>
                    <xsd:enumeration value="VUTEk HSr Pro"/>
                    <xsd:enumeration value="VUTEk Inks"/>
                    <xsd:enumeration value="VUTEk QS2"/>
                    <xsd:enumeration value="VUTEk QS2 Pro"/>
                    <xsd:enumeration value="VUTEk QS2000"/>
                    <xsd:enumeration value="VUTEk QS3"/>
                    <xsd:enumeration value="VUTEk QS3 Pro"/>
                    <xsd:enumeration value="VUTEk QS3220"/>
                    <xsd:enumeration value="VUTEk QS3250r"/>
                    <xsd:enumeration value="VUTEk TX3250r"/>
                    <xsd:enumeration value="Wide Format"/>
                    <xsd:enumeration value="World of Fiery Webinars"/>
                    <xsd:enumeration value="WW Sales &amp; Marketing Conference 2011 - Fiery"/>
                    <xsd:enumeration value="WW Sales &amp; Marketing Conference 2011 - Jetrion"/>
                    <xsd:enumeration value="WW Sales &amp; Marketing Conference 2011 - Rastek"/>
                    <xsd:enumeration value="WW Sales &amp; Marketing Conference 2011 - VUTEk"/>
                    <xsd:enumeration value="WW Sales Marketing Conference 2012"/>
                    <xsd:enumeration value="WW Sales Marketing Conference 2012 - Fiery"/>
                    <xsd:enumeration value="WW Sales Marketing Conference 2012 - Jetrion"/>
                    <xsd:enumeration value="WW Sales Marketing Conference 2012 - Rastek"/>
                    <xsd:enumeration value="WW Sales Marketing Conference 2012 - VUTEk"/>
                    <xsd:enumeration value="WW Sales Marketing Conference 2013"/>
                    <xsd:enumeration value="WW Sales Marketing Conference 2013 - EPS"/>
                    <xsd:enumeration value="WW Sales Marketing Conference 2013 - Fiery"/>
                    <xsd:enumeration value="WW Sales Marketing Conference 2013 - Jetrion"/>
                    <xsd:enumeration value="WW Sales Marketing Conference 2013 - Rastek"/>
                    <xsd:enumeration value="WW Sales Marketing Conference 2013 - VUTEk"/>
                    <xsd:enumeration value="WW Sales Marketing Conference 2014"/>
                    <xsd:enumeration value="WW Sales Marketing Conference 2014 – EPS"/>
                    <xsd:enumeration value="WW Sales Marketing Conference 2014 - Fiery"/>
                    <xsd:enumeration value="WW Sales Marketing Conference 2015"/>
                    <xsd:enumeration value="WW Sales Marketing Conference 2015 - Fiery"/>
                  </xsd:restriction>
                </xsd:simpleType>
              </xsd:element>
            </xsd:sequence>
          </xsd:extension>
        </xsd:complexContent>
      </xsd:complexType>
    </xsd:element>
    <xsd:element name="all_region" ma:index="16" nillable="true" ma:displayName="all_region" ma:format="Dropdown" ma:internalName="all_region">
      <xsd:simpleType>
        <xsd:restriction base="dms:Choice">
          <xsd:enumeration value="Africa"/>
          <xsd:enumeration value="Americas"/>
          <xsd:enumeration value="Australia"/>
          <xsd:enumeration value="Caribbean/Islands"/>
          <xsd:enumeration value="Central America"/>
          <xsd:enumeration value="Central Europe"/>
          <xsd:enumeration value="China"/>
          <xsd:enumeration value="India"/>
          <xsd:enumeration value="Japan"/>
          <xsd:enumeration value="Mexico"/>
          <xsd:enumeration value="Middle East"/>
          <xsd:enumeration value="NE Asia"/>
          <xsd:enumeration value="North America"/>
          <xsd:enumeration value="Northern Europe"/>
          <xsd:enumeration value="SE Asia"/>
          <xsd:enumeration value="South America"/>
          <xsd:enumeration value="Southern Europe"/>
        </xsd:restriction>
      </xsd:simpleType>
    </xsd:element>
    <xsd:element name="all_web_property" ma:index="17" nillable="true" ma:displayName="all_web_property" ma:default="Sales Portal" ma:internalName="all_web_property">
      <xsd:complexType>
        <xsd:complexContent>
          <xsd:extension base="dms:MultiChoice">
            <xsd:sequence>
              <xsd:element name="Value" maxOccurs="unbounded" minOccurs="0" nillable="true">
                <xsd:simpleType>
                  <xsd:restriction base="dms:Choice">
                    <xsd:enumeration value="Fiery Partner Portal"/>
                    <xsd:enumeration value="Sales Portal"/>
                    <xsd:enumeration value="www.efi.com"/>
                  </xsd:restriction>
                </xsd:simpleType>
              </xsd:element>
            </xsd:sequence>
          </xsd:extension>
        </xsd:complexContent>
      </xsd:complexType>
    </xsd:element>
    <xsd:element name="Created_x0020_by" ma:index="18" nillable="true" ma:displayName="Created by" ma:internalName="Created_x0020_by0">
      <xsd:simpleType>
        <xsd:restriction base="dms:Text">
          <xsd:maxLength value="255"/>
        </xsd:restriction>
      </xsd:simpleType>
    </xsd:element>
    <xsd:element name="sls_min_level" ma:index="19" ma:displayName="sls_min_level" ma:default="0-General" ma:format="Dropdown" ma:internalName="sls_min_level">
      <xsd:simpleType>
        <xsd:restriction base="dms:Choice">
          <xsd:enumeration value="0-General"/>
          <xsd:enumeration value="1-manager"/>
          <xsd:enumeration value="2-director"/>
          <xsd:enumeration value="3-V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all_web_property xmlns="38ec9129-e675-41a9-9b68-17816e552f5d">
      <Value>Sales Portal</Value>
    </all_web_property>
    <sls_min_level xmlns="38ec9129-e675-41a9-9b68-17816e552f5d">0-General</sls_min_level>
    <all_description xmlns="38ec9129-e675-41a9-9b68-17816e552f5d" xsi:nil="true"/>
    <all_internal_only xmlns="38ec9129-e675-41a9-9b68-17816e552f5d">true</all_internal_only>
    <all_date_end xmlns="38ec9129-e675-41a9-9b68-17816e552f5d">2017-02-27T08:00:00+00:00</all_date_end>
    <all_language xmlns="38ec9129-e675-41a9-9b68-17816e552f5d">English</all_language>
    <all_doc_category xmlns="38ec9129-e675-41a9-9b68-17816e552f5d">Presentation</all_doc_category>
    <all_product_name xmlns="38ec9129-e675-41a9-9b68-17816e552f5d">
      <Value>Corporate Communications</Value>
    </all_product_name>
    <all_date_begin xmlns="38ec9129-e675-41a9-9b68-17816e552f5d">2014-02-28T08:00:00+00:00</all_date_begin>
    <all_region xmlns="38ec9129-e675-41a9-9b68-17816e552f5d" xsi:nil="true"/>
    <Created_x0020_by xmlns="38ec9129-e675-41a9-9b68-17816e552f5d" xsi:nil="true"/>
    <all_archiveable_search xmlns="38ec9129-e675-41a9-9b68-17816e552f5d">true</all_archiveable_search>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CB1E83-98A3-473E-BCFA-AB9987E89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c9129-e675-41a9-9b68-17816e552f5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CE3396E2-FFE3-464C-B67B-66943124D8A8}">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38ec9129-e675-41a9-9b68-17816e552f5d"/>
    <ds:schemaRef ds:uri="http://www.w3.org/XML/1998/namespace"/>
    <ds:schemaRef ds:uri="http://purl.org/dc/dcmitype/"/>
  </ds:schemaRefs>
</ds:datastoreItem>
</file>

<file path=customXml/itemProps3.xml><?xml version="1.0" encoding="utf-8"?>
<ds:datastoreItem xmlns:ds="http://schemas.openxmlformats.org/officeDocument/2006/customXml" ds:itemID="{DD5E1E18-93FE-4765-B360-F5DDDA7287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44075</TotalTime>
  <Words>3600</Words>
  <Application>Microsoft Office PowerPoint</Application>
  <PresentationFormat>On-screen Show (16:9)</PresentationFormat>
  <Paragraphs>710</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ＭＳ Ｐゴシック</vt:lpstr>
      <vt:lpstr>Arial</vt:lpstr>
      <vt:lpstr>Calibri</vt:lpstr>
      <vt:lpstr>Franklin Gothic Book</vt:lpstr>
      <vt:lpstr>Georgia</vt:lpstr>
      <vt:lpstr>Museo 300</vt:lpstr>
      <vt:lpstr>Times New Roman</vt:lpstr>
      <vt:lpstr>Custom Design</vt:lpstr>
      <vt:lpstr>Fiery FS300 Pro - Nouveautés</vt:lpstr>
      <vt:lpstr>Qu’est-ce que la plateforme  Fiery FS300 Pro ?</vt:lpstr>
      <vt:lpstr>Nouvelle plateforme innovante</vt:lpstr>
      <vt:lpstr>Nouvelles fonctionnalités de  Fiery FS300 Pro</vt:lpstr>
      <vt:lpstr>Fiery Command WorkStation 6</vt:lpstr>
      <vt:lpstr>Fiery Command WorkStation 6</vt:lpstr>
      <vt:lpstr>Nouvelles fonctions de la version 6</vt:lpstr>
      <vt:lpstr>Nouvelles fonctionnalités des solutions de préparation</vt:lpstr>
      <vt:lpstr>Aperçus de toutes les tâches</vt:lpstr>
      <vt:lpstr>Suppression automatique des rasters</vt:lpstr>
      <vt:lpstr>Réimpression rapide</vt:lpstr>
      <vt:lpstr>Plateformes Fiery NX et XB</vt:lpstr>
      <vt:lpstr>Nouveau serveur Fiery NX Premium et NX Pro</vt:lpstr>
      <vt:lpstr>Fiery XB</vt:lpstr>
      <vt:lpstr>Logiciel système Fiery FS300 Pro</vt:lpstr>
      <vt:lpstr>Points d’intérêt de FS300 Pro</vt:lpstr>
      <vt:lpstr>Contrôle qualité de sortie</vt:lpstr>
      <vt:lpstr>Hiérarchisation des groupes de tons directs</vt:lpstr>
      <vt:lpstr>Inspecteur d’objets</vt:lpstr>
      <vt:lpstr>Couverture de zone totale</vt:lpstr>
      <vt:lpstr>Profil d’entrée des niveaux de gris</vt:lpstr>
      <vt:lpstr>Amélioration des performances</vt:lpstr>
      <vt:lpstr>Formats de fichiers pris en charge en mode de tâche unique</vt:lpstr>
      <vt:lpstr>Formats de fichiers pris en charge en mode de tâche unique</vt:lpstr>
      <vt:lpstr>Améliorations apportées à la sécurité</vt:lpstr>
      <vt:lpstr>Facilité de maintenance optimisée</vt:lpstr>
      <vt:lpstr>Sauvegardes automatiques  des systèmes</vt:lpstr>
      <vt:lpstr>Améliorations de l’intégration</vt:lpstr>
      <vt:lpstr>La valeur de Fiery FS300 Pro</vt:lpstr>
      <vt:lpstr>Sortie publique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des nouveautés – Fiery FS300 Pro</dc:title>
  <dc:subject>Cette présentation donne un aperçu des nouvelles fonctionnalités des serveurs Fiery FS300 Pro.</dc:subject>
  <dc:creator>tiffanyc</dc:creator>
  <cp:keywords>fs300, cws6, nx station, nx design, adobe pdf print engine, hyperrip, wn, nouveautés</cp:keywords>
  <cp:lastModifiedBy>Veronica Carlson</cp:lastModifiedBy>
  <cp:revision>285</cp:revision>
  <cp:lastPrinted>2017-09-25T20:14:47Z</cp:lastPrinted>
  <dcterms:created xsi:type="dcterms:W3CDTF">2014-06-10T16:44:14Z</dcterms:created>
  <dcterms:modified xsi:type="dcterms:W3CDTF">2017-11-16T17:57:24Z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0x0101003093572BF92F89459F9092CA0E03B898</vt:lpwstr>
  </property>
</Properties>
</file>