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1" r:id="rId4"/>
  </p:sldMasterIdLst>
  <p:notesMasterIdLst>
    <p:notesMasterId r:id="rId36"/>
  </p:notesMasterIdLst>
  <p:handoutMasterIdLst>
    <p:handoutMasterId r:id="rId37"/>
  </p:handoutMasterIdLst>
  <p:sldIdLst>
    <p:sldId id="256" r:id="rId5"/>
    <p:sldId id="357" r:id="rId6"/>
    <p:sldId id="278" r:id="rId7"/>
    <p:sldId id="356" r:id="rId8"/>
    <p:sldId id="279" r:id="rId9"/>
    <p:sldId id="351" r:id="rId10"/>
    <p:sldId id="374" r:id="rId11"/>
    <p:sldId id="378" r:id="rId12"/>
    <p:sldId id="370" r:id="rId13"/>
    <p:sldId id="371" r:id="rId14"/>
    <p:sldId id="372" r:id="rId15"/>
    <p:sldId id="358" r:id="rId16"/>
    <p:sldId id="359" r:id="rId17"/>
    <p:sldId id="362" r:id="rId18"/>
    <p:sldId id="280" r:id="rId19"/>
    <p:sldId id="328" r:id="rId20"/>
    <p:sldId id="363" r:id="rId21"/>
    <p:sldId id="364" r:id="rId22"/>
    <p:sldId id="381" r:id="rId23"/>
    <p:sldId id="382" r:id="rId24"/>
    <p:sldId id="367" r:id="rId25"/>
    <p:sldId id="293" r:id="rId26"/>
    <p:sldId id="379" r:id="rId27"/>
    <p:sldId id="380" r:id="rId28"/>
    <p:sldId id="355" r:id="rId29"/>
    <p:sldId id="329" r:id="rId30"/>
    <p:sldId id="317" r:id="rId31"/>
    <p:sldId id="319" r:id="rId32"/>
    <p:sldId id="282" r:id="rId33"/>
    <p:sldId id="283" r:id="rId34"/>
    <p:sldId id="284" r:id="rId35"/>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Franklin Gothic Book" charset="0"/>
        <a:ea typeface="+mn-ea"/>
        <a:cs typeface="+mn-cs"/>
      </a:defRPr>
    </a:lvl1pPr>
    <a:lvl2pPr marL="457200" algn="l" rtl="0" fontAlgn="base">
      <a:spcBef>
        <a:spcPct val="0"/>
      </a:spcBef>
      <a:spcAft>
        <a:spcPct val="0"/>
      </a:spcAft>
      <a:defRPr kern="1200">
        <a:solidFill>
          <a:schemeClr val="tx1"/>
        </a:solidFill>
        <a:latin typeface="Franklin Gothic Book" charset="0"/>
        <a:ea typeface="+mn-ea"/>
        <a:cs typeface="+mn-cs"/>
      </a:defRPr>
    </a:lvl2pPr>
    <a:lvl3pPr marL="914400" algn="l" rtl="0" fontAlgn="base">
      <a:spcBef>
        <a:spcPct val="0"/>
      </a:spcBef>
      <a:spcAft>
        <a:spcPct val="0"/>
      </a:spcAft>
      <a:defRPr kern="1200">
        <a:solidFill>
          <a:schemeClr val="tx1"/>
        </a:solidFill>
        <a:latin typeface="Franklin Gothic Book" charset="0"/>
        <a:ea typeface="+mn-ea"/>
        <a:cs typeface="+mn-cs"/>
      </a:defRPr>
    </a:lvl3pPr>
    <a:lvl4pPr marL="1371600" algn="l" rtl="0" fontAlgn="base">
      <a:spcBef>
        <a:spcPct val="0"/>
      </a:spcBef>
      <a:spcAft>
        <a:spcPct val="0"/>
      </a:spcAft>
      <a:defRPr kern="1200">
        <a:solidFill>
          <a:schemeClr val="tx1"/>
        </a:solidFill>
        <a:latin typeface="Franklin Gothic Book" charset="0"/>
        <a:ea typeface="+mn-ea"/>
        <a:cs typeface="+mn-cs"/>
      </a:defRPr>
    </a:lvl4pPr>
    <a:lvl5pPr marL="1828800" algn="l" rtl="0" fontAlgn="base">
      <a:spcBef>
        <a:spcPct val="0"/>
      </a:spcBef>
      <a:spcAft>
        <a:spcPct val="0"/>
      </a:spcAft>
      <a:defRPr kern="1200">
        <a:solidFill>
          <a:schemeClr val="tx1"/>
        </a:solidFill>
        <a:latin typeface="Franklin Gothic Book" charset="0"/>
        <a:ea typeface="+mn-ea"/>
        <a:cs typeface="+mn-cs"/>
      </a:defRPr>
    </a:lvl5pPr>
    <a:lvl6pPr marL="2286000" algn="l" defTabSz="457200" rtl="0" eaLnBrk="1" latinLnBrk="0" hangingPunct="1">
      <a:defRPr kern="1200">
        <a:solidFill>
          <a:schemeClr val="tx1"/>
        </a:solidFill>
        <a:latin typeface="Franklin Gothic Book" charset="0"/>
        <a:ea typeface="+mn-ea"/>
        <a:cs typeface="+mn-cs"/>
      </a:defRPr>
    </a:lvl6pPr>
    <a:lvl7pPr marL="2743200" algn="l" defTabSz="457200" rtl="0" eaLnBrk="1" latinLnBrk="0" hangingPunct="1">
      <a:defRPr kern="1200">
        <a:solidFill>
          <a:schemeClr val="tx1"/>
        </a:solidFill>
        <a:latin typeface="Franklin Gothic Book" charset="0"/>
        <a:ea typeface="+mn-ea"/>
        <a:cs typeface="+mn-cs"/>
      </a:defRPr>
    </a:lvl7pPr>
    <a:lvl8pPr marL="3200400" algn="l" defTabSz="457200" rtl="0" eaLnBrk="1" latinLnBrk="0" hangingPunct="1">
      <a:defRPr kern="1200">
        <a:solidFill>
          <a:schemeClr val="tx1"/>
        </a:solidFill>
        <a:latin typeface="Franklin Gothic Book" charset="0"/>
        <a:ea typeface="+mn-ea"/>
        <a:cs typeface="+mn-cs"/>
      </a:defRPr>
    </a:lvl8pPr>
    <a:lvl9pPr marL="3657600" algn="l" defTabSz="457200" rtl="0" eaLnBrk="1" latinLnBrk="0" hangingPunct="1">
      <a:defRPr kern="1200">
        <a:solidFill>
          <a:schemeClr val="tx1"/>
        </a:solidFill>
        <a:latin typeface="Franklin Gothic Book" charset="0"/>
        <a:ea typeface="+mn-ea"/>
        <a:cs typeface="+mn-cs"/>
      </a:defRPr>
    </a:lvl9pPr>
  </p:defaultTextStyle>
  <p:extLst>
    <p:ext uri="{EFAFB233-063F-42B5-8137-9DF3F51BA10A}">
      <p15:sldGuideLst xmlns:p15="http://schemas.microsoft.com/office/powerpoint/2012/main">
        <p15:guide id="1" orient="horz" pos="972"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yle Schaeffer" initials="GS" lastIdx="23" clrIdx="0">
    <p:extLst/>
  </p:cmAuthor>
  <p:cmAuthor id="2" name="Veronica Carlson" initials="VC" lastIdx="11" clrIdx="1">
    <p:extLst/>
  </p:cmAuthor>
  <p:cmAuthor id="3" name="Chris Finnie" initials="CF" lastIdx="1" clrIdx="2">
    <p:extLst/>
  </p:cmAuthor>
  <p:cmAuthor id="4" name="Chris Finnie" initials="CF [2]"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D4DD"/>
    <a:srgbClr val="E9EBEF"/>
    <a:srgbClr val="292929"/>
    <a:srgbClr val="00CC00"/>
    <a:srgbClr val="C00000"/>
    <a:srgbClr val="FF6600"/>
    <a:srgbClr val="3366FF"/>
    <a:srgbClr val="BA980B"/>
    <a:srgbClr val="5B99FF"/>
    <a:srgbClr val="0032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93" autoAdjust="0"/>
    <p:restoredTop sz="88407" autoAdjust="0"/>
  </p:normalViewPr>
  <p:slideViewPr>
    <p:cSldViewPr snapToGrid="0" snapToObjects="1">
      <p:cViewPr varScale="1">
        <p:scale>
          <a:sx n="146" d="100"/>
          <a:sy n="146" d="100"/>
        </p:scale>
        <p:origin x="456" y="108"/>
      </p:cViewPr>
      <p:guideLst>
        <p:guide orient="horz" pos="972"/>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6" d="100"/>
          <a:sy n="66" d="100"/>
        </p:scale>
        <p:origin x="325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240EF5-4CAB-BA4E-BC00-EBF23DDB1703}" type="datetimeFigureOut">
              <a:rPr lang="en-US" smtClean="0"/>
              <a:t>11/16/2017</a:t>
            </a:fld>
            <a:endParaRPr lang="it-IT"/>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A65D3BA-952D-F74F-ACCA-DCDB3A8E9591}" type="slidenum">
              <a:rPr lang="en-US" smtClean="0"/>
              <a:t>‹#›</a:t>
            </a:fld>
            <a:endParaRPr lang="it-IT"/>
          </a:p>
        </p:txBody>
      </p:sp>
    </p:spTree>
    <p:extLst>
      <p:ext uri="{BB962C8B-B14F-4D97-AF65-F5344CB8AC3E}">
        <p14:creationId xmlns:p14="http://schemas.microsoft.com/office/powerpoint/2010/main" val="16501559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1BCE33-F435-F04C-BB3A-644FEDEA07BB}" type="datetimeFigureOut">
              <a:rPr lang="en-US" smtClean="0"/>
              <a:t>11/16/2017</a:t>
            </a:fld>
            <a:endParaRPr lang="it-IT"/>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E3DD79-7F6B-EE4F-8061-94D06D2DA17D}" type="slidenum">
              <a:rPr lang="en-US" smtClean="0"/>
              <a:t>‹#›</a:t>
            </a:fld>
            <a:endParaRPr lang="it-IT"/>
          </a:p>
        </p:txBody>
      </p:sp>
    </p:spTree>
    <p:extLst>
      <p:ext uri="{BB962C8B-B14F-4D97-AF65-F5344CB8AC3E}">
        <p14:creationId xmlns:p14="http://schemas.microsoft.com/office/powerpoint/2010/main" val="19340562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presentation will give you a </a:t>
            </a:r>
            <a:r>
              <a:rPr lang="en-US" baseline="0" dirty="0"/>
              <a:t>closer look into what’s new in this new platform and offers the marketing positioning and overall message for the launch of Fiery FS300 Pro.</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a:t>
            </a:fld>
            <a:endParaRPr lang="en-US" dirty="0"/>
          </a:p>
        </p:txBody>
      </p:sp>
    </p:spTree>
    <p:extLst>
      <p:ext uri="{BB962C8B-B14F-4D97-AF65-F5344CB8AC3E}">
        <p14:creationId xmlns:p14="http://schemas.microsoft.com/office/powerpoint/2010/main" val="3265614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a:t>
            </a:r>
            <a:r>
              <a:rPr lang="en-US" baseline="0" dirty="0"/>
              <a:t> feature is called “automatically remove </a:t>
            </a:r>
            <a:r>
              <a:rPr lang="en-US" baseline="0" dirty="0" err="1"/>
              <a:t>rasters</a:t>
            </a:r>
            <a:r>
              <a:rPr lang="en-US" baseline="0" dirty="0"/>
              <a:t>.” </a:t>
            </a:r>
          </a:p>
          <a:p>
            <a:endParaRPr lang="en-US" baseline="0" dirty="0"/>
          </a:p>
          <a:p>
            <a:r>
              <a:rPr lang="en-US" baseline="0" dirty="0"/>
              <a:t>With this feature, users who want to resume the job layout and </a:t>
            </a:r>
            <a:r>
              <a:rPr lang="en-US" baseline="0" dirty="0" err="1"/>
              <a:t>makeready</a:t>
            </a:r>
            <a:r>
              <a:rPr lang="en-US" baseline="0" dirty="0"/>
              <a:t> settings after processing a job, will no longer need to select “Remove Raster” before accessing Impose, Compose, or </a:t>
            </a:r>
            <a:r>
              <a:rPr lang="en-US" baseline="0" dirty="0" err="1"/>
              <a:t>JobMaster</a:t>
            </a:r>
            <a:r>
              <a:rPr lang="en-US" baseline="0" dirty="0"/>
              <a:t>. The Fiery server will “Remove Raster” automatically if any of those </a:t>
            </a:r>
            <a:r>
              <a:rPr lang="en-US" baseline="0" dirty="0" err="1"/>
              <a:t>makeready</a:t>
            </a:r>
            <a:r>
              <a:rPr lang="en-US" baseline="0" dirty="0"/>
              <a:t> options are selected from the Actions menu. </a:t>
            </a:r>
          </a:p>
          <a:p>
            <a:endParaRPr lang="en-US" baseline="0" dirty="0"/>
          </a:p>
          <a:p>
            <a:r>
              <a:rPr lang="en-US" baseline="0" dirty="0"/>
              <a:t>This shortens access to </a:t>
            </a:r>
            <a:r>
              <a:rPr lang="en-US" baseline="0" dirty="0" err="1"/>
              <a:t>makeready</a:t>
            </a:r>
            <a:r>
              <a:rPr lang="en-US" baseline="0" dirty="0"/>
              <a:t> settings from three clicks to one, and offers a more intuitive experience since users will see job actions for processed jobs that are consistent with those for spooled jobs.</a:t>
            </a:r>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10</a:t>
            </a:fld>
            <a:endParaRPr lang="en-US"/>
          </a:p>
        </p:txBody>
      </p:sp>
    </p:spTree>
    <p:extLst>
      <p:ext uri="{BB962C8B-B14F-4D97-AF65-F5344CB8AC3E}">
        <p14:creationId xmlns:p14="http://schemas.microsoft.com/office/powerpoint/2010/main" val="4036374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 Reprint </a:t>
            </a:r>
            <a:r>
              <a:rPr lang="en-US" baseline="0" dirty="0"/>
              <a:t>can save a lot of time.</a:t>
            </a:r>
          </a:p>
          <a:p>
            <a:endParaRPr lang="en-US" dirty="0"/>
          </a:p>
          <a:p>
            <a:r>
              <a:rPr lang="en-US" dirty="0"/>
              <a:t>Using this feature, administrators</a:t>
            </a:r>
            <a:r>
              <a:rPr lang="en-US" baseline="0" dirty="0"/>
              <a:t> can keep the raster files for jobs in the PRINTED queue. When the print service provider needs to reprint those jobs, the files start printing the instant jobs are sent to print, without re-</a:t>
            </a:r>
            <a:r>
              <a:rPr lang="en-US" baseline="0" dirty="0" err="1"/>
              <a:t>RIPping</a:t>
            </a:r>
            <a:r>
              <a:rPr lang="en-US" baseline="0" dirty="0"/>
              <a:t>.</a:t>
            </a:r>
          </a:p>
          <a:p>
            <a:endParaRPr lang="en-US" baseline="0" dirty="0"/>
          </a:p>
          <a:p>
            <a:r>
              <a:rPr lang="en-US" baseline="0" dirty="0"/>
              <a:t>This feature is on by default and can be disabled from the Configure menu, as the screenshot on the right shows.</a:t>
            </a:r>
          </a:p>
          <a:p>
            <a:endParaRPr lang="en-US" baseline="0" dirty="0"/>
          </a:p>
          <a:p>
            <a:r>
              <a:rPr lang="en-US" baseline="0" dirty="0"/>
              <a:t>This is a great feature when users need to print one copy of a job as a proof, and then print it again for production. All they have to do is just change the copy count.</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11</a:t>
            </a:fld>
            <a:endParaRPr lang="en-US"/>
          </a:p>
        </p:txBody>
      </p:sp>
    </p:spTree>
    <p:extLst>
      <p:ext uri="{BB962C8B-B14F-4D97-AF65-F5344CB8AC3E}">
        <p14:creationId xmlns:p14="http://schemas.microsoft.com/office/powerpoint/2010/main" val="4005420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12</a:t>
            </a:fld>
            <a:endParaRPr lang="en-US"/>
          </a:p>
        </p:txBody>
      </p:sp>
    </p:spTree>
    <p:extLst>
      <p:ext uri="{BB962C8B-B14F-4D97-AF65-F5344CB8AC3E}">
        <p14:creationId xmlns:p14="http://schemas.microsoft.com/office/powerpoint/2010/main" val="1279259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FS300 Pro servers feature the </a:t>
            </a:r>
            <a:r>
              <a:rPr lang="en-US" sz="1200" kern="1200" dirty="0">
                <a:solidFill>
                  <a:schemeClr val="tx1"/>
                </a:solidFill>
                <a:effectLst/>
                <a:latin typeface="+mn-lt"/>
                <a:ea typeface="+mn-ea"/>
                <a:cs typeface="+mn-cs"/>
              </a:rPr>
              <a:t>cutting-edge and innovative</a:t>
            </a:r>
            <a:r>
              <a:rPr lang="en-US" dirty="0"/>
              <a:t> Fiery NX industrial design that was </a:t>
            </a:r>
            <a:r>
              <a:rPr lang="en-US" sz="1200" kern="1200" dirty="0">
                <a:solidFill>
                  <a:schemeClr val="tx1"/>
                </a:solidFill>
                <a:effectLst/>
                <a:latin typeface="+mn-lt"/>
                <a:ea typeface="+mn-ea"/>
                <a:cs typeface="+mn-cs"/>
              </a:rPr>
              <a:t>precisely crafted with the Fiery operator in mind.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Fiery NX Premium is the high-end Fiery DFE  that replaces the Fiery QX100 servers.</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 Fiery NX Pro is the server that replaces the Fiery Pro 80 hardware platforms.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new server design includes the Fiery </a:t>
            </a:r>
            <a:r>
              <a:rPr lang="en-US" sz="1200" kern="1200" dirty="0" err="1">
                <a:solidFill>
                  <a:schemeClr val="tx1"/>
                </a:solidFill>
                <a:effectLst/>
                <a:latin typeface="+mn-lt"/>
                <a:ea typeface="+mn-ea"/>
                <a:cs typeface="+mn-cs"/>
              </a:rPr>
              <a:t>QuickTouch</a:t>
            </a:r>
            <a:r>
              <a:rPr lang="en-US" sz="1200" kern="1200" dirty="0">
                <a:solidFill>
                  <a:schemeClr val="tx1"/>
                </a:solidFill>
                <a:effectLst/>
                <a:latin typeface="+mn-lt"/>
                <a:ea typeface="+mn-ea"/>
                <a:cs typeface="+mn-cs"/>
              </a:rPr>
              <a:t> interface that helps users speed up job and device management. The touchscreen display rotates and provides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intuitive system installation, backup, and diagnosis; plus easy access to and faster views of job status information. It also includes 3 USB ports, conveniently located on the side of the display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Either the Fiery NX server (Premium or Pro) can be placed inside the new Fiery NX Station to provide a </a:t>
            </a:r>
            <a:r>
              <a:rPr lang="en-US" sz="1200" kern="1200" dirty="0" err="1">
                <a:solidFill>
                  <a:schemeClr val="tx1"/>
                </a:solidFill>
                <a:effectLst/>
                <a:latin typeface="+mn-lt"/>
                <a:ea typeface="+mn-ea"/>
                <a:cs typeface="+mn-cs"/>
              </a:rPr>
              <a:t>centralised</a:t>
            </a:r>
            <a:r>
              <a:rPr lang="en-US" sz="1200" kern="1200" dirty="0">
                <a:solidFill>
                  <a:schemeClr val="tx1"/>
                </a:solidFill>
                <a:effectLst/>
                <a:latin typeface="+mn-lt"/>
                <a:ea typeface="+mn-ea"/>
                <a:cs typeface="+mn-cs"/>
              </a:rPr>
              <a:t> work station that adapts to different print production environments. The work</a:t>
            </a:r>
            <a:r>
              <a:rPr lang="en-US" sz="1200" kern="1200" baseline="0" dirty="0">
                <a:solidFill>
                  <a:schemeClr val="tx1"/>
                </a:solidFill>
                <a:effectLst/>
                <a:latin typeface="+mn-lt"/>
                <a:ea typeface="+mn-ea"/>
                <a:cs typeface="+mn-cs"/>
              </a:rPr>
              <a:t> stations come </a:t>
            </a:r>
            <a:r>
              <a:rPr lang="en-US" sz="1200" kern="1200" dirty="0">
                <a:solidFill>
                  <a:schemeClr val="tx1"/>
                </a:solidFill>
                <a:effectLst/>
                <a:latin typeface="+mn-lt"/>
                <a:ea typeface="+mn-ea"/>
                <a:cs typeface="+mn-cs"/>
              </a:rPr>
              <a:t>in two versions: The NX Station GL is the basic configuration, and the NX Station LS adds an adjustable-height workspace, a larger monitor, a  proximity sensor that wakes up the Fiery server as soon as it identifies someone approaching, and tidy power cable storage.</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13</a:t>
            </a:fld>
            <a:endParaRPr lang="en-US"/>
          </a:p>
        </p:txBody>
      </p:sp>
    </p:spTree>
    <p:extLst>
      <p:ext uri="{BB962C8B-B14F-4D97-AF65-F5344CB8AC3E}">
        <p14:creationId xmlns:p14="http://schemas.microsoft.com/office/powerpoint/2010/main" val="1474598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Fiery XB hardware platform is designed for a wide variety of high-production markets such as packaging, commercial print, and transactional.</a:t>
            </a:r>
          </a:p>
          <a:p>
            <a:endParaRPr lang="en-US" dirty="0"/>
          </a:p>
          <a:p>
            <a:r>
              <a:rPr lang="en-US" dirty="0"/>
              <a:t>Its high-performance, bladed architecture fulfills demands for</a:t>
            </a:r>
            <a:r>
              <a:rPr lang="en-US" baseline="0" dirty="0"/>
              <a:t> high </a:t>
            </a:r>
            <a:r>
              <a:rPr lang="en-US" dirty="0"/>
              <a:t>throughput and a wide range of paper widths. </a:t>
            </a:r>
          </a:p>
        </p:txBody>
      </p:sp>
      <p:sp>
        <p:nvSpPr>
          <p:cNvPr id="4" name="Slide Number Placeholder 3"/>
          <p:cNvSpPr>
            <a:spLocks noGrp="1"/>
          </p:cNvSpPr>
          <p:nvPr>
            <p:ph type="sldNum" sz="quarter" idx="10"/>
          </p:nvPr>
        </p:nvSpPr>
        <p:spPr/>
        <p:txBody>
          <a:bodyPr/>
          <a:lstStyle/>
          <a:p>
            <a:fld id="{E7E3DD79-7F6B-EE4F-8061-94D06D2DA17D}" type="slidenum">
              <a:rPr lang="en-US" smtClean="0"/>
              <a:t>14</a:t>
            </a:fld>
            <a:endParaRPr lang="en-US"/>
          </a:p>
        </p:txBody>
      </p:sp>
    </p:spTree>
    <p:extLst>
      <p:ext uri="{BB962C8B-B14F-4D97-AF65-F5344CB8AC3E}">
        <p14:creationId xmlns:p14="http://schemas.microsoft.com/office/powerpoint/2010/main" val="990678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section covers the new features in the Fiery system software — Fiery FS300 Pro</a:t>
            </a:r>
          </a:p>
        </p:txBody>
      </p:sp>
      <p:sp>
        <p:nvSpPr>
          <p:cNvPr id="4" name="Slide Number Placeholder 3"/>
          <p:cNvSpPr>
            <a:spLocks noGrp="1"/>
          </p:cNvSpPr>
          <p:nvPr>
            <p:ph type="sldNum" sz="quarter" idx="10"/>
          </p:nvPr>
        </p:nvSpPr>
        <p:spPr/>
        <p:txBody>
          <a:bodyPr/>
          <a:lstStyle/>
          <a:p>
            <a:fld id="{144B45F8-DE80-EF45-B2C0-19CABFC760D4}" type="slidenum">
              <a:rPr lang="en-US" smtClean="0"/>
              <a:pPr/>
              <a:t>15</a:t>
            </a:fld>
            <a:endParaRPr lang="en-US"/>
          </a:p>
        </p:txBody>
      </p:sp>
    </p:spTree>
    <p:extLst>
      <p:ext uri="{BB962C8B-B14F-4D97-AF65-F5344CB8AC3E}">
        <p14:creationId xmlns:p14="http://schemas.microsoft.com/office/powerpoint/2010/main" val="3619256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features target the areas users care most about:</a:t>
            </a:r>
          </a:p>
          <a:p>
            <a:pPr marL="171450" indent="-171450">
              <a:buFont typeface="Arial" panose="020B0604020202020204" pitchFamily="34" charset="0"/>
              <a:buChar char="•"/>
            </a:pPr>
            <a:r>
              <a:rPr lang="en-US" dirty="0"/>
              <a:t>Output quality control</a:t>
            </a:r>
          </a:p>
          <a:p>
            <a:pPr marL="171450" indent="-171450">
              <a:buFont typeface="Arial" panose="020B0604020202020204" pitchFamily="34" charset="0"/>
              <a:buChar char="•"/>
            </a:pPr>
            <a:r>
              <a:rPr lang="en-US" dirty="0"/>
              <a:t>Performance</a:t>
            </a:r>
          </a:p>
          <a:p>
            <a:pPr marL="171450" indent="-171450">
              <a:buFont typeface="Arial" panose="020B0604020202020204" pitchFamily="34" charset="0"/>
              <a:buChar char="•"/>
            </a:pPr>
            <a:r>
              <a:rPr lang="en-US" dirty="0"/>
              <a:t>Security</a:t>
            </a:r>
          </a:p>
          <a:p>
            <a:pPr marL="171450" indent="-171450">
              <a:buFont typeface="Arial" panose="020B0604020202020204" pitchFamily="34" charset="0"/>
              <a:buChar char="•"/>
            </a:pPr>
            <a:r>
              <a:rPr lang="en-US" dirty="0"/>
              <a:t>Serviceability</a:t>
            </a:r>
          </a:p>
          <a:p>
            <a:pPr marL="171450" indent="-171450">
              <a:buFont typeface="Arial" panose="020B0604020202020204" pitchFamily="34" charset="0"/>
              <a:buChar char="•"/>
            </a:pPr>
            <a:r>
              <a:rPr lang="en-US" dirty="0"/>
              <a:t>Integration</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16</a:t>
            </a:fld>
            <a:endParaRPr lang="en-US"/>
          </a:p>
        </p:txBody>
      </p:sp>
    </p:spTree>
    <p:extLst>
      <p:ext uri="{BB962C8B-B14F-4D97-AF65-F5344CB8AC3E}">
        <p14:creationId xmlns:p14="http://schemas.microsoft.com/office/powerpoint/2010/main" val="1256016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new features that offer new tools to enhance output quality control, and are great additions for professional prepress environments: </a:t>
            </a:r>
          </a:p>
          <a:p>
            <a:pPr marL="171450" indent="-171450">
              <a:buFont typeface="Arial" panose="020B0604020202020204" pitchFamily="34" charset="0"/>
              <a:buChar char="•"/>
            </a:pPr>
            <a:r>
              <a:rPr lang="en-US" dirty="0"/>
              <a:t>The Fiery Spot-On feature adds spot </a:t>
            </a:r>
            <a:r>
              <a:rPr lang="en-US" dirty="0" err="1"/>
              <a:t>colour</a:t>
            </a:r>
            <a:r>
              <a:rPr lang="en-US" dirty="0"/>
              <a:t> group priority </a:t>
            </a:r>
          </a:p>
          <a:p>
            <a:pPr marL="171450" indent="-171450">
              <a:buFont typeface="Arial" charset="0"/>
              <a:buChar char="•"/>
            </a:pPr>
            <a:r>
              <a:rPr lang="en-US" dirty="0"/>
              <a:t>Fiery </a:t>
            </a:r>
            <a:r>
              <a:rPr lang="en-US" dirty="0" err="1"/>
              <a:t>ImageViewer</a:t>
            </a:r>
            <a:r>
              <a:rPr lang="en-US" dirty="0"/>
              <a:t>, part of Fiery Graphic Arts, Premium Edition and Fiery Productivity Package, adds object inspector and total area coverage features</a:t>
            </a:r>
          </a:p>
        </p:txBody>
      </p:sp>
      <p:sp>
        <p:nvSpPr>
          <p:cNvPr id="4" name="Slide Number Placeholder 3"/>
          <p:cNvSpPr>
            <a:spLocks noGrp="1"/>
          </p:cNvSpPr>
          <p:nvPr>
            <p:ph type="sldNum" sz="quarter" idx="10"/>
          </p:nvPr>
        </p:nvSpPr>
        <p:spPr/>
        <p:txBody>
          <a:bodyPr/>
          <a:lstStyle/>
          <a:p>
            <a:fld id="{E7E3DD79-7F6B-EE4F-8061-94D06D2DA17D}" type="slidenum">
              <a:rPr lang="en-US" smtClean="0"/>
              <a:t>17</a:t>
            </a:fld>
            <a:endParaRPr lang="en-US"/>
          </a:p>
        </p:txBody>
      </p:sp>
    </p:spTree>
    <p:extLst>
      <p:ext uri="{BB962C8B-B14F-4D97-AF65-F5344CB8AC3E}">
        <p14:creationId xmlns:p14="http://schemas.microsoft.com/office/powerpoint/2010/main" val="1130957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Spot </a:t>
            </a:r>
            <a:r>
              <a:rPr lang="en-US" dirty="0" err="1"/>
              <a:t>colour</a:t>
            </a:r>
            <a:r>
              <a:rPr lang="en-US" dirty="0"/>
              <a:t> group priority is a feature that enables users to easily ensure that custom spot </a:t>
            </a:r>
            <a:r>
              <a:rPr lang="en-US" dirty="0" err="1"/>
              <a:t>colour</a:t>
            </a:r>
            <a:r>
              <a:rPr lang="en-US" dirty="0"/>
              <a:t> representation is honored to satisfy print buyer’s expectations.</a:t>
            </a:r>
          </a:p>
          <a:p>
            <a:endParaRPr lang="en-US" dirty="0"/>
          </a:p>
          <a:p>
            <a:r>
              <a:rPr lang="en-US" dirty="0"/>
              <a:t>This is a very useful feature for print environments where Fiery users edit the appearance of specific spot </a:t>
            </a:r>
            <a:r>
              <a:rPr lang="en-US" dirty="0" err="1"/>
              <a:t>colours</a:t>
            </a:r>
            <a:r>
              <a:rPr lang="en-US" dirty="0"/>
              <a:t> to match the expectations of print buyers. These spot </a:t>
            </a:r>
            <a:r>
              <a:rPr lang="en-US" dirty="0" err="1"/>
              <a:t>colour</a:t>
            </a:r>
            <a:r>
              <a:rPr lang="en-US" dirty="0"/>
              <a:t> edits are saved as new groups of </a:t>
            </a:r>
            <a:r>
              <a:rPr lang="en-US" dirty="0" err="1"/>
              <a:t>colours</a:t>
            </a:r>
            <a:r>
              <a:rPr lang="en-US" dirty="0"/>
              <a:t> using the Spot-On interface in Device Center.</a:t>
            </a:r>
          </a:p>
          <a:p>
            <a:endParaRPr lang="en-US" dirty="0"/>
          </a:p>
          <a:p>
            <a:r>
              <a:rPr lang="en-US" dirty="0"/>
              <a:t>But sometimes different print buyers want different edits to the same spot </a:t>
            </a:r>
            <a:r>
              <a:rPr lang="en-US" dirty="0" err="1"/>
              <a:t>colours</a:t>
            </a:r>
            <a:r>
              <a:rPr lang="en-US" dirty="0"/>
              <a:t>, or one buyer may request an adjustment — but other print buyers like the default </a:t>
            </a:r>
            <a:r>
              <a:rPr lang="en-US" dirty="0" err="1"/>
              <a:t>colour</a:t>
            </a:r>
            <a:r>
              <a:rPr lang="en-US" dirty="0"/>
              <a:t> mapping of the spot </a:t>
            </a:r>
            <a:r>
              <a:rPr lang="en-US" dirty="0" err="1"/>
              <a:t>colour</a:t>
            </a:r>
            <a:r>
              <a:rPr lang="en-US" dirty="0"/>
              <a:t>. </a:t>
            </a:r>
          </a:p>
          <a:p>
            <a:endParaRPr lang="en-US" dirty="0"/>
          </a:p>
          <a:p>
            <a:r>
              <a:rPr lang="en-US" dirty="0"/>
              <a:t>The spot </a:t>
            </a:r>
            <a:r>
              <a:rPr lang="en-US" dirty="0" err="1"/>
              <a:t>colour</a:t>
            </a:r>
            <a:r>
              <a:rPr lang="en-US" dirty="0"/>
              <a:t> group priority feature allows the Fiery user to set which of the </a:t>
            </a:r>
            <a:r>
              <a:rPr lang="en-US" dirty="0" err="1"/>
              <a:t>colour</a:t>
            </a:r>
            <a:r>
              <a:rPr lang="en-US" dirty="0"/>
              <a:t> libraries in Spot-On takes priority for a given job from the Color tab in Job Properties or Fiery driver. This means that if the requested spot </a:t>
            </a:r>
            <a:r>
              <a:rPr lang="en-US" dirty="0" err="1"/>
              <a:t>colour</a:t>
            </a:r>
            <a:r>
              <a:rPr lang="en-US" dirty="0"/>
              <a:t> adjustment for one customer is created in a custom spot </a:t>
            </a:r>
            <a:r>
              <a:rPr lang="en-US" dirty="0" err="1"/>
              <a:t>colour</a:t>
            </a:r>
            <a:r>
              <a:rPr lang="en-US" dirty="0"/>
              <a:t> library, the library can be given priority when printing that customer's jobs without forcing the spot </a:t>
            </a:r>
            <a:r>
              <a:rPr lang="en-US" dirty="0" err="1"/>
              <a:t>colour</a:t>
            </a:r>
            <a:r>
              <a:rPr lang="en-US" dirty="0"/>
              <a:t> edit for all future print jobs.</a:t>
            </a:r>
          </a:p>
          <a:p>
            <a:endParaRPr lang="en-US" dirty="0"/>
          </a:p>
          <a:p>
            <a:r>
              <a:rPr lang="en-US" dirty="0"/>
              <a:t>This feature can save a lot of time for users who no longer need to constantly check on the order of the </a:t>
            </a:r>
            <a:r>
              <a:rPr lang="en-US" dirty="0" err="1"/>
              <a:t>colour</a:t>
            </a:r>
            <a:r>
              <a:rPr lang="en-US" dirty="0"/>
              <a:t> libraries or groups in Spot-On.</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18</a:t>
            </a:fld>
            <a:endParaRPr lang="en-US"/>
          </a:p>
        </p:txBody>
      </p:sp>
    </p:spTree>
    <p:extLst>
      <p:ext uri="{BB962C8B-B14F-4D97-AF65-F5344CB8AC3E}">
        <p14:creationId xmlns:p14="http://schemas.microsoft.com/office/powerpoint/2010/main" val="2419148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a:t>
            </a:r>
            <a:r>
              <a:rPr lang="en-US" baseline="0" dirty="0"/>
              <a:t> Inspector, part of Fiery </a:t>
            </a:r>
            <a:r>
              <a:rPr lang="en-US" baseline="0" dirty="0" err="1"/>
              <a:t>ImageViewer</a:t>
            </a:r>
            <a:r>
              <a:rPr lang="en-US" baseline="0" dirty="0"/>
              <a:t> 3.0, helps identify imaging problems related to specific object types. The tool identifies what type of page object was in the original page description file before it was </a:t>
            </a:r>
            <a:r>
              <a:rPr lang="en-US" baseline="0" dirty="0" err="1"/>
              <a:t>RIPped</a:t>
            </a:r>
            <a:r>
              <a:rPr lang="en-US" baseline="0" dirty="0"/>
              <a:t>. It can identify object types including </a:t>
            </a:r>
            <a:r>
              <a:rPr lang="en-US" altLang="en-US" dirty="0">
                <a:latin typeface="Georgia" charset="0"/>
                <a:ea typeface="ＭＳ Ｐゴシック" charset="-128"/>
                <a:cs typeface="Museo 300" charset="0"/>
              </a:rPr>
              <a:t>image, graphic, smooth shade,</a:t>
            </a:r>
            <a:r>
              <a:rPr lang="en-US" altLang="en-US" baseline="0" dirty="0">
                <a:latin typeface="Georgia" charset="0"/>
                <a:ea typeface="ＭＳ Ｐゴシック" charset="-128"/>
                <a:cs typeface="Museo 300" charset="0"/>
              </a:rPr>
              <a:t> </a:t>
            </a:r>
            <a:r>
              <a:rPr lang="en-US" altLang="en-US" dirty="0">
                <a:latin typeface="Georgia" charset="0"/>
                <a:ea typeface="ＭＳ Ｐゴシック" charset="-128"/>
                <a:cs typeface="Museo 300" charset="0"/>
              </a:rPr>
              <a:t>text, and edge.</a:t>
            </a:r>
            <a:endParaRPr lang="en-US" baseline="0" dirty="0"/>
          </a:p>
          <a:p>
            <a:endParaRPr lang="en-US" baseline="0" dirty="0"/>
          </a:p>
          <a:p>
            <a:r>
              <a:rPr lang="en-US" baseline="0" dirty="0"/>
              <a:t>The feature allows the user to troubleshoot image quality issues related to page object type more efficiently. Some examples include the ability to:</a:t>
            </a:r>
          </a:p>
          <a:p>
            <a:endParaRPr lang="en-US" baseline="0" dirty="0"/>
          </a:p>
          <a:p>
            <a:pPr marL="171450" indent="-171450">
              <a:buFont typeface="Arial" charset="0"/>
              <a:buChar char="•"/>
            </a:pPr>
            <a:r>
              <a:rPr lang="en-US" sz="1200" b="0" i="0" kern="1200" dirty="0">
                <a:solidFill>
                  <a:schemeClr val="tx1"/>
                </a:solidFill>
                <a:effectLst/>
                <a:latin typeface="+mn-lt"/>
                <a:ea typeface="+mn-ea"/>
                <a:cs typeface="+mn-cs"/>
              </a:rPr>
              <a:t>Identify a page object that may fail to use black only because gray settings in Job</a:t>
            </a:r>
            <a:r>
              <a:rPr lang="en-US" sz="1200" b="0" i="0" kern="1200" baseline="0" dirty="0">
                <a:solidFill>
                  <a:schemeClr val="tx1"/>
                </a:solidFill>
                <a:effectLst/>
                <a:latin typeface="+mn-lt"/>
                <a:ea typeface="+mn-ea"/>
                <a:cs typeface="+mn-cs"/>
              </a:rPr>
              <a:t> Properties</a:t>
            </a:r>
            <a:r>
              <a:rPr lang="en-US" sz="1200" b="0" i="0" kern="1200" dirty="0">
                <a:solidFill>
                  <a:schemeClr val="tx1"/>
                </a:solidFill>
                <a:effectLst/>
                <a:latin typeface="+mn-lt"/>
                <a:ea typeface="+mn-ea"/>
                <a:cs typeface="+mn-cs"/>
              </a:rPr>
              <a:t> are not set to use black only for that object type.</a:t>
            </a:r>
          </a:p>
          <a:p>
            <a:pPr marL="171450" indent="-171450">
              <a:buFont typeface="Arial" charset="0"/>
              <a:buChar char="•"/>
            </a:pPr>
            <a:endParaRPr lang="en-US" sz="1200" b="0" i="0" kern="1200" dirty="0">
              <a:solidFill>
                <a:schemeClr val="tx1"/>
              </a:solidFill>
              <a:effectLst/>
              <a:latin typeface="+mn-lt"/>
              <a:ea typeface="+mn-ea"/>
              <a:cs typeface="+mn-cs"/>
            </a:endParaRPr>
          </a:p>
          <a:p>
            <a:pPr marL="171450" indent="-171450">
              <a:buFont typeface="Arial" charset="0"/>
              <a:buChar char="•"/>
            </a:pPr>
            <a:r>
              <a:rPr lang="en-US" sz="1200" b="0" i="0" kern="1200" dirty="0">
                <a:solidFill>
                  <a:schemeClr val="tx1"/>
                </a:solidFill>
                <a:effectLst/>
                <a:latin typeface="+mn-lt"/>
                <a:ea typeface="+mn-ea"/>
                <a:cs typeface="+mn-cs"/>
              </a:rPr>
              <a:t>Identify cases where a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mismatch within a page is related to how each object type is processed,</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such as halftone screen. These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mismatches are hard to identify since the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looks identical in the raster,</a:t>
            </a:r>
            <a:r>
              <a:rPr lang="en-US" sz="1200" b="0" i="0" kern="1200" baseline="0" dirty="0">
                <a:solidFill>
                  <a:schemeClr val="tx1"/>
                </a:solidFill>
                <a:effectLst/>
                <a:latin typeface="+mn-lt"/>
                <a:ea typeface="+mn-ea"/>
                <a:cs typeface="+mn-cs"/>
              </a:rPr>
              <a:t> but they </a:t>
            </a:r>
            <a:r>
              <a:rPr lang="en-US" sz="1200" b="0" i="0" kern="1200" dirty="0">
                <a:solidFill>
                  <a:schemeClr val="tx1"/>
                </a:solidFill>
                <a:effectLst/>
                <a:latin typeface="+mn-lt"/>
                <a:ea typeface="+mn-ea"/>
                <a:cs typeface="+mn-cs"/>
              </a:rPr>
              <a:t>print with a mismatch when they are screened on the print engine.</a:t>
            </a:r>
          </a:p>
          <a:p>
            <a:pPr marL="171450" indent="-171450">
              <a:buFont typeface="Arial" charset="0"/>
              <a:buChar char="•"/>
            </a:pPr>
            <a:endParaRPr lang="en-US" sz="1200" b="0" i="0" kern="1200" dirty="0">
              <a:solidFill>
                <a:schemeClr val="tx1"/>
              </a:solidFill>
              <a:effectLst/>
              <a:latin typeface="+mn-lt"/>
              <a:ea typeface="+mn-ea"/>
              <a:cs typeface="+mn-cs"/>
            </a:endParaRPr>
          </a:p>
          <a:p>
            <a:pPr marL="171450" indent="-171450">
              <a:buFont typeface="Arial" charset="0"/>
              <a:buChar char="•"/>
            </a:pPr>
            <a:r>
              <a:rPr lang="en-US" sz="1200" b="0" i="0" kern="1200" dirty="0">
                <a:solidFill>
                  <a:schemeClr val="tx1"/>
                </a:solidFill>
                <a:effectLst/>
                <a:latin typeface="+mn-lt"/>
                <a:ea typeface="+mn-ea"/>
                <a:cs typeface="+mn-cs"/>
              </a:rPr>
              <a:t>Determine where pixels are being tagged for edge enhancement by features such as Fiery Dynamic HD Text and Graphics or engine-specific edge-enhancement technologies.</a:t>
            </a:r>
          </a:p>
          <a:p>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19</a:t>
            </a:fld>
            <a:endParaRPr lang="en-US"/>
          </a:p>
        </p:txBody>
      </p:sp>
    </p:spTree>
    <p:extLst>
      <p:ext uri="{BB962C8B-B14F-4D97-AF65-F5344CB8AC3E}">
        <p14:creationId xmlns:p14="http://schemas.microsoft.com/office/powerpoint/2010/main" val="368754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a:t>
            </a:r>
            <a:r>
              <a:rPr lang="en-US" baseline="0" dirty="0"/>
              <a:t>s first answer “What is the Fiery FS300 Pro”? And what </a:t>
            </a:r>
            <a:r>
              <a:rPr lang="en-US" dirty="0"/>
              <a:t>does </a:t>
            </a:r>
            <a:r>
              <a:rPr lang="en-US" baseline="0" dirty="0"/>
              <a:t>FS300 Pro mean for users?</a:t>
            </a:r>
          </a:p>
          <a:p>
            <a:endParaRPr lang="en-US" baseline="0" dirty="0"/>
          </a:p>
          <a:p>
            <a:r>
              <a:rPr lang="en-US" baseline="0" dirty="0"/>
              <a:t>First of all, Fiery FS300 Pro is not just system software, it is a platform. It’s a platform that converges all aspects of a digital front end, or DFE, solution. Fiery DFEs include hardware, software, workflow solutions, and more.</a:t>
            </a:r>
          </a:p>
          <a:p>
            <a:endParaRPr lang="en-US" baseline="0" dirty="0"/>
          </a:p>
          <a:p>
            <a:r>
              <a:rPr lang="en-US" baseline="0" dirty="0"/>
              <a:t>FS300 Pro platform defines </a:t>
            </a:r>
            <a:r>
              <a:rPr lang="en-US" b="0" baseline="0" dirty="0"/>
              <a:t>and sets </a:t>
            </a:r>
            <a:r>
              <a:rPr lang="en-US" baseline="0" dirty="0"/>
              <a:t>the direction for Fiery servers in the next decade by:</a:t>
            </a:r>
          </a:p>
          <a:p>
            <a:endParaRPr lang="en-US" baseline="0" dirty="0"/>
          </a:p>
          <a:p>
            <a:r>
              <a:rPr lang="en-US" dirty="0"/>
              <a:t>Focusing on users with a redesign and innovation in almost every single touch point the user has with Fiery. This includes everything from exterior</a:t>
            </a:r>
            <a:r>
              <a:rPr lang="en-US" baseline="0" dirty="0"/>
              <a:t> design that incorporates a Fiery </a:t>
            </a:r>
            <a:r>
              <a:rPr lang="en-US" baseline="0" dirty="0" err="1"/>
              <a:t>QuickTouch</a:t>
            </a:r>
            <a:r>
              <a:rPr lang="en-US" baseline="0" dirty="0"/>
              <a:t> display to interact with the Fiery server, to the furniture stand, and all aspects of user interface in Command WorkStation</a:t>
            </a:r>
            <a:r>
              <a:rPr lang="en-US" dirty="0"/>
              <a:t>.</a:t>
            </a:r>
          </a:p>
          <a:p>
            <a:endParaRPr lang="en-US" dirty="0"/>
          </a:p>
          <a:p>
            <a:r>
              <a:rPr lang="en-US" dirty="0"/>
              <a:t>And,</a:t>
            </a:r>
            <a:r>
              <a:rPr lang="en-US" baseline="0" dirty="0"/>
              <a:t> of course, FS300 Pro adds new features in the key areas users care about: </a:t>
            </a:r>
            <a:r>
              <a:rPr lang="en-US" sz="1200" dirty="0" err="1"/>
              <a:t>colour</a:t>
            </a:r>
            <a:r>
              <a:rPr lang="en-US" sz="1200" dirty="0"/>
              <a:t>, productivity, usability, and integration.</a:t>
            </a:r>
            <a:endParaRPr lang="en-US" baseline="0" dirty="0"/>
          </a:p>
          <a:p>
            <a:endParaRPr lang="en-US" baseline="0" dirty="0"/>
          </a:p>
          <a:p>
            <a:r>
              <a:rPr lang="en-US" dirty="0"/>
              <a:t>In addition to that, FS300 Pro drives multiple print technologies,</a:t>
            </a:r>
            <a:r>
              <a:rPr lang="en-US" baseline="0" dirty="0"/>
              <a:t> not only </a:t>
            </a:r>
            <a:r>
              <a:rPr lang="en-US" baseline="0" dirty="0" err="1"/>
              <a:t>cutsheet</a:t>
            </a:r>
            <a:r>
              <a:rPr lang="en-US" baseline="0" dirty="0"/>
              <a:t> toner presses. With ever-increasing demands </a:t>
            </a:r>
            <a:r>
              <a:rPr lang="en-US" dirty="0"/>
              <a:t>for faster </a:t>
            </a:r>
            <a:r>
              <a:rPr lang="en-US" baseline="0" dirty="0" err="1"/>
              <a:t>thoughput</a:t>
            </a:r>
            <a:r>
              <a:rPr lang="en-US" baseline="0" dirty="0"/>
              <a:t> in production printing</a:t>
            </a:r>
            <a:r>
              <a:rPr lang="en-US" dirty="0"/>
              <a:t>, Fiery</a:t>
            </a:r>
            <a:r>
              <a:rPr lang="en-US" baseline="0" dirty="0"/>
              <a:t> is now driving v</a:t>
            </a:r>
            <a:r>
              <a:rPr lang="en-US" dirty="0"/>
              <a:t>ery high-speed presses such as the Xerox </a:t>
            </a:r>
            <a:r>
              <a:rPr lang="en-US" dirty="0" err="1"/>
              <a:t>Trivor</a:t>
            </a:r>
            <a:r>
              <a:rPr lang="en-US" dirty="0"/>
              <a:t> 2400, </a:t>
            </a:r>
            <a:r>
              <a:rPr lang="en-US" dirty="0" err="1"/>
              <a:t>Landa’s</a:t>
            </a:r>
            <a:r>
              <a:rPr lang="en-US" dirty="0"/>
              <a:t> </a:t>
            </a:r>
            <a:r>
              <a:rPr lang="en-US" dirty="0" err="1"/>
              <a:t>Nanographic</a:t>
            </a:r>
            <a:r>
              <a:rPr lang="en-US" dirty="0"/>
              <a:t> presses, our own </a:t>
            </a:r>
            <a:r>
              <a:rPr lang="en-US" dirty="0" err="1"/>
              <a:t>Nozomi</a:t>
            </a:r>
            <a:r>
              <a:rPr lang="en-US" dirty="0"/>
              <a:t> for corrugated, and many other engines. </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2</a:t>
            </a:fld>
            <a:endParaRPr lang="en-US"/>
          </a:p>
        </p:txBody>
      </p:sp>
    </p:spTree>
    <p:extLst>
      <p:ext uri="{BB962C8B-B14F-4D97-AF65-F5344CB8AC3E}">
        <p14:creationId xmlns:p14="http://schemas.microsoft.com/office/powerpoint/2010/main" val="397801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Area Coverage, also</a:t>
            </a:r>
            <a:r>
              <a:rPr lang="en-US" baseline="0" dirty="0"/>
              <a:t> part of Fiery </a:t>
            </a:r>
            <a:r>
              <a:rPr lang="en-US" baseline="0" dirty="0" err="1"/>
              <a:t>ImageViewer</a:t>
            </a:r>
            <a:r>
              <a:rPr lang="en-US" baseline="0" dirty="0"/>
              <a:t> 3.0, reports the sum of </a:t>
            </a:r>
            <a:r>
              <a:rPr lang="en-US" baseline="0" dirty="0" err="1"/>
              <a:t>colour</a:t>
            </a:r>
            <a:r>
              <a:rPr lang="en-US" baseline="0" dirty="0"/>
              <a:t> separation values for a pixel. This can help users troubleshoot image quality issues related to toner or ink coverage, and determine whether the toner or ink limit has been reached. </a:t>
            </a:r>
          </a:p>
        </p:txBody>
      </p:sp>
      <p:sp>
        <p:nvSpPr>
          <p:cNvPr id="4" name="Slide Number Placeholder 3"/>
          <p:cNvSpPr>
            <a:spLocks noGrp="1"/>
          </p:cNvSpPr>
          <p:nvPr>
            <p:ph type="sldNum" sz="quarter" idx="10"/>
          </p:nvPr>
        </p:nvSpPr>
        <p:spPr/>
        <p:txBody>
          <a:bodyPr/>
          <a:lstStyle/>
          <a:p>
            <a:fld id="{E7E3DD79-7F6B-EE4F-8061-94D06D2DA17D}" type="slidenum">
              <a:rPr lang="en-US" smtClean="0"/>
              <a:t>20</a:t>
            </a:fld>
            <a:endParaRPr lang="en-US"/>
          </a:p>
        </p:txBody>
      </p:sp>
    </p:spTree>
    <p:extLst>
      <p:ext uri="{BB962C8B-B14F-4D97-AF65-F5344CB8AC3E}">
        <p14:creationId xmlns:p14="http://schemas.microsoft.com/office/powerpoint/2010/main" val="509753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Previous Fiery servers render grayscale objects using the CMYK source profile, which can result in an unexpected and often incorrect appearance.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dirty="0"/>
              <a:t>This feature provides users with specific control over the </a:t>
            </a:r>
            <a:r>
              <a:rPr lang="en-US" dirty="0" err="1"/>
              <a:t>colour</a:t>
            </a:r>
            <a:r>
              <a:rPr lang="en-US" dirty="0"/>
              <a:t> management of grayscale page objects by adding grayscale settings in the Color tab in Job Properties and the driver.</a:t>
            </a:r>
          </a:p>
          <a:p>
            <a:endParaRPr lang="en-US" dirty="0"/>
          </a:p>
          <a:p>
            <a:r>
              <a:rPr lang="en-US" dirty="0"/>
              <a:t>When grayscale page objects are created in a design application such as Adobe Photoshop, a grayscale ICC profile is used to define their intended appearance. This feature lets the user set the same profile to be used on the Fiery server so that the expected appearance can be maintained when printing.</a:t>
            </a:r>
          </a:p>
          <a:p>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21</a:t>
            </a:fld>
            <a:endParaRPr lang="en-US"/>
          </a:p>
        </p:txBody>
      </p:sp>
    </p:spTree>
    <p:extLst>
      <p:ext uri="{BB962C8B-B14F-4D97-AF65-F5344CB8AC3E}">
        <p14:creationId xmlns:p14="http://schemas.microsoft.com/office/powerpoint/2010/main" val="4134353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Fiery FS300 Pro servers process jobs faster with innovative technology:</a:t>
            </a:r>
          </a:p>
          <a:p>
            <a:pPr marL="171450" indent="-171450">
              <a:buFont typeface="Arial" charset="0"/>
              <a:buChar char="•"/>
            </a:pPr>
            <a:r>
              <a:rPr lang="en-US" dirty="0"/>
              <a:t>Fiery NX Premium servers include Fiery </a:t>
            </a:r>
            <a:r>
              <a:rPr lang="en-US" dirty="0" err="1"/>
              <a:t>HyperRIP</a:t>
            </a:r>
            <a:r>
              <a:rPr lang="en-US" dirty="0"/>
              <a:t>, which can process more file formats in this mode</a:t>
            </a:r>
          </a:p>
          <a:p>
            <a:pPr marL="171450" indent="-171450">
              <a:buFont typeface="Arial" charset="0"/>
              <a:buChar char="•"/>
            </a:pPr>
            <a:r>
              <a:rPr lang="en-US" dirty="0"/>
              <a:t>All Fiery FS300 Pro servers include fast reprint from Command WorkStation 6: This features enables jobs in the PRINTED queue to start printing the instant they are sent to print again</a:t>
            </a:r>
          </a:p>
          <a:p>
            <a:pPr marL="171450" indent="-171450">
              <a:buFont typeface="Arial" charset="0"/>
              <a:buChar char="•"/>
            </a:pPr>
            <a:r>
              <a:rPr lang="en-US" dirty="0"/>
              <a:t>Fiery FS300 Pro servers ship with new hardware platforms which deliver faster processing performance</a:t>
            </a:r>
          </a:p>
        </p:txBody>
      </p:sp>
      <p:sp>
        <p:nvSpPr>
          <p:cNvPr id="4" name="Slide Number Placeholder 3"/>
          <p:cNvSpPr>
            <a:spLocks noGrp="1"/>
          </p:cNvSpPr>
          <p:nvPr>
            <p:ph type="sldNum" sz="quarter" idx="10"/>
          </p:nvPr>
        </p:nvSpPr>
        <p:spPr/>
        <p:txBody>
          <a:bodyPr/>
          <a:lstStyle/>
          <a:p>
            <a:fld id="{E7E3DD79-7F6B-EE4F-8061-94D06D2DA17D}" type="slidenum">
              <a:rPr lang="en-US" smtClean="0"/>
              <a:t>22</a:t>
            </a:fld>
            <a:endParaRPr lang="en-US"/>
          </a:p>
        </p:txBody>
      </p:sp>
    </p:spTree>
    <p:extLst>
      <p:ext uri="{BB962C8B-B14F-4D97-AF65-F5344CB8AC3E}">
        <p14:creationId xmlns:p14="http://schemas.microsoft.com/office/powerpoint/2010/main" val="3475328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file formats not supported by </a:t>
            </a:r>
            <a:r>
              <a:rPr lang="en-US" dirty="0" err="1"/>
              <a:t>HyperRIP</a:t>
            </a:r>
            <a:r>
              <a:rPr lang="en-US" dirty="0"/>
              <a:t> before FS300 Pro in single-job mode.</a:t>
            </a:r>
          </a:p>
        </p:txBody>
      </p:sp>
      <p:sp>
        <p:nvSpPr>
          <p:cNvPr id="4" name="Slide Number Placeholder 3"/>
          <p:cNvSpPr>
            <a:spLocks noGrp="1"/>
          </p:cNvSpPr>
          <p:nvPr>
            <p:ph type="sldNum" sz="quarter" idx="10"/>
          </p:nvPr>
        </p:nvSpPr>
        <p:spPr/>
        <p:txBody>
          <a:bodyPr/>
          <a:lstStyle/>
          <a:p>
            <a:fld id="{E7E3DD79-7F6B-EE4F-8061-94D06D2DA17D}" type="slidenum">
              <a:rPr lang="en-US" smtClean="0"/>
              <a:t>23</a:t>
            </a:fld>
            <a:endParaRPr lang="en-US"/>
          </a:p>
        </p:txBody>
      </p:sp>
    </p:spTree>
    <p:extLst>
      <p:ext uri="{BB962C8B-B14F-4D97-AF65-F5344CB8AC3E}">
        <p14:creationId xmlns:p14="http://schemas.microsoft.com/office/powerpoint/2010/main" val="3003761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FS300 Pro supports many more formats in single-job mode.</a:t>
            </a:r>
          </a:p>
        </p:txBody>
      </p:sp>
      <p:sp>
        <p:nvSpPr>
          <p:cNvPr id="4" name="Slide Number Placeholder 3"/>
          <p:cNvSpPr>
            <a:spLocks noGrp="1"/>
          </p:cNvSpPr>
          <p:nvPr>
            <p:ph type="sldNum" sz="quarter" idx="10"/>
          </p:nvPr>
        </p:nvSpPr>
        <p:spPr/>
        <p:txBody>
          <a:bodyPr/>
          <a:lstStyle/>
          <a:p>
            <a:fld id="{E7E3DD79-7F6B-EE4F-8061-94D06D2DA17D}" type="slidenum">
              <a:rPr lang="en-US" smtClean="0"/>
              <a:t>24</a:t>
            </a:fld>
            <a:endParaRPr lang="en-US"/>
          </a:p>
        </p:txBody>
      </p:sp>
    </p:spTree>
    <p:extLst>
      <p:ext uri="{BB962C8B-B14F-4D97-AF65-F5344CB8AC3E}">
        <p14:creationId xmlns:p14="http://schemas.microsoft.com/office/powerpoint/2010/main" val="3750084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Fiery external servers ship with the Microsoft Windows 10 IoT Enterprise 2016 LTSB edition (Windows 10) operating system, which contains the latest security protections. These key features address security protections. See the Fiery FS300 Pro Security white paper for more information.</a:t>
            </a:r>
          </a:p>
          <a:p>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Enable </a:t>
            </a:r>
            <a:r>
              <a:rPr lang="en-US" sz="1200" b="1" i="0" u="none" strike="noStrike" kern="1200" baseline="0" dirty="0">
                <a:solidFill>
                  <a:schemeClr val="tx1"/>
                </a:solidFill>
                <a:latin typeface="+mn-lt"/>
                <a:ea typeface="+mn-ea"/>
                <a:cs typeface="+mn-cs"/>
              </a:rPr>
              <a:t>Windows Defender SmartScreen </a:t>
            </a:r>
            <a:r>
              <a:rPr lang="en-US" sz="1200" b="0" i="0" u="none" strike="noStrike" kern="1200" baseline="0" dirty="0">
                <a:solidFill>
                  <a:schemeClr val="tx1"/>
                </a:solidFill>
                <a:latin typeface="+mn-lt"/>
                <a:ea typeface="+mn-ea"/>
                <a:cs typeface="+mn-cs"/>
              </a:rPr>
              <a:t>feature to prevent malicious applications from being downloaded. This additional security feature may affect Fiery server performance and is not turned on by default.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Windows 10 comes with </a:t>
            </a:r>
            <a:r>
              <a:rPr lang="en-US" sz="1200" b="1" i="0" u="none" strike="noStrike" kern="1200" baseline="0" dirty="0">
                <a:solidFill>
                  <a:schemeClr val="tx1"/>
                </a:solidFill>
                <a:latin typeface="+mn-lt"/>
                <a:ea typeface="+mn-ea"/>
                <a:cs typeface="+mn-cs"/>
              </a:rPr>
              <a:t>SMB hardening </a:t>
            </a:r>
            <a:r>
              <a:rPr lang="en-US" sz="1200" b="0" i="0" u="none" strike="noStrike" kern="1200" baseline="0" dirty="0">
                <a:solidFill>
                  <a:schemeClr val="tx1"/>
                </a:solidFill>
                <a:latin typeface="+mn-lt"/>
                <a:ea typeface="+mn-ea"/>
                <a:cs typeface="+mn-cs"/>
              </a:rPr>
              <a:t>for SYSVOL and NETLOGON shares, which helps mitigate man-in-the-middle attacks for Fiery servers joined to a domain.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Windows Defender Antivirus </a:t>
            </a:r>
            <a:r>
              <a:rPr lang="en-US" sz="1200" b="0" i="0" u="none" strike="noStrike" kern="1200" baseline="0" dirty="0">
                <a:solidFill>
                  <a:schemeClr val="tx1"/>
                </a:solidFill>
                <a:latin typeface="+mn-lt"/>
                <a:ea typeface="+mn-ea"/>
                <a:cs typeface="+mn-cs"/>
              </a:rPr>
              <a:t>helps keep devices free of viruses and other malware. Fiery server is configured with the feature turned on to scan c:\, but not e:\ to </a:t>
            </a:r>
            <a:r>
              <a:rPr lang="en-US" sz="1200" b="0" i="0" u="none" strike="noStrike" kern="1200" baseline="0" dirty="0" err="1">
                <a:solidFill>
                  <a:schemeClr val="tx1"/>
                </a:solidFill>
                <a:latin typeface="+mn-lt"/>
                <a:ea typeface="+mn-ea"/>
                <a:cs typeface="+mn-cs"/>
              </a:rPr>
              <a:t>minimise</a:t>
            </a:r>
            <a:r>
              <a:rPr lang="en-US" sz="1200" b="0" i="0" u="none" strike="noStrike" kern="1200" baseline="0" dirty="0">
                <a:solidFill>
                  <a:schemeClr val="tx1"/>
                </a:solidFill>
                <a:latin typeface="+mn-lt"/>
                <a:ea typeface="+mn-ea"/>
                <a:cs typeface="+mn-cs"/>
              </a:rPr>
              <a:t> performance impact. Administrators can configure Windows Defender to scan e:\ if desired.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Windows Data Execution Prevention </a:t>
            </a:r>
            <a:r>
              <a:rPr lang="en-US" sz="1200" b="0" i="0" u="none" strike="noStrike" kern="1200" baseline="0" dirty="0">
                <a:solidFill>
                  <a:schemeClr val="tx1"/>
                </a:solidFill>
                <a:latin typeface="+mn-lt"/>
                <a:ea typeface="+mn-ea"/>
                <a:cs typeface="+mn-cs"/>
              </a:rPr>
              <a:t>(DEP) can be enabled for Windows programs and services to help prevent malware from using the memory manipulation technique.</a:t>
            </a:r>
            <a:endParaRPr lang="en-US" sz="1200" dirty="0"/>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Windows 10 has better </a:t>
            </a:r>
            <a:r>
              <a:rPr lang="en-US" sz="1200" b="1" i="0" u="none" strike="noStrike" kern="1200" baseline="0" dirty="0">
                <a:solidFill>
                  <a:schemeClr val="tx1"/>
                </a:solidFill>
                <a:latin typeface="+mn-lt"/>
                <a:ea typeface="+mn-ea"/>
                <a:cs typeface="+mn-cs"/>
              </a:rPr>
              <a:t>memory protections </a:t>
            </a:r>
            <a:r>
              <a:rPr lang="en-US" sz="1200" b="0" i="0" u="none" strike="noStrike" kern="1200" baseline="0" dirty="0">
                <a:solidFill>
                  <a:schemeClr val="tx1"/>
                </a:solidFill>
                <a:latin typeface="+mn-lt"/>
                <a:ea typeface="+mn-ea"/>
                <a:cs typeface="+mn-cs"/>
              </a:rPr>
              <a:t>for heap and kernel pools to help prevent exploitation of memory.</a:t>
            </a: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Enterprise certificate pinning</a:t>
            </a:r>
            <a:r>
              <a:rPr lang="en-US" sz="1200" b="0" i="0" u="none" strike="noStrike" kern="1200" baseline="0" dirty="0">
                <a:solidFill>
                  <a:schemeClr val="tx1"/>
                </a:solidFill>
                <a:latin typeface="+mn-lt"/>
                <a:ea typeface="+mn-ea"/>
                <a:cs typeface="+mn-cs"/>
              </a:rPr>
              <a:t> helps prevent man-in-the-middle attacks. This is an enterprise feature. A Fiery server has to join a domain to enable the feature.</a:t>
            </a:r>
          </a:p>
        </p:txBody>
      </p:sp>
      <p:sp>
        <p:nvSpPr>
          <p:cNvPr id="4" name="Slide Number Placeholder 3"/>
          <p:cNvSpPr>
            <a:spLocks noGrp="1"/>
          </p:cNvSpPr>
          <p:nvPr>
            <p:ph type="sldNum" sz="quarter" idx="10"/>
          </p:nvPr>
        </p:nvSpPr>
        <p:spPr/>
        <p:txBody>
          <a:bodyPr/>
          <a:lstStyle/>
          <a:p>
            <a:fld id="{E7E3DD79-7F6B-EE4F-8061-94D06D2DA17D}" type="slidenum">
              <a:rPr lang="en-US" smtClean="0"/>
              <a:t>25</a:t>
            </a:fld>
            <a:endParaRPr lang="en-US"/>
          </a:p>
        </p:txBody>
      </p:sp>
    </p:spTree>
    <p:extLst>
      <p:ext uri="{BB962C8B-B14F-4D97-AF65-F5344CB8AC3E}">
        <p14:creationId xmlns:p14="http://schemas.microsoft.com/office/powerpoint/2010/main" val="3653845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Serviceability improvements in Fiery FS300 Pro offer administrators, analysts, and technicians better ways to ensure that Fiery servers are always up to date, </a:t>
            </a:r>
            <a:r>
              <a:rPr lang="en-US" dirty="0" err="1"/>
              <a:t>minimise</a:t>
            </a:r>
            <a:r>
              <a:rPr lang="en-US" dirty="0"/>
              <a:t> downtime, and provide fast recovery of Fiery servers.</a:t>
            </a:r>
          </a:p>
          <a:p>
            <a:endParaRPr lang="en-US" dirty="0"/>
          </a:p>
          <a:p>
            <a:r>
              <a:rPr lang="en-US" dirty="0"/>
              <a:t>Fiery Updates is a new feature introduced with Command WorkStation 6.</a:t>
            </a:r>
            <a:r>
              <a:rPr lang="en-US" baseline="0" dirty="0"/>
              <a:t> Because t</a:t>
            </a:r>
            <a:r>
              <a:rPr lang="en-US" sz="1200" kern="1200" dirty="0">
                <a:solidFill>
                  <a:schemeClr val="tx1"/>
                </a:solidFill>
                <a:effectLst/>
                <a:latin typeface="+mn-lt"/>
                <a:ea typeface="+mn-ea"/>
                <a:cs typeface="+mn-cs"/>
              </a:rPr>
              <a:t>imely software updates are critical for optimal operation of Fiery servers, Command WorkStation offers administrators an easy way to get notifications, downloads, and installation of approved and released Fiery system updates.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Administrators access Fiery Updates through the Device Center and can perform updates, even from remote client computers. This way, they can still update even Fiery servers that may not be connected to the internet. At the Fiery Updates screen, administrators can also see all the patches and service packs available and waiting to be installed for external or embedded servers.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Fiery Updates ensures the right sequence of patch updates to guarantee effective installation and avoid incompatibilities.</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26</a:t>
            </a:fld>
            <a:endParaRPr lang="en-US"/>
          </a:p>
        </p:txBody>
      </p:sp>
    </p:spTree>
    <p:extLst>
      <p:ext uri="{BB962C8B-B14F-4D97-AF65-F5344CB8AC3E}">
        <p14:creationId xmlns:p14="http://schemas.microsoft.com/office/powerpoint/2010/main" val="2536985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Fiery administrators now have an easy way to schedule automatic Fiery system backups to guarantee fast recovery</a:t>
            </a:r>
            <a:r>
              <a:rPr lang="en-US" baseline="0" dirty="0"/>
              <a:t> — </a:t>
            </a:r>
            <a:r>
              <a:rPr lang="en-US" dirty="0"/>
              <a:t>and without the need to restore from a DVD media kit. </a:t>
            </a:r>
          </a:p>
          <a:p>
            <a:endParaRPr lang="en-US" dirty="0"/>
          </a:p>
          <a:p>
            <a:r>
              <a:rPr lang="en-US" dirty="0"/>
              <a:t>They</a:t>
            </a:r>
            <a:r>
              <a:rPr lang="en-US" baseline="0" dirty="0"/>
              <a:t> can manage </a:t>
            </a:r>
            <a:r>
              <a:rPr lang="en-US" dirty="0"/>
              <a:t>backups using Fiery </a:t>
            </a:r>
            <a:r>
              <a:rPr lang="en-US" dirty="0" err="1"/>
              <a:t>WebTools</a:t>
            </a:r>
            <a:r>
              <a:rPr lang="en-US" dirty="0"/>
              <a:t> or the Fiery </a:t>
            </a:r>
            <a:r>
              <a:rPr lang="en-US" dirty="0" err="1"/>
              <a:t>QuickTouch</a:t>
            </a:r>
            <a:r>
              <a:rPr lang="en-US" dirty="0"/>
              <a:t> interface.</a:t>
            </a:r>
            <a:r>
              <a:rPr lang="en-US" baseline="0" dirty="0"/>
              <a:t> </a:t>
            </a:r>
            <a:r>
              <a:rPr lang="en-US" dirty="0"/>
              <a:t>With these tools, it can take less than an hour to restore from a backup — 1/8</a:t>
            </a:r>
            <a:r>
              <a:rPr lang="en-US" baseline="30000" dirty="0"/>
              <a:t>th</a:t>
            </a:r>
            <a:r>
              <a:rPr lang="en-US" dirty="0"/>
              <a:t> of the time it takes to restore from a DVD kit.</a:t>
            </a:r>
          </a:p>
        </p:txBody>
      </p:sp>
      <p:sp>
        <p:nvSpPr>
          <p:cNvPr id="4" name="Slide Number Placeholder 3"/>
          <p:cNvSpPr>
            <a:spLocks noGrp="1"/>
          </p:cNvSpPr>
          <p:nvPr>
            <p:ph type="sldNum" sz="quarter" idx="10"/>
          </p:nvPr>
        </p:nvSpPr>
        <p:spPr/>
        <p:txBody>
          <a:bodyPr/>
          <a:lstStyle/>
          <a:p>
            <a:fld id="{E7E3DD79-7F6B-EE4F-8061-94D06D2DA17D}" type="slidenum">
              <a:rPr lang="en-US" smtClean="0"/>
              <a:t>27</a:t>
            </a:fld>
            <a:endParaRPr lang="en-US"/>
          </a:p>
        </p:txBody>
      </p:sp>
    </p:spTree>
    <p:extLst>
      <p:ext uri="{BB962C8B-B14F-4D97-AF65-F5344CB8AC3E}">
        <p14:creationId xmlns:p14="http://schemas.microsoft.com/office/powerpoint/2010/main" val="4042496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Fiery API and Fiery JDF are always improving to bring usability enhancements and tighter integration with EFI web-to-print and MIS systems plus third-party prepress workflow solutions.</a:t>
            </a:r>
          </a:p>
        </p:txBody>
      </p:sp>
      <p:sp>
        <p:nvSpPr>
          <p:cNvPr id="4" name="Slide Number Placeholder 3"/>
          <p:cNvSpPr>
            <a:spLocks noGrp="1"/>
          </p:cNvSpPr>
          <p:nvPr>
            <p:ph type="sldNum" sz="quarter" idx="10"/>
          </p:nvPr>
        </p:nvSpPr>
        <p:spPr/>
        <p:txBody>
          <a:bodyPr/>
          <a:lstStyle/>
          <a:p>
            <a:fld id="{E7E3DD79-7F6B-EE4F-8061-94D06D2DA17D}" type="slidenum">
              <a:rPr lang="en-US" smtClean="0"/>
              <a:t>28</a:t>
            </a:fld>
            <a:endParaRPr lang="en-US" dirty="0"/>
          </a:p>
        </p:txBody>
      </p:sp>
    </p:spTree>
    <p:extLst>
      <p:ext uri="{BB962C8B-B14F-4D97-AF65-F5344CB8AC3E}">
        <p14:creationId xmlns:p14="http://schemas.microsoft.com/office/powerpoint/2010/main" val="640044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Fiery servers bring innovation to areas important to customers and continue the evolution of printing by driving the most advanced digital presses.</a:t>
            </a:r>
          </a:p>
        </p:txBody>
      </p:sp>
      <p:sp>
        <p:nvSpPr>
          <p:cNvPr id="4" name="Slide Number Placeholder 3"/>
          <p:cNvSpPr>
            <a:spLocks noGrp="1"/>
          </p:cNvSpPr>
          <p:nvPr>
            <p:ph type="sldNum" sz="quarter" idx="10"/>
          </p:nvPr>
        </p:nvSpPr>
        <p:spPr/>
        <p:txBody>
          <a:bodyPr/>
          <a:lstStyle/>
          <a:p>
            <a:fld id="{E7E3DD79-7F6B-EE4F-8061-94D06D2DA17D}" type="slidenum">
              <a:rPr lang="en-US" smtClean="0"/>
              <a:t>29</a:t>
            </a:fld>
            <a:endParaRPr lang="en-US"/>
          </a:p>
        </p:txBody>
      </p:sp>
    </p:spTree>
    <p:extLst>
      <p:ext uri="{BB962C8B-B14F-4D97-AF65-F5344CB8AC3E}">
        <p14:creationId xmlns:p14="http://schemas.microsoft.com/office/powerpoint/2010/main" val="810315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in this slide</a:t>
            </a:r>
            <a:r>
              <a:rPr lang="en-US" baseline="0" dirty="0"/>
              <a:t>, all the latest innovations ship with this new Fiery DFE platform.</a:t>
            </a:r>
          </a:p>
          <a:p>
            <a:endParaRPr lang="en-US" baseline="0" dirty="0"/>
          </a:p>
          <a:p>
            <a:pPr marL="171450" indent="-171450">
              <a:buFont typeface="Arial" panose="020B0604020202020204" pitchFamily="34" charset="0"/>
              <a:buChar char="•"/>
            </a:pPr>
            <a:r>
              <a:rPr lang="en-US" baseline="0" dirty="0"/>
              <a:t>A new user interface, with Command WorkStation 6</a:t>
            </a:r>
          </a:p>
          <a:p>
            <a:pPr marL="171450" indent="-171450">
              <a:buFont typeface="Arial" panose="020B0604020202020204" pitchFamily="34" charset="0"/>
              <a:buChar char="•"/>
            </a:pPr>
            <a:r>
              <a:rPr lang="en-US" baseline="0" dirty="0"/>
              <a:t>A new industrial design and hardware specs for Fiery NX and Fiery XB servers</a:t>
            </a:r>
          </a:p>
          <a:p>
            <a:pPr marL="171450" indent="-171450">
              <a:buFont typeface="Arial" panose="020B0604020202020204" pitchFamily="34" charset="0"/>
              <a:buChar char="•"/>
            </a:pPr>
            <a:r>
              <a:rPr lang="en-US" baseline="0" dirty="0"/>
              <a:t>A new codebase with FS300 Pro system software </a:t>
            </a:r>
          </a:p>
          <a:p>
            <a:pPr marL="171450" indent="-171450">
              <a:buFont typeface="Arial" panose="020B0604020202020204" pitchFamily="34" charset="0"/>
              <a:buChar char="•"/>
            </a:pPr>
            <a:r>
              <a:rPr lang="en-US" baseline="0" dirty="0"/>
              <a:t>And major enhancements to Fiery </a:t>
            </a:r>
            <a:r>
              <a:rPr lang="en-US" baseline="0" dirty="0" err="1"/>
              <a:t>makeready</a:t>
            </a:r>
            <a:r>
              <a:rPr lang="en-US" baseline="0" dirty="0"/>
              <a:t> solutions  </a:t>
            </a:r>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3</a:t>
            </a:fld>
            <a:endParaRPr lang="en-US" dirty="0"/>
          </a:p>
        </p:txBody>
      </p:sp>
    </p:spTree>
    <p:extLst>
      <p:ext uri="{BB962C8B-B14F-4D97-AF65-F5344CB8AC3E}">
        <p14:creationId xmlns:p14="http://schemas.microsoft.com/office/powerpoint/2010/main" val="2422266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gives you links for direct access to the EFI press release posted in September 2017, and to the various press articles all around the globe.</a:t>
            </a:r>
          </a:p>
        </p:txBody>
      </p:sp>
      <p:sp>
        <p:nvSpPr>
          <p:cNvPr id="4" name="Slide Number Placeholder 3"/>
          <p:cNvSpPr>
            <a:spLocks noGrp="1"/>
          </p:cNvSpPr>
          <p:nvPr>
            <p:ph type="sldNum" sz="quarter" idx="10"/>
          </p:nvPr>
        </p:nvSpPr>
        <p:spPr/>
        <p:txBody>
          <a:bodyPr/>
          <a:lstStyle/>
          <a:p>
            <a:fld id="{144B45F8-DE80-EF45-B2C0-19CABFC760D4}" type="slidenum">
              <a:rPr lang="en-US" smtClean="0"/>
              <a:pPr/>
              <a:t>30</a:t>
            </a:fld>
            <a:endParaRPr lang="en-US"/>
          </a:p>
        </p:txBody>
      </p:sp>
    </p:spTree>
    <p:extLst>
      <p:ext uri="{BB962C8B-B14F-4D97-AF65-F5344CB8AC3E}">
        <p14:creationId xmlns:p14="http://schemas.microsoft.com/office/powerpoint/2010/main" val="28945530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31</a:t>
            </a:fld>
            <a:endParaRPr lang="en-US"/>
          </a:p>
        </p:txBody>
      </p:sp>
    </p:spTree>
    <p:extLst>
      <p:ext uri="{BB962C8B-B14F-4D97-AF65-F5344CB8AC3E}">
        <p14:creationId xmlns:p14="http://schemas.microsoft.com/office/powerpoint/2010/main" val="2031721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a:xfrm>
            <a:off x="381000" y="687388"/>
            <a:ext cx="6096000" cy="3429000"/>
          </a:xfrm>
          <a:ln/>
        </p:spPr>
      </p:sp>
      <p:sp>
        <p:nvSpPr>
          <p:cNvPr id="27651"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800" dirty="0">
                <a:solidFill>
                  <a:schemeClr val="tx1">
                    <a:lumMod val="75000"/>
                    <a:lumOff val="25000"/>
                  </a:schemeClr>
                </a:solidFill>
                <a:latin typeface="Arial" pitchFamily="34" charset="0"/>
                <a:cs typeface="Arial" pitchFamily="34" charset="0"/>
              </a:rPr>
              <a:t>Another way to see what’s new in FS300 Pro </a:t>
            </a:r>
            <a:r>
              <a:rPr lang="en-US" sz="800" baseline="0" dirty="0">
                <a:solidFill>
                  <a:schemeClr val="tx1">
                    <a:lumMod val="75000"/>
                    <a:lumOff val="25000"/>
                  </a:schemeClr>
                </a:solidFill>
                <a:latin typeface="Arial" pitchFamily="34" charset="0"/>
                <a:cs typeface="Arial" pitchFamily="34" charset="0"/>
              </a:rPr>
              <a:t>across print technologies, is to look at areas users care about the most.</a:t>
            </a:r>
          </a:p>
          <a:p>
            <a:pPr marL="0" marR="0" lvl="0" indent="0" algn="l" defTabSz="457200" rtl="0" eaLnBrk="1" fontAlgn="auto" latinLnBrk="0" hangingPunct="1">
              <a:lnSpc>
                <a:spcPct val="80000"/>
              </a:lnSpc>
              <a:spcBef>
                <a:spcPts val="0"/>
              </a:spcBef>
              <a:spcAft>
                <a:spcPts val="0"/>
              </a:spcAft>
              <a:buClrTx/>
              <a:buSzTx/>
              <a:buFontTx/>
              <a:buNone/>
              <a:tabLst/>
              <a:defRPr/>
            </a:pPr>
            <a:r>
              <a:rPr lang="en-US" sz="800" baseline="0" dirty="0">
                <a:solidFill>
                  <a:schemeClr val="tx1">
                    <a:lumMod val="75000"/>
                    <a:lumOff val="25000"/>
                  </a:schemeClr>
                </a:solidFill>
                <a:latin typeface="Arial" pitchFamily="34" charset="0"/>
                <a:cs typeface="Arial" pitchFamily="34" charset="0"/>
              </a:rPr>
              <a:t>As you can see, all areas are represented with new features to reinforce Fiery leadership in the print industry.</a:t>
            </a:r>
          </a:p>
          <a:p>
            <a:pPr>
              <a:lnSpc>
                <a:spcPct val="80000"/>
              </a:lnSpc>
            </a:pPr>
            <a:endParaRPr lang="en-US" sz="800" baseline="0" dirty="0">
              <a:solidFill>
                <a:schemeClr val="tx1">
                  <a:lumMod val="75000"/>
                  <a:lumOff val="25000"/>
                </a:schemeClr>
              </a:solidFill>
              <a:latin typeface="Arial" pitchFamily="34" charset="0"/>
              <a:cs typeface="Arial" pitchFamily="34" charset="0"/>
            </a:endParaRPr>
          </a:p>
          <a:p>
            <a:pPr>
              <a:lnSpc>
                <a:spcPct val="80000"/>
              </a:lnSpc>
            </a:pPr>
            <a:r>
              <a:rPr lang="en-US" sz="800" baseline="0" dirty="0">
                <a:solidFill>
                  <a:schemeClr val="tx1">
                    <a:lumMod val="75000"/>
                    <a:lumOff val="25000"/>
                  </a:schemeClr>
                </a:solidFill>
                <a:latin typeface="Arial" pitchFamily="34" charset="0"/>
                <a:cs typeface="Arial" pitchFamily="34" charset="0"/>
              </a:rPr>
              <a:t>Let’s examine these new features in the following slides.</a:t>
            </a:r>
          </a:p>
        </p:txBody>
      </p:sp>
    </p:spTree>
    <p:extLst>
      <p:ext uri="{BB962C8B-B14F-4D97-AF65-F5344CB8AC3E}">
        <p14:creationId xmlns:p14="http://schemas.microsoft.com/office/powerpoint/2010/main" val="2652984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Let’s start first with Command WorkStation 6 — the new</a:t>
            </a:r>
            <a:r>
              <a:rPr lang="en-US" baseline="0" dirty="0"/>
              <a:t> user interface for print job management for Fiery DFEs.</a:t>
            </a:r>
            <a:endParaRPr lang="en-US" dirty="0"/>
          </a:p>
          <a:p>
            <a:endParaRPr lang="en-US" dirty="0"/>
          </a:p>
        </p:txBody>
      </p:sp>
      <p:sp>
        <p:nvSpPr>
          <p:cNvPr id="4" name="Slide Number Placeholder 3"/>
          <p:cNvSpPr>
            <a:spLocks noGrp="1"/>
          </p:cNvSpPr>
          <p:nvPr>
            <p:ph type="sldNum" sz="quarter" idx="10"/>
          </p:nvPr>
        </p:nvSpPr>
        <p:spPr/>
        <p:txBody>
          <a:bodyPr/>
          <a:lstStyle/>
          <a:p>
            <a:fld id="{144B45F8-DE80-EF45-B2C0-19CABFC760D4}" type="slidenum">
              <a:rPr lang="en-US" smtClean="0"/>
              <a:pPr/>
              <a:t>5</a:t>
            </a:fld>
            <a:endParaRPr lang="en-US"/>
          </a:p>
        </p:txBody>
      </p:sp>
    </p:spTree>
    <p:extLst>
      <p:ext uri="{BB962C8B-B14F-4D97-AF65-F5344CB8AC3E}">
        <p14:creationId xmlns:p14="http://schemas.microsoft.com/office/powerpoint/2010/main" val="538887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Version</a:t>
            </a:r>
            <a:r>
              <a:rPr lang="en-US" sz="1200" kern="1200" baseline="0" dirty="0">
                <a:solidFill>
                  <a:schemeClr val="tx1"/>
                </a:solidFill>
                <a:latin typeface="+mn-lt"/>
                <a:ea typeface="+mn-ea"/>
                <a:cs typeface="+mn-cs"/>
              </a:rPr>
              <a:t> 6 offers better usability and higher efficiency. And all you have to do to get these benefits is to download it for free from </a:t>
            </a:r>
            <a:r>
              <a:rPr lang="en-US" sz="1200" kern="1200" baseline="0" dirty="0" err="1">
                <a:solidFill>
                  <a:schemeClr val="tx1"/>
                </a:solidFill>
                <a:latin typeface="+mn-lt"/>
                <a:ea typeface="+mn-ea"/>
                <a:cs typeface="+mn-cs"/>
              </a:rPr>
              <a:t>efi.com</a:t>
            </a:r>
            <a:r>
              <a:rPr lang="en-US" sz="1200" kern="1200" baseline="0" dirty="0">
                <a:solidFill>
                  <a:schemeClr val="tx1"/>
                </a:solidFill>
                <a:latin typeface="+mn-lt"/>
                <a:ea typeface="+mn-ea"/>
                <a:cs typeface="+mn-cs"/>
              </a:rPr>
              <a:t>/</a:t>
            </a:r>
            <a:r>
              <a:rPr lang="en-US" sz="1200" kern="1200" baseline="0" dirty="0" err="1">
                <a:solidFill>
                  <a:schemeClr val="tx1"/>
                </a:solidFill>
                <a:latin typeface="+mn-lt"/>
                <a:ea typeface="+mn-ea"/>
                <a:cs typeface="+mn-cs"/>
              </a:rPr>
              <a:t>cws</a:t>
            </a:r>
            <a:r>
              <a:rPr lang="en-US" sz="1200" kern="1200" baseline="0" dirty="0">
                <a:solidFill>
                  <a:schemeClr val="tx1"/>
                </a:solidFill>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In addition to operator benefits, there are also new tools for production managers.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Version 6 works with Fiery servers running Fiery System 10 and above, and also provides future connectivity to Fiery servers driving wide- and </a:t>
            </a:r>
            <a:r>
              <a:rPr lang="en-US" sz="1200" kern="1200" baseline="0" dirty="0" err="1">
                <a:solidFill>
                  <a:schemeClr val="tx1"/>
                </a:solidFill>
                <a:latin typeface="+mn-lt"/>
                <a:ea typeface="+mn-ea"/>
                <a:cs typeface="+mn-cs"/>
              </a:rPr>
              <a:t>superwide</a:t>
            </a:r>
            <a:r>
              <a:rPr lang="en-US" sz="1200" kern="1200" baseline="0" dirty="0">
                <a:solidFill>
                  <a:schemeClr val="tx1"/>
                </a:solidFill>
                <a:latin typeface="+mn-lt"/>
                <a:ea typeface="+mn-ea"/>
                <a:cs typeface="+mn-cs"/>
              </a:rPr>
              <a:t>-format printers.</a:t>
            </a:r>
          </a:p>
        </p:txBody>
      </p:sp>
      <p:sp>
        <p:nvSpPr>
          <p:cNvPr id="4" name="Slide Number Placeholder 3"/>
          <p:cNvSpPr>
            <a:spLocks noGrp="1"/>
          </p:cNvSpPr>
          <p:nvPr>
            <p:ph type="sldNum" sz="quarter" idx="10"/>
          </p:nvPr>
        </p:nvSpPr>
        <p:spPr/>
        <p:txBody>
          <a:bodyPr/>
          <a:lstStyle/>
          <a:p>
            <a:fld id="{E7E3DD79-7F6B-EE4F-8061-94D06D2DA17D}" type="slidenum">
              <a:rPr lang="en-US" smtClean="0"/>
              <a:t>6</a:t>
            </a:fld>
            <a:endParaRPr lang="en-US"/>
          </a:p>
        </p:txBody>
      </p:sp>
    </p:spTree>
    <p:extLst>
      <p:ext uri="{BB962C8B-B14F-4D97-AF65-F5344CB8AC3E}">
        <p14:creationId xmlns:p14="http://schemas.microsoft.com/office/powerpoint/2010/main" val="212229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list of new features has some that were specifically designed to work with FS300 Pro servers or later.</a:t>
            </a:r>
          </a:p>
          <a:p>
            <a:r>
              <a:rPr lang="en-US" dirty="0"/>
              <a:t>Job preview for all jobs works only on external Fiery servers running Fiery FS300 Pro </a:t>
            </a:r>
          </a:p>
          <a:p>
            <a:pPr lvl="0"/>
            <a:r>
              <a:rPr lang="en-US" sz="1200" kern="1200" dirty="0">
                <a:solidFill>
                  <a:schemeClr val="tx1"/>
                </a:solidFill>
                <a:effectLst/>
                <a:latin typeface="+mn-lt"/>
                <a:ea typeface="+mn-ea"/>
                <a:cs typeface="+mn-cs"/>
              </a:rPr>
              <a:t>Automatically remove rasters and fast reprint is supported by both, external and embedded servers running Fiery FS300 Pro/FS300. </a:t>
            </a:r>
          </a:p>
        </p:txBody>
      </p:sp>
      <p:sp>
        <p:nvSpPr>
          <p:cNvPr id="4" name="Slide Number Placeholder 3"/>
          <p:cNvSpPr>
            <a:spLocks noGrp="1"/>
          </p:cNvSpPr>
          <p:nvPr>
            <p:ph type="sldNum" sz="quarter" idx="10"/>
          </p:nvPr>
        </p:nvSpPr>
        <p:spPr/>
        <p:txBody>
          <a:bodyPr/>
          <a:lstStyle/>
          <a:p>
            <a:fld id="{E7E3DD79-7F6B-EE4F-8061-94D06D2DA17D}" type="slidenum">
              <a:rPr lang="en-US" smtClean="0"/>
              <a:t>7</a:t>
            </a:fld>
            <a:endParaRPr lang="en-US"/>
          </a:p>
        </p:txBody>
      </p:sp>
    </p:spTree>
    <p:extLst>
      <p:ext uri="{BB962C8B-B14F-4D97-AF65-F5344CB8AC3E}">
        <p14:creationId xmlns:p14="http://schemas.microsoft.com/office/powerpoint/2010/main" val="400039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list of makeready new features, there is also one feature that is specific to FS300/FS300 Pro servers (embedded or external) </a:t>
            </a:r>
            <a:r>
              <a:rPr lang="en-US" dirty="0"/>
              <a:t>— the ability to save Impose templates containing Japanese crop marks.</a:t>
            </a:r>
            <a:r>
              <a:rPr lang="en-US" baseline="0" dirty="0"/>
              <a:t> This allows users to </a:t>
            </a:r>
            <a:r>
              <a:rPr lang="en-US" dirty="0"/>
              <a:t>automate job layout preparation using this type of crop mark.</a:t>
            </a:r>
          </a:p>
        </p:txBody>
      </p:sp>
      <p:sp>
        <p:nvSpPr>
          <p:cNvPr id="4" name="Slide Number Placeholder 3"/>
          <p:cNvSpPr>
            <a:spLocks noGrp="1"/>
          </p:cNvSpPr>
          <p:nvPr>
            <p:ph type="sldNum" sz="quarter" idx="10"/>
          </p:nvPr>
        </p:nvSpPr>
        <p:spPr/>
        <p:txBody>
          <a:bodyPr/>
          <a:lstStyle/>
          <a:p>
            <a:fld id="{E7E3DD79-7F6B-EE4F-8061-94D06D2DA17D}" type="slidenum">
              <a:rPr lang="en-US" smtClean="0"/>
              <a:t>8</a:t>
            </a:fld>
            <a:endParaRPr lang="en-US" dirty="0"/>
          </a:p>
        </p:txBody>
      </p:sp>
    </p:spTree>
    <p:extLst>
      <p:ext uri="{BB962C8B-B14F-4D97-AF65-F5344CB8AC3E}">
        <p14:creationId xmlns:p14="http://schemas.microsoft.com/office/powerpoint/2010/main" val="17160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Users with external Fiery servers running F</a:t>
            </a:r>
            <a:r>
              <a:rPr lang="en-US" baseline="0" dirty="0"/>
              <a:t>S300 Pro and Windows 10 can now preview all jobs. This helps operators identify and find jobs faster.</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Previewing jobs doesn’t impact the Fiery server performance, so the feature is always on. The preview lets operators see the first page of the job.</a:t>
            </a:r>
          </a:p>
          <a:p>
            <a:endParaRPr lang="en-US" baseline="0" dirty="0"/>
          </a:p>
          <a:p>
            <a:r>
              <a:rPr lang="en-US" baseline="0" dirty="0"/>
              <a:t>While the feature doesn’t work with PPML files, it does work with PostScript, PDF, PDF/VT, TIF, and EPS </a:t>
            </a:r>
            <a:r>
              <a:rPr lang="en-US" baseline="0"/>
              <a:t>files.</a:t>
            </a:r>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9</a:t>
            </a:fld>
            <a:endParaRPr lang="en-US"/>
          </a:p>
        </p:txBody>
      </p:sp>
    </p:spTree>
    <p:extLst>
      <p:ext uri="{BB962C8B-B14F-4D97-AF65-F5344CB8AC3E}">
        <p14:creationId xmlns:p14="http://schemas.microsoft.com/office/powerpoint/2010/main" val="786446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EFI_Logo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85871" y="1264821"/>
            <a:ext cx="2080330" cy="1588512"/>
          </a:xfrm>
          <a:prstGeom prst="rect">
            <a:avLst/>
          </a:prstGeom>
        </p:spPr>
      </p:pic>
      <p:sp>
        <p:nvSpPr>
          <p:cNvPr id="2" name="Title 1"/>
          <p:cNvSpPr>
            <a:spLocks noGrp="1"/>
          </p:cNvSpPr>
          <p:nvPr>
            <p:ph type="ctrTitle"/>
          </p:nvPr>
        </p:nvSpPr>
        <p:spPr>
          <a:xfrm>
            <a:off x="512618" y="1549658"/>
            <a:ext cx="6829816" cy="1102519"/>
          </a:xfrm>
        </p:spPr>
        <p:txBody>
          <a:bodyPr>
            <a:normAutofit/>
          </a:bodyPr>
          <a:lstStyle>
            <a:lvl1pPr algn="r">
              <a:defRPr sz="3600">
                <a:latin typeface="Georgia"/>
                <a:cs typeface="Georgia"/>
              </a:defRPr>
            </a:lvl1pPr>
          </a:lstStyle>
          <a:p>
            <a:r>
              <a:rPr lang="en-US" dirty="0"/>
              <a:t>Click to edit Master title style</a:t>
            </a:r>
          </a:p>
        </p:txBody>
      </p:sp>
      <p:sp>
        <p:nvSpPr>
          <p:cNvPr id="3" name="Subtitle 2"/>
          <p:cNvSpPr>
            <a:spLocks noGrp="1"/>
          </p:cNvSpPr>
          <p:nvPr>
            <p:ph type="subTitle" idx="1"/>
          </p:nvPr>
        </p:nvSpPr>
        <p:spPr>
          <a:xfrm>
            <a:off x="941634" y="3307868"/>
            <a:ext cx="6400800" cy="519447"/>
          </a:xfrm>
        </p:spPr>
        <p:txBody>
          <a:bodyPr>
            <a:normAutofit/>
          </a:bodyPr>
          <a:lstStyle>
            <a:lvl1pPr marL="0" indent="0" algn="r">
              <a:buNone/>
              <a:defRPr sz="2200">
                <a:solidFill>
                  <a:schemeClr val="tx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sz="1000">
                <a:solidFill>
                  <a:srgbClr val="000000"/>
                </a:solidFill>
                <a:latin typeface="Georgia"/>
                <a:cs typeface="Georgia"/>
              </a:defRPr>
            </a:lvl1pPr>
          </a:lstStyle>
          <a:p>
            <a:endParaRPr lang="en-US" dirty="0"/>
          </a:p>
        </p:txBody>
      </p:sp>
      <p:pic>
        <p:nvPicPr>
          <p:cNvPr id="12" name="Picture 11" descr="EFI_FuelCell_D1_CMYK copy copy.png"/>
          <p:cNvPicPr>
            <a:picLocks noChangeAspect="1"/>
          </p:cNvPicPr>
          <p:nvPr userDrawn="1"/>
        </p:nvPicPr>
        <p:blipFill rotWithShape="1">
          <a:blip r:embed="rId3">
            <a:extLst>
              <a:ext uri="{28A0092B-C50C-407E-A947-70E740481C1C}">
                <a14:useLocalDpi xmlns:a14="http://schemas.microsoft.com/office/drawing/2010/main" val="0"/>
              </a:ext>
            </a:extLst>
          </a:blip>
          <a:srcRect l="28290" b="-45998"/>
          <a:stretch/>
        </p:blipFill>
        <p:spPr>
          <a:xfrm>
            <a:off x="0" y="2587248"/>
            <a:ext cx="8305800" cy="704592"/>
          </a:xfrm>
          <a:prstGeom prst="rect">
            <a:avLst/>
          </a:prstGeom>
        </p:spPr>
      </p:pic>
      <p:sp>
        <p:nvSpPr>
          <p:cNvPr id="4" name="Rectangle 3"/>
          <p:cNvSpPr/>
          <p:nvPr userDrawn="1"/>
        </p:nvSpPr>
        <p:spPr>
          <a:xfrm>
            <a:off x="8305800" y="4551680"/>
            <a:ext cx="838200" cy="5918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396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Chart Placeholder 5"/>
          <p:cNvSpPr>
            <a:spLocks noGrp="1"/>
          </p:cNvSpPr>
          <p:nvPr>
            <p:ph type="chart" sz="quarter" idx="12"/>
          </p:nvPr>
        </p:nvSpPr>
        <p:spPr>
          <a:xfrm>
            <a:off x="457200" y="1240631"/>
            <a:ext cx="8229600" cy="3286125"/>
          </a:xfrm>
        </p:spPr>
        <p:txBody>
          <a:bodyPr/>
          <a:lstStyle/>
          <a:p>
            <a:endParaRPr lang="en-US"/>
          </a:p>
        </p:txBody>
      </p:sp>
    </p:spTree>
    <p:extLst>
      <p:ext uri="{BB962C8B-B14F-4D97-AF65-F5344CB8AC3E}">
        <p14:creationId xmlns:p14="http://schemas.microsoft.com/office/powerpoint/2010/main" val="2515976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grpSp>
        <p:nvGrpSpPr>
          <p:cNvPr id="6" name="Group 5"/>
          <p:cNvGrpSpPr/>
          <p:nvPr userDrawn="1"/>
        </p:nvGrpSpPr>
        <p:grpSpPr>
          <a:xfrm>
            <a:off x="2349500" y="812800"/>
            <a:ext cx="4495799" cy="3435026"/>
            <a:chOff x="2349500" y="812800"/>
            <a:chExt cx="4495799" cy="3435026"/>
          </a:xfrm>
        </p:grpSpPr>
        <p:pic>
          <p:nvPicPr>
            <p:cNvPr id="7" name="Picture 6" descr="EFI_FuelCell_D17_Corporate_RGB.png"/>
            <p:cNvPicPr>
              <a:picLocks noChangeAspect="1"/>
            </p:cNvPicPr>
            <p:nvPr/>
          </p:nvPicPr>
          <p:blipFill>
            <a:blip r:embed="rId2"/>
            <a:stretch>
              <a:fillRect/>
            </a:stretch>
          </p:blipFill>
          <p:spPr>
            <a:xfrm>
              <a:off x="2402840" y="922020"/>
              <a:ext cx="4404360" cy="3222290"/>
            </a:xfrm>
            <a:prstGeom prst="rect">
              <a:avLst/>
            </a:prstGeom>
          </p:spPr>
        </p:pic>
        <p:pic>
          <p:nvPicPr>
            <p:cNvPr id="8" name="Picture 7" descr="EFI_Logo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500" y="812800"/>
              <a:ext cx="4495799" cy="3435026"/>
            </a:xfrm>
            <a:prstGeom prst="rect">
              <a:avLst/>
            </a:prstGeom>
          </p:spPr>
        </p:pic>
      </p:grpSp>
    </p:spTree>
    <p:extLst>
      <p:ext uri="{BB962C8B-B14F-4D97-AF65-F5344CB8AC3E}">
        <p14:creationId xmlns:p14="http://schemas.microsoft.com/office/powerpoint/2010/main" val="3163933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502374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Content Placeholder 5"/>
          <p:cNvSpPr>
            <a:spLocks noGrp="1"/>
          </p:cNvSpPr>
          <p:nvPr>
            <p:ph sz="quarter" idx="12"/>
          </p:nvPr>
        </p:nvSpPr>
        <p:spPr>
          <a:xfrm>
            <a:off x="457200" y="1433513"/>
            <a:ext cx="8229600" cy="3180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57200" y="1063229"/>
            <a:ext cx="8229600" cy="171450"/>
          </a:xfrm>
          <a:prstGeom prst="rect">
            <a:avLst/>
          </a:prstGeom>
        </p:spPr>
      </p:pic>
    </p:spTree>
    <p:extLst>
      <p:ext uri="{BB962C8B-B14F-4D97-AF65-F5344CB8AC3E}">
        <p14:creationId xmlns:p14="http://schemas.microsoft.com/office/powerpoint/2010/main" val="2102145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4489" y="2141116"/>
            <a:ext cx="7772400" cy="585868"/>
          </a:xfrm>
        </p:spPr>
        <p:txBody>
          <a:bodyPr anchor="t"/>
          <a:lstStyle>
            <a:lvl1pPr algn="l">
              <a:defRPr sz="4000" b="0" i="0" cap="none">
                <a:latin typeface="Georgia"/>
                <a:cs typeface="Georgia"/>
              </a:defRPr>
            </a:lvl1pPr>
          </a:lstStyle>
          <a:p>
            <a:r>
              <a:rPr lang="en-US" dirty="0"/>
              <a:t>Click to edit Master title style</a:t>
            </a:r>
          </a:p>
        </p:txBody>
      </p:sp>
      <p:sp>
        <p:nvSpPr>
          <p:cNvPr id="3" name="Text Placeholder 2"/>
          <p:cNvSpPr>
            <a:spLocks noGrp="1"/>
          </p:cNvSpPr>
          <p:nvPr>
            <p:ph type="body" idx="1"/>
          </p:nvPr>
        </p:nvSpPr>
        <p:spPr>
          <a:xfrm>
            <a:off x="614489" y="3162452"/>
            <a:ext cx="7772400" cy="419940"/>
          </a:xfrm>
        </p:spPr>
        <p:txBody>
          <a:bodyPr anchor="b">
            <a:normAutofit/>
          </a:bodyPr>
          <a:lstStyle>
            <a:lvl1pPr marL="0" indent="0">
              <a:buNone/>
              <a:defRPr sz="22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lvl1pPr>
              <a:defRPr sz="1000">
                <a:solidFill>
                  <a:srgbClr val="000000"/>
                </a:solidFill>
                <a:latin typeface="Georgia"/>
                <a:cs typeface="Georgia"/>
              </a:defRPr>
            </a:lvl1pPr>
          </a:lstStyle>
          <a:p>
            <a:endParaRPr lang="en-US" dirty="0"/>
          </a:p>
        </p:txBody>
      </p:sp>
      <p:sp>
        <p:nvSpPr>
          <p:cNvPr id="6" name="Slide Number Placeholder 5"/>
          <p:cNvSpPr>
            <a:spLocks noGrp="1"/>
          </p:cNvSpPr>
          <p:nvPr>
            <p:ph type="sldNum" sz="quarter" idx="12"/>
          </p:nvPr>
        </p:nvSpPr>
        <p:spPr/>
        <p:txBody>
          <a:bodyPr/>
          <a:lstStyle>
            <a:lvl1pPr>
              <a:defRPr sz="1000">
                <a:solidFill>
                  <a:srgbClr val="000000"/>
                </a:solidFill>
                <a:latin typeface="Georgia"/>
                <a:cs typeface="Georgia"/>
              </a:defRPr>
            </a:lvl1pPr>
          </a:lstStyle>
          <a:p>
            <a:fld id="{6BEE8092-FD92-D247-BFBB-7625102F9F8E}" type="slidenum">
              <a:rPr lang="en-US" smtClean="0"/>
              <a:pPr/>
              <a:t>‹#›</a:t>
            </a:fld>
            <a:endParaRPr lang="en-US"/>
          </a:p>
        </p:txBody>
      </p:sp>
      <p:pic>
        <p:nvPicPr>
          <p:cNvPr id="9" name="Picture 8" descr="EFI_FuelCell_D4_Corpora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2914649"/>
            <a:ext cx="8229600" cy="169413"/>
          </a:xfrm>
          <a:prstGeom prst="rect">
            <a:avLst/>
          </a:prstGeom>
        </p:spPr>
      </p:pic>
    </p:spTree>
    <p:extLst>
      <p:ext uri="{BB962C8B-B14F-4D97-AF65-F5344CB8AC3E}">
        <p14:creationId xmlns:p14="http://schemas.microsoft.com/office/powerpoint/2010/main" val="4157264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444035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151335"/>
            <a:ext cx="4041775" cy="479822"/>
          </a:xfrm>
        </p:spPr>
        <p:txBody>
          <a:bodyPr anchor="b">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1766011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3232089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308208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Picture Placeholder 5"/>
          <p:cNvSpPr>
            <a:spLocks noGrp="1"/>
          </p:cNvSpPr>
          <p:nvPr>
            <p:ph type="pic" sz="quarter" idx="12"/>
          </p:nvPr>
        </p:nvSpPr>
        <p:spPr>
          <a:xfrm>
            <a:off x="457200" y="1200151"/>
            <a:ext cx="4041648" cy="2273427"/>
          </a:xfrm>
        </p:spPr>
        <p:txBody>
          <a:bodyPr/>
          <a:lstStyle/>
          <a:p>
            <a:endParaRPr lang="en-US"/>
          </a:p>
        </p:txBody>
      </p:sp>
      <p:sp>
        <p:nvSpPr>
          <p:cNvPr id="8" name="Text Placeholder 7"/>
          <p:cNvSpPr>
            <a:spLocks noGrp="1"/>
          </p:cNvSpPr>
          <p:nvPr>
            <p:ph type="body" sz="quarter" idx="13"/>
          </p:nvPr>
        </p:nvSpPr>
        <p:spPr>
          <a:xfrm>
            <a:off x="4498848" y="1204678"/>
            <a:ext cx="4187952" cy="2268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7937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EFI_Logo_RGB.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1539" y="4292711"/>
            <a:ext cx="1242957" cy="949105"/>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000">
                <a:solidFill>
                  <a:srgbClr val="000000"/>
                </a:solidFill>
                <a:latin typeface="Georgia"/>
                <a:cs typeface="Georgia"/>
              </a:defRPr>
            </a:lvl1pPr>
          </a:lstStyle>
          <a:p>
            <a:endParaRPr lang="en-US" dirty="0"/>
          </a:p>
        </p:txBody>
      </p:sp>
      <p:sp>
        <p:nvSpPr>
          <p:cNvPr id="6" name="Slide Number Placeholder 5"/>
          <p:cNvSpPr>
            <a:spLocks noGrp="1"/>
          </p:cNvSpPr>
          <p:nvPr>
            <p:ph type="sldNum" sz="quarter" idx="4"/>
          </p:nvPr>
        </p:nvSpPr>
        <p:spPr>
          <a:xfrm>
            <a:off x="8133179" y="4741048"/>
            <a:ext cx="763359" cy="273844"/>
          </a:xfrm>
          <a:prstGeom prst="rect">
            <a:avLst/>
          </a:prstGeom>
        </p:spPr>
        <p:txBody>
          <a:bodyPr vert="horz" lIns="91440" tIns="45720" rIns="91440" bIns="45720" rtlCol="0" anchor="ctr"/>
          <a:lstStyle>
            <a:lvl1pPr algn="r">
              <a:defRPr sz="1000">
                <a:solidFill>
                  <a:srgbClr val="000000"/>
                </a:solidFill>
                <a:latin typeface="Georgia"/>
                <a:cs typeface="Georgia"/>
              </a:defRPr>
            </a:lvl1pPr>
          </a:lstStyle>
          <a:p>
            <a:fld id="{6BEE8092-FD92-D247-BFBB-7625102F9F8E}" type="slidenum">
              <a:rPr lang="en-US" smtClean="0"/>
              <a:pPr/>
              <a:t>‹#›</a:t>
            </a:fld>
            <a:endParaRPr lang="en-US"/>
          </a:p>
        </p:txBody>
      </p:sp>
    </p:spTree>
    <p:extLst>
      <p:ext uri="{BB962C8B-B14F-4D97-AF65-F5344CB8AC3E}">
        <p14:creationId xmlns:p14="http://schemas.microsoft.com/office/powerpoint/2010/main" val="108416719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53" r:id="rId3"/>
    <p:sldLayoutId id="2147483744" r:id="rId4"/>
    <p:sldLayoutId id="2147483745" r:id="rId5"/>
    <p:sldLayoutId id="2147483746" r:id="rId6"/>
    <p:sldLayoutId id="2147483747" r:id="rId7"/>
    <p:sldLayoutId id="2147483748" r:id="rId8"/>
    <p:sldLayoutId id="2147483754" r:id="rId9"/>
    <p:sldLayoutId id="2147483755" r:id="rId10"/>
    <p:sldLayoutId id="2147483756" r:id="rId11"/>
  </p:sldLayoutIdLst>
  <p:hf hdr="0" ftr="0" dt="0"/>
  <p:txStyles>
    <p:titleStyle>
      <a:lvl1pPr algn="l" defTabSz="457200" rtl="0" eaLnBrk="1" latinLnBrk="0" hangingPunct="1">
        <a:spcBef>
          <a:spcPct val="0"/>
        </a:spcBef>
        <a:buNone/>
        <a:defRPr sz="4000"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www.efi.com/products/fiery-servers-and-software/fiery-production-solutions/" TargetMode="Externa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hyperlink" Target="http://www.efi.com/resources/videos/fiery-production-solutions/"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www.australianprinter.com.au/News/20738,efi-launching-next-gen-fiery.aspx" TargetMode="External"/><Relationship Id="rId13" Type="http://schemas.openxmlformats.org/officeDocument/2006/relationships/image" Target="../media/image38.png"/><Relationship Id="rId3" Type="http://schemas.openxmlformats.org/officeDocument/2006/relationships/hyperlink" Target="https://globenewswire.com/news-release/2017/09/11/1117668/0/en/EFI-Introduces-Innovative-Fiery-Technology-that-Enables-Customers-to-Increase-their-Market-Competitiveness.html" TargetMode="External"/><Relationship Id="rId7" Type="http://schemas.openxmlformats.org/officeDocument/2006/relationships/hyperlink" Target="https://www.printweek.com/print-week/product-news/1162188/efi-launches-latest-fiery" TargetMode="External"/><Relationship Id="rId12"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www.print.de/News/Produkt-Technik/EFI-stellt-neue-Fiery-FS300-Plattform-und-Command-Workstation-6-vor_70232" TargetMode="External"/><Relationship Id="rId11" Type="http://schemas.openxmlformats.org/officeDocument/2006/relationships/image" Target="../media/image36.png"/><Relationship Id="rId5" Type="http://schemas.openxmlformats.org/officeDocument/2006/relationships/hyperlink" Target="http://www.piworld.com/article/welcome-software-parade" TargetMode="External"/><Relationship Id="rId10" Type="http://schemas.openxmlformats.org/officeDocument/2006/relationships/image" Target="../media/image35.png"/><Relationship Id="rId4" Type="http://schemas.openxmlformats.org/officeDocument/2006/relationships/hyperlink" Target="http://whattheythink.com/articles/86706-new-efi-fiery-fs300-pro-platform-next-decade/" TargetMode="External"/><Relationship Id="rId9" Type="http://schemas.openxmlformats.org/officeDocument/2006/relationships/hyperlink" Target="http://www.paperandprint.com/digital-printer/news/dp-2017/september-2017/11-09-17-efi-new-fiery-hardware-and-software.aspx#.WcSYW0yZPNA"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alesportal.efi.com/library/portal/documents/1297/efi_fiery_cws6_overview_ps_en_us.pptx"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alesportal.efi.com/library/portal/documents/1266/efi_fiery_cws6_overview_makeready_ps_en_us.pptx"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it-IT" dirty="0">
                <a:latin typeface="Georgia" panose="02040502050405020303" pitchFamily="18" charset="0"/>
              </a:rPr>
              <a:t>Novità di Fiery FS300 Pro</a:t>
            </a:r>
            <a:endParaRPr lang="it-IT" dirty="0"/>
          </a:p>
        </p:txBody>
      </p:sp>
      <p:sp>
        <p:nvSpPr>
          <p:cNvPr id="5" name="Subtitle 2"/>
          <p:cNvSpPr txBox="1">
            <a:spLocks/>
          </p:cNvSpPr>
          <p:nvPr/>
        </p:nvSpPr>
        <p:spPr>
          <a:xfrm>
            <a:off x="5397509" y="3329689"/>
            <a:ext cx="2947497" cy="685800"/>
          </a:xfrm>
          <a:prstGeom prst="rect">
            <a:avLst/>
          </a:prstGeom>
        </p:spPr>
        <p:txBody>
          <a:bodyPr vert="horz" wrap="square" lIns="0" tIns="0" rIns="0" bIns="0" rtlCol="0">
            <a:noAutofit/>
          </a:bodyPr>
          <a:lstStyle>
            <a:lvl1pPr marL="0" indent="0" algn="r" defTabSz="457200" rtl="0" eaLnBrk="1" latinLnBrk="0" hangingPunct="1">
              <a:spcBef>
                <a:spcPct val="20000"/>
              </a:spcBef>
              <a:buFont typeface="Arial"/>
              <a:buNone/>
              <a:defRPr sz="2200" kern="1200">
                <a:solidFill>
                  <a:schemeClr val="tx1"/>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pPr>
            <a:r>
              <a:rPr lang="it-IT" sz="1650" dirty="0">
                <a:latin typeface="Georgia" panose="02040502050405020303" pitchFamily="18" charset="0"/>
              </a:rPr>
              <a:t>Nome del presentatore</a:t>
            </a:r>
          </a:p>
          <a:p>
            <a:pPr fontAlgn="auto">
              <a:spcAft>
                <a:spcPts val="0"/>
              </a:spcAft>
            </a:pPr>
            <a:r>
              <a:rPr lang="it-IT" sz="1400" dirty="0">
                <a:latin typeface="Georgia" panose="02040502050405020303" pitchFamily="18" charset="0"/>
              </a:rPr>
              <a:t>Titolo</a:t>
            </a:r>
          </a:p>
        </p:txBody>
      </p:sp>
    </p:spTree>
    <p:extLst>
      <p:ext uri="{BB962C8B-B14F-4D97-AF65-F5344CB8AC3E}">
        <p14:creationId xmlns:p14="http://schemas.microsoft.com/office/powerpoint/2010/main" val="153687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sz="3800" dirty="0"/>
              <a:t>Rimozione automatica dati raster</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10</a:t>
            </a:fld>
            <a:endParaRPr lang="it-IT"/>
          </a:p>
        </p:txBody>
      </p:sp>
      <p:sp>
        <p:nvSpPr>
          <p:cNvPr id="4" name="Content Placeholder 3"/>
          <p:cNvSpPr>
            <a:spLocks noGrp="1"/>
          </p:cNvSpPr>
          <p:nvPr>
            <p:ph sz="quarter" idx="12"/>
          </p:nvPr>
        </p:nvSpPr>
        <p:spPr>
          <a:xfrm>
            <a:off x="457200" y="1433513"/>
            <a:ext cx="5310124" cy="3180160"/>
          </a:xfrm>
        </p:spPr>
        <p:txBody>
          <a:bodyPr>
            <a:normAutofit fontScale="92500" lnSpcReduction="10000"/>
          </a:bodyPr>
          <a:lstStyle/>
          <a:p>
            <a:r>
              <a:rPr lang="it-IT" dirty="0"/>
              <a:t>Accesso immediato alle impostazioni di preparazione</a:t>
            </a:r>
          </a:p>
          <a:p>
            <a:r>
              <a:rPr lang="it-IT" dirty="0"/>
              <a:t>Le azioni disponibili per </a:t>
            </a:r>
            <a:br>
              <a:rPr lang="it-IT" dirty="0"/>
            </a:br>
            <a:r>
              <a:rPr lang="it-IT" dirty="0"/>
              <a:t>i lavori elaborati sono le stesse di quelle per i lavori in spool</a:t>
            </a:r>
          </a:p>
        </p:txBody>
      </p:sp>
      <p:pic>
        <p:nvPicPr>
          <p:cNvPr id="2050" name="Picture 2" descr="C:\Users\veronicm\AppData\Local\Temp\SNAGHTML4270c2b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902" y="1385466"/>
            <a:ext cx="2365855" cy="34779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822831" y="4075991"/>
            <a:ext cx="1310348" cy="47647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97708EB-1B29-40AE-A3AD-45AD7AACC242}"/>
              </a:ext>
            </a:extLst>
          </p:cNvPr>
          <p:cNvPicPr>
            <a:picLocks noChangeAspect="1"/>
          </p:cNvPicPr>
          <p:nvPr/>
        </p:nvPicPr>
        <p:blipFill>
          <a:blip r:embed="rId4"/>
          <a:stretch>
            <a:fillRect/>
          </a:stretch>
        </p:blipFill>
        <p:spPr>
          <a:xfrm>
            <a:off x="7789609" y="110841"/>
            <a:ext cx="872099" cy="872099"/>
          </a:xfrm>
          <a:prstGeom prst="rect">
            <a:avLst/>
          </a:prstGeom>
        </p:spPr>
      </p:pic>
    </p:spTree>
    <p:extLst>
      <p:ext uri="{BB962C8B-B14F-4D97-AF65-F5344CB8AC3E}">
        <p14:creationId xmlns:p14="http://schemas.microsoft.com/office/powerpoint/2010/main" val="3029315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000816" y="3631508"/>
            <a:ext cx="4833424" cy="186778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it-IT"/>
              <a:t>Ristampa veloce</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11</a:t>
            </a:fld>
            <a:endParaRPr lang="it-IT"/>
          </a:p>
        </p:txBody>
      </p:sp>
      <p:sp>
        <p:nvSpPr>
          <p:cNvPr id="4" name="Content Placeholder 3"/>
          <p:cNvSpPr>
            <a:spLocks noGrp="1"/>
          </p:cNvSpPr>
          <p:nvPr>
            <p:ph sz="quarter" idx="12"/>
          </p:nvPr>
        </p:nvSpPr>
        <p:spPr>
          <a:xfrm>
            <a:off x="457199" y="1241413"/>
            <a:ext cx="4549878" cy="3180160"/>
          </a:xfrm>
        </p:spPr>
        <p:txBody>
          <a:bodyPr>
            <a:normAutofit/>
          </a:bodyPr>
          <a:lstStyle/>
          <a:p>
            <a:r>
              <a:rPr lang="it-IT" sz="2100" dirty="0"/>
              <a:t>Ristampa dei lavori senza bisogno di eseguire di nuovo la rasterizzazione</a:t>
            </a:r>
          </a:p>
          <a:p>
            <a:r>
              <a:rPr lang="it-IT" sz="2100" dirty="0"/>
              <a:t>La nuova opzione in Configure consente di salvare i file raster con i lavori nella coda dei LAVORI STAMPATI</a:t>
            </a:r>
          </a:p>
        </p:txBody>
      </p:sp>
      <p:pic>
        <p:nvPicPr>
          <p:cNvPr id="7" name="Picture 6"/>
          <p:cNvPicPr>
            <a:picLocks noChangeAspect="1"/>
          </p:cNvPicPr>
          <p:nvPr/>
        </p:nvPicPr>
        <p:blipFill>
          <a:blip r:embed="rId4"/>
          <a:stretch>
            <a:fillRect/>
          </a:stretch>
        </p:blipFill>
        <p:spPr>
          <a:xfrm>
            <a:off x="7797033" y="125691"/>
            <a:ext cx="857250" cy="857250"/>
          </a:xfrm>
          <a:prstGeom prst="rect">
            <a:avLst/>
          </a:prstGeom>
        </p:spPr>
      </p:pic>
      <p:pic>
        <p:nvPicPr>
          <p:cNvPr id="10" name="Picture 9"/>
          <p:cNvPicPr>
            <a:picLocks noChangeAspect="1"/>
          </p:cNvPicPr>
          <p:nvPr/>
        </p:nvPicPr>
        <p:blipFill>
          <a:blip r:embed="rId5"/>
          <a:stretch>
            <a:fillRect/>
          </a:stretch>
        </p:blipFill>
        <p:spPr>
          <a:xfrm>
            <a:off x="5302045" y="1356673"/>
            <a:ext cx="3247918" cy="1914686"/>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5290864" y="2351738"/>
            <a:ext cx="3259099" cy="607307"/>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290864" y="3251883"/>
            <a:ext cx="3375598" cy="230832"/>
          </a:xfrm>
          <a:prstGeom prst="rect">
            <a:avLst/>
          </a:prstGeom>
        </p:spPr>
        <p:txBody>
          <a:bodyPr wrap="square">
            <a:spAutoFit/>
          </a:bodyPr>
          <a:lstStyle/>
          <a:p>
            <a:r>
              <a:rPr lang="it-IT" sz="900" i="1" dirty="0">
                <a:latin typeface="Georgia" panose="02040502050405020303" pitchFamily="18" charset="0"/>
              </a:rPr>
              <a:t>Abilitare “Salva raster con lavori nella coda lavori stampati” in Configure</a:t>
            </a:r>
          </a:p>
        </p:txBody>
      </p:sp>
    </p:spTree>
    <p:extLst>
      <p:ext uri="{BB962C8B-B14F-4D97-AF65-F5344CB8AC3E}">
        <p14:creationId xmlns:p14="http://schemas.microsoft.com/office/powerpoint/2010/main" val="1760520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it-IT" dirty="0"/>
              <a:t>Piattaforme Fiery NX e XB</a:t>
            </a:r>
          </a:p>
        </p:txBody>
      </p:sp>
      <p:sp>
        <p:nvSpPr>
          <p:cNvPr id="6" name="Text Placeholder 5"/>
          <p:cNvSpPr>
            <a:spLocks noGrp="1"/>
          </p:cNvSpPr>
          <p:nvPr>
            <p:ph type="body" idx="1"/>
          </p:nvPr>
        </p:nvSpPr>
        <p:spPr/>
        <p:txBody>
          <a:bodyPr>
            <a:normAutofit lnSpcReduction="10000"/>
          </a:bodyPr>
          <a:lstStyle/>
          <a:p>
            <a:endParaRPr lang="en-US"/>
          </a:p>
        </p:txBody>
      </p:sp>
      <p:sp>
        <p:nvSpPr>
          <p:cNvPr id="3" name="Slide Number Placeholder 2"/>
          <p:cNvSpPr>
            <a:spLocks noGrp="1"/>
          </p:cNvSpPr>
          <p:nvPr>
            <p:ph type="sldNum" sz="quarter" idx="12"/>
          </p:nvPr>
        </p:nvSpPr>
        <p:spPr/>
        <p:txBody>
          <a:bodyPr/>
          <a:lstStyle/>
          <a:p>
            <a:fld id="{6BEE8092-FD92-D247-BFBB-7625102F9F8E}" type="slidenum">
              <a:rPr lang="en-US" smtClean="0"/>
              <a:pPr/>
              <a:t>12</a:t>
            </a:fld>
            <a:endParaRPr lang="it-IT"/>
          </a:p>
        </p:txBody>
      </p:sp>
    </p:spTree>
    <p:extLst>
      <p:ext uri="{BB962C8B-B14F-4D97-AF65-F5344CB8AC3E}">
        <p14:creationId xmlns:p14="http://schemas.microsoft.com/office/powerpoint/2010/main" val="4144552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633012" cy="857250"/>
          </a:xfrm>
        </p:spPr>
        <p:txBody>
          <a:bodyPr>
            <a:normAutofit/>
          </a:bodyPr>
          <a:lstStyle/>
          <a:p>
            <a:r>
              <a:rPr lang="it-IT" sz="3500" dirty="0"/>
              <a:t>Nuovi server Fiery NX Premium e NX Pro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13</a:t>
            </a:fld>
            <a:endParaRPr lang="it-IT" dirty="0"/>
          </a:p>
        </p:txBody>
      </p:sp>
      <p:sp>
        <p:nvSpPr>
          <p:cNvPr id="4" name="Content Placeholder 3"/>
          <p:cNvSpPr>
            <a:spLocks noGrp="1"/>
          </p:cNvSpPr>
          <p:nvPr>
            <p:ph sz="quarter" idx="12"/>
          </p:nvPr>
        </p:nvSpPr>
        <p:spPr>
          <a:xfrm>
            <a:off x="457200" y="1433513"/>
            <a:ext cx="6204198" cy="3021346"/>
          </a:xfrm>
        </p:spPr>
        <p:txBody>
          <a:bodyPr>
            <a:normAutofit/>
          </a:bodyPr>
          <a:lstStyle/>
          <a:p>
            <a:r>
              <a:rPr lang="it-IT" sz="2400" dirty="0"/>
              <a:t>Nuovo design industriale del server NX</a:t>
            </a:r>
          </a:p>
          <a:p>
            <a:r>
              <a:rPr lang="it-IT" sz="2400" dirty="0"/>
              <a:t>Nuovo pannello con display touchscreen con software Fiery QuickTouch</a:t>
            </a:r>
          </a:p>
          <a:p>
            <a:r>
              <a:rPr lang="it-IT" sz="2400" dirty="0">
                <a:latin typeface="Georgia" panose="02040502050405020303" pitchFamily="18" charset="0"/>
              </a:rPr>
              <a:t>Perfetta compatibilità con la nuova </a:t>
            </a:r>
            <a:br>
              <a:rPr lang="it-IT" sz="2400" dirty="0">
                <a:latin typeface="Georgia" panose="02040502050405020303" pitchFamily="18" charset="0"/>
              </a:rPr>
            </a:br>
            <a:r>
              <a:rPr lang="it-IT" sz="2400" dirty="0">
                <a:latin typeface="Georgia" panose="02040502050405020303" pitchFamily="18" charset="0"/>
              </a:rPr>
              <a:t>NX Station</a:t>
            </a:r>
            <a:endParaRPr lang="it-IT" sz="2400" dirty="0"/>
          </a:p>
        </p:txBody>
      </p:sp>
      <p:sp>
        <p:nvSpPr>
          <p:cNvPr id="14" name="TextBox 13"/>
          <p:cNvSpPr txBox="1"/>
          <p:nvPr/>
        </p:nvSpPr>
        <p:spPr>
          <a:xfrm>
            <a:off x="2773680" y="4131693"/>
            <a:ext cx="1500777" cy="830997"/>
          </a:xfrm>
          <a:prstGeom prst="rect">
            <a:avLst/>
          </a:prstGeom>
          <a:noFill/>
        </p:spPr>
        <p:txBody>
          <a:bodyPr wrap="square" rtlCol="0">
            <a:spAutoFit/>
          </a:bodyPr>
          <a:lstStyle/>
          <a:p>
            <a:pPr algn="r"/>
            <a:r>
              <a:rPr lang="it-IT" sz="1600" dirty="0">
                <a:latin typeface="Georgia" panose="02040502050405020303" pitchFamily="18" charset="0"/>
              </a:rPr>
              <a:t>Pannello touchscreen girevole</a:t>
            </a:r>
          </a:p>
        </p:txBody>
      </p:sp>
      <p:pic>
        <p:nvPicPr>
          <p:cNvPr id="6" name="Picture 5" descr="NX_rotate_5x.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4889" y="3016249"/>
            <a:ext cx="3587080" cy="4587875"/>
          </a:xfrm>
          <a:prstGeom prst="rect">
            <a:avLst/>
          </a:prstGeom>
        </p:spPr>
      </p:pic>
      <p:pic>
        <p:nvPicPr>
          <p:cNvPr id="8" name="Picture 7"/>
          <p:cNvPicPr>
            <a:picLocks noChangeAspect="1"/>
          </p:cNvPicPr>
          <p:nvPr/>
        </p:nvPicPr>
        <p:blipFill>
          <a:blip r:embed="rId4"/>
          <a:stretch>
            <a:fillRect/>
          </a:stretch>
        </p:blipFill>
        <p:spPr>
          <a:xfrm>
            <a:off x="6661398" y="1279367"/>
            <a:ext cx="2304491" cy="3461681"/>
          </a:xfrm>
          <a:prstGeom prst="rect">
            <a:avLst/>
          </a:prstGeom>
        </p:spPr>
      </p:pic>
      <p:sp>
        <p:nvSpPr>
          <p:cNvPr id="9" name="TextBox 8"/>
          <p:cNvSpPr txBox="1"/>
          <p:nvPr/>
        </p:nvSpPr>
        <p:spPr>
          <a:xfrm>
            <a:off x="801501" y="3593083"/>
            <a:ext cx="1972179" cy="830997"/>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1600" dirty="0">
                <a:latin typeface="Georgia"/>
                <a:hlinkClick r:id="rId5"/>
              </a:rPr>
              <a:t>Pagina Web delle soluzioni di produzione Fiery</a:t>
            </a:r>
            <a:endParaRPr lang="it-IT" sz="2400" dirty="0">
              <a:latin typeface="Georgia"/>
              <a:cs typeface="Georgia"/>
            </a:endParaRPr>
          </a:p>
        </p:txBody>
      </p:sp>
    </p:spTree>
    <p:extLst>
      <p:ext uri="{BB962C8B-B14F-4D97-AF65-F5344CB8AC3E}">
        <p14:creationId xmlns:p14="http://schemas.microsoft.com/office/powerpoint/2010/main" val="2939247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dirty="0">
                <a:latin typeface="Georgia" panose="02040502050405020303" pitchFamily="18" charset="0"/>
              </a:rPr>
              <a:t>Fiery XB</a:t>
            </a:r>
            <a:endParaRPr lang="it-IT" dirty="0"/>
          </a:p>
        </p:txBody>
      </p:sp>
      <p:sp>
        <p:nvSpPr>
          <p:cNvPr id="7" name="Slide Number Placeholder 6"/>
          <p:cNvSpPr>
            <a:spLocks noGrp="1"/>
          </p:cNvSpPr>
          <p:nvPr>
            <p:ph type="sldNum" sz="quarter" idx="11"/>
          </p:nvPr>
        </p:nvSpPr>
        <p:spPr>
          <a:prstGeom prst="rect">
            <a:avLst/>
          </a:prstGeom>
        </p:spPr>
        <p:txBody>
          <a:bodyPr/>
          <a:lstStyle/>
          <a:p>
            <a:fld id="{BBBAC0FC-EB2D-444B-B5E9-47050E06F709}" type="slidenum">
              <a:rPr lang="en-US" smtClean="0"/>
              <a:pPr/>
              <a:t>14</a:t>
            </a:fld>
            <a:endParaRPr lang="it-IT" dirty="0"/>
          </a:p>
        </p:txBody>
      </p:sp>
      <p:sp>
        <p:nvSpPr>
          <p:cNvPr id="4" name="Content Placeholder 3"/>
          <p:cNvSpPr>
            <a:spLocks noGrp="1"/>
          </p:cNvSpPr>
          <p:nvPr>
            <p:ph sz="quarter" idx="12"/>
          </p:nvPr>
        </p:nvSpPr>
        <p:spPr>
          <a:xfrm>
            <a:off x="457200" y="1433513"/>
            <a:ext cx="6040582" cy="3180160"/>
          </a:xfrm>
        </p:spPr>
        <p:txBody>
          <a:bodyPr>
            <a:normAutofit fontScale="85000" lnSpcReduction="10000"/>
          </a:bodyPr>
          <a:lstStyle/>
          <a:p>
            <a:r>
              <a:rPr lang="it-IT" sz="2400" dirty="0"/>
              <a:t>Perfetto per una vasta gamma di settori</a:t>
            </a:r>
          </a:p>
          <a:p>
            <a:pPr lvl="1"/>
            <a:r>
              <a:rPr lang="it-IT" sz="2000" dirty="0"/>
              <a:t>Imballaggi</a:t>
            </a:r>
            <a:endParaRPr lang="en-US" dirty="0"/>
          </a:p>
          <a:p>
            <a:pPr marL="457200" lvl="1" indent="0">
              <a:buNone/>
              <a:tabLst>
                <a:tab pos="746125" algn="l"/>
              </a:tabLst>
            </a:pPr>
            <a:r>
              <a:rPr lang="en-US" sz="1600" dirty="0"/>
              <a:t>	</a:t>
            </a:r>
            <a:r>
              <a:rPr lang="it-IT" sz="1600" dirty="0"/>
              <a:t>Cartoni pieghevoli, ondulato e imballaggi flessibili</a:t>
            </a:r>
          </a:p>
          <a:p>
            <a:pPr lvl="1"/>
            <a:r>
              <a:rPr lang="it-IT" sz="2000" dirty="0"/>
              <a:t>Stampa commerciale</a:t>
            </a:r>
          </a:p>
          <a:p>
            <a:pPr lvl="1"/>
            <a:r>
              <a:rPr lang="it-IT" sz="2000" dirty="0"/>
              <a:t>Transazione/IPDS, direct mailing</a:t>
            </a:r>
          </a:p>
          <a:p>
            <a:r>
              <a:rPr lang="it-IT" sz="2400" dirty="0"/>
              <a:t>Architettura basata su blade ad alte prestazioni</a:t>
            </a:r>
          </a:p>
          <a:p>
            <a:pPr lvl="1"/>
            <a:r>
              <a:rPr lang="it-IT" sz="2000" dirty="0"/>
              <a:t>Fogli con formato fino a 1,8x3 m o bobine con larghezza di 1 m</a:t>
            </a:r>
          </a:p>
          <a:p>
            <a:pPr lvl="1"/>
            <a:r>
              <a:rPr lang="it-IT" sz="2000" dirty="0"/>
              <a:t>Fino a 15.000 fogli/ora (B1, 1200x1200 dpi)</a:t>
            </a:r>
          </a:p>
          <a:p>
            <a:pPr lvl="1"/>
            <a:r>
              <a:rPr lang="it-IT" sz="2000" dirty="0"/>
              <a:t>Fino a 200 m/min con alimentazione a bobina </a:t>
            </a:r>
            <a:br>
              <a:rPr lang="it-IT" sz="2000" dirty="0"/>
            </a:br>
            <a:r>
              <a:rPr lang="it-IT" sz="2000" dirty="0"/>
              <a:t>(1 m, 1200x1200 dpi)</a:t>
            </a:r>
            <a:endParaRPr lang="it-IT" sz="2400" dirty="0"/>
          </a:p>
          <a:p>
            <a:endParaRPr lang="it-IT"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1546" y="1414561"/>
            <a:ext cx="2542454" cy="3166760"/>
          </a:xfrm>
          <a:prstGeom prst="rect">
            <a:avLst/>
          </a:prstGeom>
        </p:spPr>
      </p:pic>
    </p:spTree>
    <p:extLst>
      <p:ext uri="{BB962C8B-B14F-4D97-AF65-F5344CB8AC3E}">
        <p14:creationId xmlns:p14="http://schemas.microsoft.com/office/powerpoint/2010/main" val="365639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9185" y="3071973"/>
            <a:ext cx="8196888" cy="955497"/>
          </a:xfrm>
        </p:spPr>
        <p:txBody>
          <a:bodyPr vert="horz" lIns="91440" tIns="45720" rIns="91440" bIns="45720" rtlCol="0" anchor="b">
            <a:noAutofit/>
          </a:bodyPr>
          <a:lstStyle/>
          <a:p>
            <a:r>
              <a:rPr lang="it-IT" sz="2000" dirty="0"/>
              <a:t>I centri stampa possono restare competitivi grazie a produttività, qualità del colore e integrazione senza pari</a:t>
            </a:r>
          </a:p>
        </p:txBody>
      </p:sp>
      <p:sp>
        <p:nvSpPr>
          <p:cNvPr id="4" name="Slide Number Placeholder 3"/>
          <p:cNvSpPr>
            <a:spLocks noGrp="1"/>
          </p:cNvSpPr>
          <p:nvPr>
            <p:ph type="sldNum" sz="quarter" idx="12"/>
          </p:nvPr>
        </p:nvSpPr>
        <p:spPr>
          <a:xfrm>
            <a:off x="8101280" y="4730415"/>
            <a:ext cx="763359" cy="273844"/>
          </a:xfrm>
        </p:spPr>
        <p:txBody>
          <a:bodyPr/>
          <a:lstStyle/>
          <a:p>
            <a:fld id="{BBBAC0FC-EB2D-444B-B5E9-47050E06F709}" type="slidenum">
              <a:rPr lang="en-US" smtClean="0"/>
              <a:pPr/>
              <a:t>15</a:t>
            </a:fld>
            <a:endParaRPr lang="it-IT" dirty="0"/>
          </a:p>
        </p:txBody>
      </p:sp>
      <p:sp>
        <p:nvSpPr>
          <p:cNvPr id="2" name="Title 1"/>
          <p:cNvSpPr>
            <a:spLocks noGrp="1"/>
          </p:cNvSpPr>
          <p:nvPr>
            <p:ph type="title"/>
          </p:nvPr>
        </p:nvSpPr>
        <p:spPr>
          <a:xfrm>
            <a:off x="466977" y="2084052"/>
            <a:ext cx="8392714" cy="585868"/>
          </a:xfrm>
        </p:spPr>
        <p:txBody>
          <a:bodyPr vert="horz" lIns="91440" tIns="45720" rIns="91440" bIns="45720" rtlCol="0" anchor="t">
            <a:noAutofit/>
          </a:bodyPr>
          <a:lstStyle/>
          <a:p>
            <a:r>
              <a:rPr lang="it-IT" dirty="0"/>
              <a:t>Software di sistema Fiery FS300 Pro</a:t>
            </a:r>
          </a:p>
        </p:txBody>
      </p:sp>
    </p:spTree>
    <p:extLst>
      <p:ext uri="{BB962C8B-B14F-4D97-AF65-F5344CB8AC3E}">
        <p14:creationId xmlns:p14="http://schemas.microsoft.com/office/powerpoint/2010/main" val="3548689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it-IT"/>
              <a:t>Punti di forza di FS300 Pro</a:t>
            </a:r>
          </a:p>
        </p:txBody>
      </p:sp>
      <p:sp>
        <p:nvSpPr>
          <p:cNvPr id="4" name="Slide Number Placeholder 3"/>
          <p:cNvSpPr>
            <a:spLocks noGrp="1"/>
          </p:cNvSpPr>
          <p:nvPr>
            <p:ph type="sldNum" sz="quarter" idx="11"/>
          </p:nvPr>
        </p:nvSpPr>
        <p:spPr/>
        <p:txBody>
          <a:bodyPr/>
          <a:lstStyle/>
          <a:p>
            <a:fld id="{6BEE8092-FD92-D247-BFBB-7625102F9F8E}" type="slidenum">
              <a:rPr lang="en-US" smtClean="0"/>
              <a:pPr/>
              <a:t>16</a:t>
            </a:fld>
            <a:endParaRPr lang="it-IT"/>
          </a:p>
        </p:txBody>
      </p:sp>
      <p:sp>
        <p:nvSpPr>
          <p:cNvPr id="6" name="Content Placeholder 5"/>
          <p:cNvSpPr>
            <a:spLocks noGrp="1"/>
          </p:cNvSpPr>
          <p:nvPr>
            <p:ph sz="quarter" idx="12"/>
          </p:nvPr>
        </p:nvSpPr>
        <p:spPr>
          <a:xfrm>
            <a:off x="503906" y="1433513"/>
            <a:ext cx="7957335" cy="3180160"/>
          </a:xfrm>
        </p:spPr>
        <p:txBody>
          <a:bodyPr>
            <a:normAutofit/>
          </a:bodyPr>
          <a:lstStyle/>
          <a:p>
            <a:r>
              <a:rPr lang="it-IT" spc="-20" dirty="0"/>
              <a:t>Controllo della qualità di stampa</a:t>
            </a:r>
          </a:p>
          <a:p>
            <a:r>
              <a:rPr lang="it-IT" dirty="0"/>
              <a:t>Prestazioni</a:t>
            </a:r>
          </a:p>
          <a:p>
            <a:r>
              <a:rPr lang="it-IT" dirty="0"/>
              <a:t>Sicurezza</a:t>
            </a:r>
          </a:p>
          <a:p>
            <a:r>
              <a:rPr lang="it-IT" dirty="0"/>
              <a:t>Facilità di manutenzione</a:t>
            </a:r>
          </a:p>
          <a:p>
            <a:r>
              <a:rPr lang="it-IT" dirty="0"/>
              <a:t>Integrazione</a:t>
            </a:r>
          </a:p>
          <a:p>
            <a:endParaRPr lang="it-IT" dirty="0"/>
          </a:p>
          <a:p>
            <a:endParaRPr lang="it-IT" dirty="0"/>
          </a:p>
        </p:txBody>
      </p:sp>
      <p:pic>
        <p:nvPicPr>
          <p:cNvPr id="7" name="Picture 6"/>
          <p:cNvPicPr>
            <a:picLocks noChangeAspect="1"/>
          </p:cNvPicPr>
          <p:nvPr/>
        </p:nvPicPr>
        <p:blipFill rotWithShape="1">
          <a:blip r:embed="rId3"/>
          <a:srcRect l="18442" r="14897" b="26722"/>
          <a:stretch/>
        </p:blipFill>
        <p:spPr>
          <a:xfrm>
            <a:off x="6019800" y="1638801"/>
            <a:ext cx="3073400" cy="2769584"/>
          </a:xfrm>
          <a:prstGeom prst="rect">
            <a:avLst/>
          </a:prstGeom>
        </p:spPr>
      </p:pic>
    </p:spTree>
    <p:extLst>
      <p:ext uri="{BB962C8B-B14F-4D97-AF65-F5344CB8AC3E}">
        <p14:creationId xmlns:p14="http://schemas.microsoft.com/office/powerpoint/2010/main" val="3452914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85C0D9-163C-493A-9F40-BC8057DC7A98}"/>
              </a:ext>
            </a:extLst>
          </p:cNvPr>
          <p:cNvPicPr>
            <a:picLocks noChangeAspect="1" noChangeArrowheads="1"/>
          </p:cNvPicPr>
          <p:nvPr/>
        </p:nvPicPr>
        <p:blipFill>
          <a:blip r:embed="rId3"/>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05979"/>
            <a:ext cx="7675979" cy="857250"/>
          </a:xfrm>
        </p:spPr>
        <p:txBody>
          <a:bodyPr>
            <a:normAutofit/>
          </a:bodyPr>
          <a:lstStyle/>
          <a:p>
            <a:r>
              <a:rPr lang="it-IT" sz="3900" spc="-30" dirty="0"/>
              <a:t>Controllo della qualità di stampa</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17</a:t>
            </a:fld>
            <a:endParaRPr lang="it-IT"/>
          </a:p>
        </p:txBody>
      </p:sp>
      <p:sp>
        <p:nvSpPr>
          <p:cNvPr id="4" name="Content Placeholder 3"/>
          <p:cNvSpPr>
            <a:spLocks noGrp="1"/>
          </p:cNvSpPr>
          <p:nvPr>
            <p:ph sz="quarter" idx="12"/>
          </p:nvPr>
        </p:nvSpPr>
        <p:spPr>
          <a:xfrm>
            <a:off x="457200" y="1433513"/>
            <a:ext cx="4474396" cy="3180160"/>
          </a:xfrm>
        </p:spPr>
        <p:txBody>
          <a:bodyPr>
            <a:normAutofit/>
          </a:bodyPr>
          <a:lstStyle/>
          <a:p>
            <a:r>
              <a:rPr lang="it-IT" dirty="0"/>
              <a:t>Fiery Spot-On™</a:t>
            </a:r>
          </a:p>
          <a:p>
            <a:pPr lvl="1"/>
            <a:r>
              <a:rPr lang="it-IT" dirty="0"/>
              <a:t>Priorità gruppi tinte piatte</a:t>
            </a:r>
          </a:p>
          <a:p>
            <a:r>
              <a:rPr lang="it-IT" dirty="0"/>
              <a:t>Fiery ImageViewer</a:t>
            </a:r>
          </a:p>
          <a:p>
            <a:pPr lvl="1"/>
            <a:r>
              <a:rPr lang="it-IT" dirty="0"/>
              <a:t>Object Inspector</a:t>
            </a:r>
          </a:p>
          <a:p>
            <a:pPr lvl="1"/>
            <a:r>
              <a:rPr lang="it-IT" dirty="0"/>
              <a:t>Copertura area totale</a:t>
            </a:r>
          </a:p>
        </p:txBody>
      </p:sp>
      <p:pic>
        <p:nvPicPr>
          <p:cNvPr id="10" name="Picture 9"/>
          <p:cNvPicPr>
            <a:picLocks noChangeAspect="1"/>
          </p:cNvPicPr>
          <p:nvPr/>
        </p:nvPicPr>
        <p:blipFill>
          <a:blip r:embed="rId4"/>
          <a:stretch>
            <a:fillRect/>
          </a:stretch>
        </p:blipFill>
        <p:spPr>
          <a:xfrm>
            <a:off x="4812604" y="1304906"/>
            <a:ext cx="3833099" cy="2558177"/>
          </a:xfrm>
          <a:prstGeom prst="rect">
            <a:avLst/>
          </a:prstGeom>
          <a:ln>
            <a:noFill/>
          </a:ln>
          <a:effectLst>
            <a:softEdge rad="112500"/>
          </a:effectLst>
        </p:spPr>
      </p:pic>
    </p:spTree>
    <p:extLst>
      <p:ext uri="{BB962C8B-B14F-4D97-AF65-F5344CB8AC3E}">
        <p14:creationId xmlns:p14="http://schemas.microsoft.com/office/powerpoint/2010/main" val="2818859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Priorità gruppi tinte piatte</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18</a:t>
            </a:fld>
            <a:endParaRPr lang="it-IT"/>
          </a:p>
        </p:txBody>
      </p:sp>
      <p:sp>
        <p:nvSpPr>
          <p:cNvPr id="4" name="Content Placeholder 3"/>
          <p:cNvSpPr>
            <a:spLocks noGrp="1"/>
          </p:cNvSpPr>
          <p:nvPr>
            <p:ph sz="quarter" idx="12"/>
          </p:nvPr>
        </p:nvSpPr>
        <p:spPr>
          <a:xfrm>
            <a:off x="457199" y="1252498"/>
            <a:ext cx="4644170" cy="3716290"/>
          </a:xfrm>
        </p:spPr>
        <p:txBody>
          <a:bodyPr>
            <a:noAutofit/>
          </a:bodyPr>
          <a:lstStyle/>
          <a:p>
            <a:pPr>
              <a:lnSpc>
                <a:spcPct val="95000"/>
              </a:lnSpc>
              <a:spcBef>
                <a:spcPts val="300"/>
              </a:spcBef>
            </a:pPr>
            <a:r>
              <a:rPr lang="it-IT" sz="2800" dirty="0"/>
              <a:t>Facile riproduzione dei colori personalizzati</a:t>
            </a:r>
          </a:p>
          <a:p>
            <a:pPr>
              <a:lnSpc>
                <a:spcPct val="95000"/>
              </a:lnSpc>
              <a:spcBef>
                <a:spcPts val="300"/>
              </a:spcBef>
            </a:pPr>
            <a:r>
              <a:rPr lang="it-IT" sz="2800" dirty="0"/>
              <a:t>Definizione dell'ordine delle librerie dei colori per lavoro</a:t>
            </a:r>
          </a:p>
          <a:p>
            <a:pPr>
              <a:lnSpc>
                <a:spcPct val="95000"/>
              </a:lnSpc>
              <a:spcBef>
                <a:spcPts val="300"/>
              </a:spcBef>
            </a:pPr>
            <a:r>
              <a:rPr lang="it-IT" sz="2800" dirty="0"/>
              <a:t>Riordino più rapido dei gruppi di colori in </a:t>
            </a:r>
            <a:br>
              <a:rPr lang="it-IT" sz="2800" dirty="0"/>
            </a:br>
            <a:r>
              <a:rPr lang="it-IT" sz="2800" dirty="0"/>
              <a:t>Centro periferica</a:t>
            </a:r>
          </a:p>
        </p:txBody>
      </p:sp>
      <p:pic>
        <p:nvPicPr>
          <p:cNvPr id="22" name="Picture 21"/>
          <p:cNvPicPr>
            <a:picLocks noChangeAspect="1"/>
          </p:cNvPicPr>
          <p:nvPr/>
        </p:nvPicPr>
        <p:blipFill>
          <a:blip r:embed="rId3"/>
          <a:stretch>
            <a:fillRect/>
          </a:stretch>
        </p:blipFill>
        <p:spPr>
          <a:xfrm>
            <a:off x="6999072" y="1368360"/>
            <a:ext cx="1502099" cy="946701"/>
          </a:xfrm>
          <a:prstGeom prst="rect">
            <a:avLst/>
          </a:prstGeom>
          <a:solidFill>
            <a:schemeClr val="bg2">
              <a:lumMod val="65000"/>
            </a:schemeClr>
          </a:solidFill>
          <a:ln>
            <a:noFill/>
          </a:ln>
        </p:spPr>
      </p:pic>
      <p:grpSp>
        <p:nvGrpSpPr>
          <p:cNvPr id="68" name="Group 67"/>
          <p:cNvGrpSpPr/>
          <p:nvPr/>
        </p:nvGrpSpPr>
        <p:grpSpPr>
          <a:xfrm>
            <a:off x="7206508" y="2511316"/>
            <a:ext cx="1003791" cy="572080"/>
            <a:chOff x="7206508" y="2511316"/>
            <a:chExt cx="1003791" cy="572080"/>
          </a:xfrm>
        </p:grpSpPr>
        <p:sp>
          <p:nvSpPr>
            <p:cNvPr id="51" name="Rectangle 50"/>
            <p:cNvSpPr/>
            <p:nvPr/>
          </p:nvSpPr>
          <p:spPr>
            <a:xfrm>
              <a:off x="7206508" y="2513456"/>
              <a:ext cx="302455" cy="260252"/>
            </a:xfrm>
            <a:prstGeom prst="rect">
              <a:avLst/>
            </a:prstGeom>
            <a:solidFill>
              <a:srgbClr val="6A15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7557176" y="2513456"/>
              <a:ext cx="302455" cy="260252"/>
            </a:xfrm>
            <a:prstGeom prst="rect">
              <a:avLst/>
            </a:prstGeom>
            <a:solidFill>
              <a:srgbClr val="B692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7907844" y="2511316"/>
              <a:ext cx="302455" cy="260252"/>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7207680" y="2822695"/>
              <a:ext cx="302455" cy="26025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7558348" y="2822695"/>
              <a:ext cx="302455" cy="260252"/>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7907844" y="2823144"/>
              <a:ext cx="302455" cy="260252"/>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6" name="Picture 65"/>
          <p:cNvPicPr>
            <a:picLocks noChangeAspect="1"/>
          </p:cNvPicPr>
          <p:nvPr/>
        </p:nvPicPr>
        <p:blipFill>
          <a:blip r:embed="rId4"/>
          <a:stretch>
            <a:fillRect/>
          </a:stretch>
        </p:blipFill>
        <p:spPr>
          <a:xfrm>
            <a:off x="5619380" y="1433513"/>
            <a:ext cx="1158904" cy="897506"/>
          </a:xfrm>
          <a:prstGeom prst="rect">
            <a:avLst/>
          </a:prstGeom>
        </p:spPr>
      </p:pic>
      <p:grpSp>
        <p:nvGrpSpPr>
          <p:cNvPr id="84" name="Group 83"/>
          <p:cNvGrpSpPr/>
          <p:nvPr/>
        </p:nvGrpSpPr>
        <p:grpSpPr>
          <a:xfrm>
            <a:off x="5848166" y="2513456"/>
            <a:ext cx="1509570" cy="439364"/>
            <a:chOff x="5848166" y="2513456"/>
            <a:chExt cx="1509570" cy="439364"/>
          </a:xfrm>
        </p:grpSpPr>
        <p:cxnSp>
          <p:nvCxnSpPr>
            <p:cNvPr id="73" name="Connector: Elbow 72"/>
            <p:cNvCxnSpPr>
              <a:stCxn id="29" idx="0"/>
              <a:endCxn id="51" idx="0"/>
            </p:cNvCxnSpPr>
            <p:nvPr/>
          </p:nvCxnSpPr>
          <p:spPr>
            <a:xfrm rot="5400000" flipH="1" flipV="1">
              <a:off x="6593502" y="1768120"/>
              <a:ext cx="18898" cy="1509570"/>
            </a:xfrm>
            <a:prstGeom prst="bentConnector3">
              <a:avLst>
                <a:gd name="adj1" fmla="val 765991"/>
              </a:avLst>
            </a:prstGeom>
          </p:spPr>
          <p:style>
            <a:lnRef idx="2">
              <a:schemeClr val="accent6"/>
            </a:lnRef>
            <a:fillRef idx="0">
              <a:schemeClr val="accent6"/>
            </a:fillRef>
            <a:effectRef idx="1">
              <a:schemeClr val="accent6"/>
            </a:effectRef>
            <a:fontRef idx="minor">
              <a:schemeClr val="tx1"/>
            </a:fontRef>
          </p:style>
        </p:cxnSp>
        <p:cxnSp>
          <p:nvCxnSpPr>
            <p:cNvPr id="75" name="Connector: Elbow 74"/>
            <p:cNvCxnSpPr>
              <a:stCxn id="31" idx="2"/>
              <a:endCxn id="54" idx="1"/>
            </p:cNvCxnSpPr>
            <p:nvPr/>
          </p:nvCxnSpPr>
          <p:spPr>
            <a:xfrm rot="16200000" flipH="1">
              <a:off x="6797414" y="2542554"/>
              <a:ext cx="162355" cy="658178"/>
            </a:xfrm>
            <a:prstGeom prst="bentConnector2">
              <a:avLst/>
            </a:prstGeom>
          </p:spPr>
          <p:style>
            <a:lnRef idx="2">
              <a:schemeClr val="accent6"/>
            </a:lnRef>
            <a:fillRef idx="0">
              <a:schemeClr val="accent6"/>
            </a:fillRef>
            <a:effectRef idx="1">
              <a:schemeClr val="accent6"/>
            </a:effectRef>
            <a:fontRef idx="minor">
              <a:schemeClr val="tx1"/>
            </a:fontRef>
          </p:style>
        </p:cxnSp>
      </p:grpSp>
      <p:grpSp>
        <p:nvGrpSpPr>
          <p:cNvPr id="69" name="Group 68"/>
          <p:cNvGrpSpPr/>
          <p:nvPr/>
        </p:nvGrpSpPr>
        <p:grpSpPr>
          <a:xfrm>
            <a:off x="5696938" y="2530214"/>
            <a:ext cx="1003791" cy="571631"/>
            <a:chOff x="5696938" y="2530214"/>
            <a:chExt cx="1003791" cy="571631"/>
          </a:xfrm>
        </p:grpSpPr>
        <p:sp>
          <p:nvSpPr>
            <p:cNvPr id="29" name="Rectangle 28"/>
            <p:cNvSpPr/>
            <p:nvPr/>
          </p:nvSpPr>
          <p:spPr>
            <a:xfrm>
              <a:off x="5696938" y="2532354"/>
              <a:ext cx="302455" cy="260252"/>
            </a:xfrm>
            <a:prstGeom prst="rect">
              <a:avLst/>
            </a:prstGeom>
            <a:solidFill>
              <a:srgbClr val="6A15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6047606" y="2532354"/>
              <a:ext cx="302455" cy="260252"/>
            </a:xfrm>
            <a:prstGeom prst="rect">
              <a:avLst/>
            </a:prstGeom>
            <a:solidFill>
              <a:srgbClr val="0032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6398274" y="2530214"/>
              <a:ext cx="302455" cy="260252"/>
            </a:xfrm>
            <a:prstGeom prst="rect">
              <a:avLst/>
            </a:prstGeom>
            <a:solidFill>
              <a:schemeClr val="bg2">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5698110" y="2841593"/>
              <a:ext cx="302455" cy="260252"/>
            </a:xfrm>
            <a:prstGeom prst="rect">
              <a:avLst/>
            </a:prstGeom>
            <a:solidFill>
              <a:srgbClr val="5B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6048778" y="2841593"/>
              <a:ext cx="302455" cy="260252"/>
            </a:xfrm>
            <a:prstGeom prst="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8" name="Group 87"/>
          <p:cNvGrpSpPr/>
          <p:nvPr/>
        </p:nvGrpSpPr>
        <p:grpSpPr>
          <a:xfrm>
            <a:off x="5790335" y="3212476"/>
            <a:ext cx="809764" cy="1454874"/>
            <a:chOff x="5790335" y="3212476"/>
            <a:chExt cx="809764" cy="1454874"/>
          </a:xfrm>
        </p:grpSpPr>
        <p:pic>
          <p:nvPicPr>
            <p:cNvPr id="67" name="Picture 66"/>
            <p:cNvPicPr>
              <a:picLocks noChangeAspect="1"/>
            </p:cNvPicPr>
            <p:nvPr/>
          </p:nvPicPr>
          <p:blipFill>
            <a:blip r:embed="rId5"/>
            <a:stretch>
              <a:fillRect/>
            </a:stretch>
          </p:blipFill>
          <p:spPr>
            <a:xfrm>
              <a:off x="5790335" y="3616502"/>
              <a:ext cx="809764" cy="1050848"/>
            </a:xfrm>
            <a:prstGeom prst="rect">
              <a:avLst/>
            </a:prstGeom>
            <a:ln>
              <a:noFill/>
            </a:ln>
            <a:effectLst>
              <a:outerShdw blurRad="292100" dist="139700" dir="2700000" algn="tl" rotWithShape="0">
                <a:srgbClr val="333333">
                  <a:alpha val="65000"/>
                </a:srgbClr>
              </a:outerShdw>
            </a:effectLst>
          </p:spPr>
        </p:pic>
        <p:sp>
          <p:nvSpPr>
            <p:cNvPr id="85" name="Arrow: Right 84"/>
            <p:cNvSpPr/>
            <p:nvPr/>
          </p:nvSpPr>
          <p:spPr>
            <a:xfrm rot="16200000">
              <a:off x="6003178" y="3147360"/>
              <a:ext cx="404026" cy="534257"/>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87" name="Group 86"/>
          <p:cNvGrpSpPr/>
          <p:nvPr/>
        </p:nvGrpSpPr>
        <p:grpSpPr>
          <a:xfrm>
            <a:off x="7287802" y="3212476"/>
            <a:ext cx="913088" cy="908832"/>
            <a:chOff x="7287802" y="3212476"/>
            <a:chExt cx="913088" cy="908832"/>
          </a:xfrm>
        </p:grpSpPr>
        <p:pic>
          <p:nvPicPr>
            <p:cNvPr id="59" name="Picture 58"/>
            <p:cNvPicPr>
              <a:picLocks noChangeAspect="1"/>
            </p:cNvPicPr>
            <p:nvPr/>
          </p:nvPicPr>
          <p:blipFill>
            <a:blip r:embed="rId6"/>
            <a:stretch>
              <a:fillRect/>
            </a:stretch>
          </p:blipFill>
          <p:spPr>
            <a:xfrm>
              <a:off x="7287802" y="3616502"/>
              <a:ext cx="913088" cy="504806"/>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86" name="Arrow: Right 85"/>
            <p:cNvSpPr/>
            <p:nvPr/>
          </p:nvSpPr>
          <p:spPr>
            <a:xfrm rot="16200000">
              <a:off x="7542333" y="3147360"/>
              <a:ext cx="404026" cy="534257"/>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35" name="Rectangle 34"/>
          <p:cNvSpPr/>
          <p:nvPr/>
        </p:nvSpPr>
        <p:spPr>
          <a:xfrm>
            <a:off x="1087629" y="4679420"/>
            <a:ext cx="2719546" cy="230832"/>
          </a:xfrm>
          <a:prstGeom prst="rect">
            <a:avLst/>
          </a:prstGeom>
        </p:spPr>
        <p:txBody>
          <a:bodyPr wrap="square">
            <a:spAutoFit/>
          </a:bodyPr>
          <a:lstStyle/>
          <a:p>
            <a:r>
              <a:rPr lang="it-IT" sz="900" i="1" dirty="0">
                <a:latin typeface="Georgia" panose="02040502050405020303" pitchFamily="18" charset="0"/>
              </a:rPr>
              <a:t>Richiede Fiery Spot-On</a:t>
            </a:r>
          </a:p>
        </p:txBody>
      </p:sp>
      <p:pic>
        <p:nvPicPr>
          <p:cNvPr id="34" name="Picture 33">
            <a:extLst>
              <a:ext uri="{FF2B5EF4-FFF2-40B4-BE49-F238E27FC236}">
                <a16:creationId xmlns:a16="http://schemas.microsoft.com/office/drawing/2014/main" id="{7D289BA6-54AB-4DC1-AC1E-6E6429970E1F}"/>
              </a:ext>
            </a:extLst>
          </p:cNvPr>
          <p:cNvPicPr>
            <a:picLocks noChangeAspect="1" noChangeArrowheads="1"/>
          </p:cNvPicPr>
          <p:nvPr/>
        </p:nvPicPr>
        <p:blipFill>
          <a:blip r:embed="rId7"/>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336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500"/>
                                        <p:tgtEl>
                                          <p:spTgt spid="68"/>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fade">
                                      <p:cBhvr>
                                        <p:cTn id="24" dur="500"/>
                                        <p:tgtEl>
                                          <p:spTgt spid="8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wipe(down)">
                                      <p:cBhvr>
                                        <p:cTn id="29" dur="500"/>
                                        <p:tgtEl>
                                          <p:spTgt spid="8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7"/>
                                        </p:tgtEl>
                                        <p:attrNameLst>
                                          <p:attrName>style.visibility</p:attrName>
                                        </p:attrNameLst>
                                      </p:cBhvr>
                                      <p:to>
                                        <p:strVal val="visible"/>
                                      </p:to>
                                    </p:set>
                                    <p:animEffect transition="in" filter="wipe(down)">
                                      <p:cBhvr>
                                        <p:cTn id="34"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it-IT"/>
              <a:t>Object Inspector</a:t>
            </a:r>
          </a:p>
        </p:txBody>
      </p:sp>
      <p:sp>
        <p:nvSpPr>
          <p:cNvPr id="4" name="Slide Number Placeholder 3"/>
          <p:cNvSpPr>
            <a:spLocks noGrp="1"/>
          </p:cNvSpPr>
          <p:nvPr>
            <p:ph type="sldNum" sz="quarter" idx="11"/>
          </p:nvPr>
        </p:nvSpPr>
        <p:spPr/>
        <p:txBody>
          <a:bodyPr/>
          <a:lstStyle/>
          <a:p>
            <a:fld id="{6BEE8092-FD92-D247-BFBB-7625102F9F8E}" type="slidenum">
              <a:rPr lang="en-US" smtClean="0"/>
              <a:t>19</a:t>
            </a:fld>
            <a:endParaRPr lang="it-IT"/>
          </a:p>
        </p:txBody>
      </p:sp>
      <p:sp>
        <p:nvSpPr>
          <p:cNvPr id="6" name="Content Placeholder 5"/>
          <p:cNvSpPr>
            <a:spLocks noGrp="1"/>
          </p:cNvSpPr>
          <p:nvPr>
            <p:ph sz="quarter" idx="12"/>
          </p:nvPr>
        </p:nvSpPr>
        <p:spPr>
          <a:xfrm>
            <a:off x="605001" y="1251556"/>
            <a:ext cx="5473070" cy="3891944"/>
          </a:xfrm>
        </p:spPr>
        <p:txBody>
          <a:bodyPr>
            <a:normAutofit/>
          </a:bodyPr>
          <a:lstStyle/>
          <a:p>
            <a:r>
              <a:rPr lang="it-IT" sz="2000" dirty="0"/>
              <a:t>Visualizzazione del tipo di oggetto per </a:t>
            </a:r>
            <a:br>
              <a:rPr lang="it-IT" sz="2000" dirty="0"/>
            </a:br>
            <a:r>
              <a:rPr lang="it-IT" sz="2000" dirty="0"/>
              <a:t>i pixel raster</a:t>
            </a:r>
          </a:p>
          <a:p>
            <a:pPr lvl="1">
              <a:spcBef>
                <a:spcPts val="0"/>
              </a:spcBef>
            </a:pPr>
            <a:r>
              <a:rPr lang="it-IT" sz="1800" spc="-30" dirty="0"/>
              <a:t>Testo, grafica, immagine, sfumature e bordi</a:t>
            </a:r>
          </a:p>
          <a:p>
            <a:r>
              <a:rPr lang="it-IT" sz="2000" dirty="0"/>
              <a:t>Individuazione dei problemi correlati </a:t>
            </a:r>
            <a:br>
              <a:rPr lang="it-IT" sz="2000" dirty="0"/>
            </a:br>
            <a:r>
              <a:rPr lang="it-IT" sz="2000" dirty="0"/>
              <a:t>a impostazioni basate sugli oggetti:</a:t>
            </a:r>
          </a:p>
          <a:p>
            <a:pPr lvl="1">
              <a:spcBef>
                <a:spcPts val="0"/>
              </a:spcBef>
            </a:pPr>
            <a:r>
              <a:rPr lang="it-IT" sz="1800" dirty="0"/>
              <a:t>Stampa dei grigi solo con il nero</a:t>
            </a:r>
          </a:p>
          <a:p>
            <a:pPr lvl="1"/>
            <a:r>
              <a:rPr lang="it-IT" sz="1800" dirty="0"/>
              <a:t>Effetti dell'ottimizzazione dei contorni </a:t>
            </a:r>
          </a:p>
          <a:p>
            <a:pPr lvl="2"/>
            <a:r>
              <a:rPr lang="it-IT" sz="1600" dirty="0"/>
              <a:t>Ad esempio, Testo e grafica HD dinamici</a:t>
            </a:r>
          </a:p>
          <a:p>
            <a:pPr lvl="1"/>
            <a:r>
              <a:rPr lang="it-IT" sz="1800" dirty="0"/>
              <a:t>Raster basato sugli oggetti</a:t>
            </a:r>
          </a:p>
          <a:p>
            <a:r>
              <a:rPr lang="it-IT" sz="2000" dirty="0"/>
              <a:t>Risoluzione dei problemi più veloce</a:t>
            </a:r>
          </a:p>
          <a:p>
            <a:endParaRPr lang="it-IT" sz="2400" dirty="0"/>
          </a:p>
          <a:p>
            <a:endParaRPr lang="it-IT" sz="2400" dirty="0"/>
          </a:p>
          <a:p>
            <a:pPr lvl="1"/>
            <a:endParaRPr lang="it-IT" sz="2000" dirty="0"/>
          </a:p>
        </p:txBody>
      </p:sp>
      <p:pic>
        <p:nvPicPr>
          <p:cNvPr id="2" name="Picture 1" descr="TAC sample.png"/>
          <p:cNvPicPr>
            <a:picLocks noChangeAspect="1"/>
          </p:cNvPicPr>
          <p:nvPr/>
        </p:nvPicPr>
        <p:blipFill rotWithShape="1">
          <a:blip r:embed="rId3">
            <a:extLst>
              <a:ext uri="{28A0092B-C50C-407E-A947-70E740481C1C}">
                <a14:useLocalDpi xmlns:a14="http://schemas.microsoft.com/office/drawing/2010/main" val="0"/>
              </a:ext>
            </a:extLst>
          </a:blip>
          <a:srcRect l="59367"/>
          <a:stretch/>
        </p:blipFill>
        <p:spPr>
          <a:xfrm>
            <a:off x="5815186" y="1493778"/>
            <a:ext cx="3111357" cy="235044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6741539" y="2460669"/>
            <a:ext cx="1375389" cy="25874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a:stCxn id="8" idx="1"/>
          </p:cNvCxnSpPr>
          <p:nvPr/>
        </p:nvCxnSpPr>
        <p:spPr>
          <a:xfrm flipH="1" flipV="1">
            <a:off x="6272869" y="2363821"/>
            <a:ext cx="468670" cy="2262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1087629" y="4625632"/>
            <a:ext cx="5215894" cy="230832"/>
          </a:xfrm>
          <a:prstGeom prst="rect">
            <a:avLst/>
          </a:prstGeom>
        </p:spPr>
        <p:txBody>
          <a:bodyPr wrap="square">
            <a:spAutoFit/>
          </a:bodyPr>
          <a:lstStyle/>
          <a:p>
            <a:r>
              <a:rPr lang="it-IT" sz="900" i="1" dirty="0">
                <a:latin typeface="Georgia" panose="02040502050405020303" pitchFamily="18" charset="0"/>
              </a:rPr>
              <a:t>Richiede Fiery Graphic Arts Package, Premium Edition o Productivity Package</a:t>
            </a:r>
          </a:p>
        </p:txBody>
      </p:sp>
      <p:pic>
        <p:nvPicPr>
          <p:cNvPr id="13" name="Picture 12">
            <a:extLst>
              <a:ext uri="{FF2B5EF4-FFF2-40B4-BE49-F238E27FC236}">
                <a16:creationId xmlns:a16="http://schemas.microsoft.com/office/drawing/2014/main" id="{D376850C-293B-4248-8400-5905A7B6A3AC}"/>
              </a:ext>
            </a:extLst>
          </p:cNvPr>
          <p:cNvPicPr>
            <a:picLocks noChangeAspect="1" noChangeArrowheads="1"/>
          </p:cNvPicPr>
          <p:nvPr/>
        </p:nvPicPr>
        <p:blipFill>
          <a:blip r:embed="rId4"/>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2680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05979"/>
            <a:ext cx="8686800" cy="857250"/>
          </a:xfrm>
        </p:spPr>
        <p:txBody>
          <a:bodyPr>
            <a:normAutofit/>
          </a:bodyPr>
          <a:lstStyle/>
          <a:p>
            <a:r>
              <a:rPr lang="it-IT" sz="3500" dirty="0"/>
              <a:t>Che cos'è la piattaforma Fiery FS300 Pro?</a:t>
            </a:r>
          </a:p>
        </p:txBody>
      </p:sp>
      <p:sp>
        <p:nvSpPr>
          <p:cNvPr id="4" name="Slide Number Placeholder 3"/>
          <p:cNvSpPr>
            <a:spLocks noGrp="1"/>
          </p:cNvSpPr>
          <p:nvPr>
            <p:ph type="sldNum" sz="quarter" idx="11"/>
          </p:nvPr>
        </p:nvSpPr>
        <p:spPr/>
        <p:txBody>
          <a:bodyPr/>
          <a:lstStyle/>
          <a:p>
            <a:fld id="{6BEE8092-FD92-D247-BFBB-7625102F9F8E}" type="slidenum">
              <a:rPr lang="en-US" smtClean="0"/>
              <a:t>2</a:t>
            </a:fld>
            <a:endParaRPr lang="it-IT"/>
          </a:p>
        </p:txBody>
      </p:sp>
      <p:sp>
        <p:nvSpPr>
          <p:cNvPr id="6" name="Content Placeholder 5"/>
          <p:cNvSpPr>
            <a:spLocks noGrp="1"/>
          </p:cNvSpPr>
          <p:nvPr>
            <p:ph sz="quarter" idx="12"/>
          </p:nvPr>
        </p:nvSpPr>
        <p:spPr>
          <a:xfrm>
            <a:off x="457200" y="1335548"/>
            <a:ext cx="5780313" cy="3180160"/>
          </a:xfrm>
        </p:spPr>
        <p:txBody>
          <a:bodyPr>
            <a:noAutofit/>
          </a:bodyPr>
          <a:lstStyle/>
          <a:p>
            <a:pPr marL="0" indent="0">
              <a:buNone/>
            </a:pPr>
            <a:r>
              <a:rPr lang="it-IT" sz="2600" i="1" dirty="0"/>
              <a:t>“Una piattaforma per il prossimo decennio”</a:t>
            </a:r>
          </a:p>
          <a:p>
            <a:pPr lvl="1"/>
            <a:r>
              <a:rPr lang="it-IT" sz="1900" dirty="0"/>
              <a:t>Tutto gira intorno agli utenti</a:t>
            </a:r>
            <a:r>
              <a:rPr lang="en-US" sz="1900" dirty="0"/>
              <a:t>	</a:t>
            </a:r>
            <a:r>
              <a:rPr lang="en-US" dirty="0"/>
              <a:t>	</a:t>
            </a:r>
          </a:p>
          <a:p>
            <a:pPr lvl="2">
              <a:spcBef>
                <a:spcPts val="0"/>
              </a:spcBef>
            </a:pPr>
            <a:r>
              <a:rPr lang="it-IT" sz="1400" dirty="0"/>
              <a:t>Praticamente tutte le interazioni che l'utente ha con Fiery</a:t>
            </a:r>
            <a:r>
              <a:rPr lang="it-IT" sz="1400" baseline="30000" dirty="0"/>
              <a:t>®</a:t>
            </a:r>
            <a:r>
              <a:rPr lang="it-IT" sz="1400" dirty="0"/>
              <a:t> sono state rivoluzionate</a:t>
            </a:r>
          </a:p>
          <a:p>
            <a:pPr lvl="2"/>
            <a:r>
              <a:rPr lang="it-IT" sz="1400" dirty="0"/>
              <a:t>Nuove funzioni nelle principali aree di interesse per gli utenti: colore, produttività, facilità d'uso e integrazione</a:t>
            </a:r>
          </a:p>
          <a:p>
            <a:pPr lvl="1">
              <a:spcBef>
                <a:spcPts val="1200"/>
              </a:spcBef>
            </a:pPr>
            <a:r>
              <a:rPr lang="it-IT" sz="1900" dirty="0"/>
              <a:t>Utilizzo con sistemi di stampa Fiery Driven™ </a:t>
            </a:r>
          </a:p>
          <a:p>
            <a:pPr lvl="2"/>
            <a:r>
              <a:rPr lang="it-IT" sz="1400" dirty="0"/>
              <a:t>Dispositivi alimentati a fogli singoli, ad alimentazione continua ad alta velocità, per cartoni pieghevoli B1 e cartone ondulato </a:t>
            </a:r>
          </a:p>
          <a:p>
            <a:pPr lvl="1"/>
            <a:endParaRPr lang="it-IT" dirty="0"/>
          </a:p>
        </p:txBody>
      </p:sp>
      <p:pic>
        <p:nvPicPr>
          <p:cNvPr id="7" name="Picture 6"/>
          <p:cNvPicPr>
            <a:picLocks noChangeAspect="1"/>
          </p:cNvPicPr>
          <p:nvPr/>
        </p:nvPicPr>
        <p:blipFill>
          <a:blip r:embed="rId3"/>
          <a:stretch>
            <a:fillRect/>
          </a:stretch>
        </p:blipFill>
        <p:spPr>
          <a:xfrm>
            <a:off x="6247099" y="1527110"/>
            <a:ext cx="2704096" cy="2467672"/>
          </a:xfrm>
          <a:prstGeom prst="rect">
            <a:avLst/>
          </a:prstGeom>
          <a:ln>
            <a:noFill/>
          </a:ln>
          <a:effectLst>
            <a:softEdge rad="63500"/>
          </a:effectLst>
        </p:spPr>
      </p:pic>
    </p:spTree>
    <p:extLst>
      <p:ext uri="{BB962C8B-B14F-4D97-AF65-F5344CB8AC3E}">
        <p14:creationId xmlns:p14="http://schemas.microsoft.com/office/powerpoint/2010/main" val="3085375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376"/>
          <a:stretch/>
        </p:blipFill>
        <p:spPr>
          <a:xfrm>
            <a:off x="3080565" y="2931359"/>
            <a:ext cx="5530618" cy="1371429"/>
          </a:xfrm>
          <a:prstGeom prst="rect">
            <a:avLst/>
          </a:prstGeom>
        </p:spPr>
      </p:pic>
      <p:sp>
        <p:nvSpPr>
          <p:cNvPr id="2" name="Title 1"/>
          <p:cNvSpPr>
            <a:spLocks noGrp="1"/>
          </p:cNvSpPr>
          <p:nvPr>
            <p:ph type="title"/>
          </p:nvPr>
        </p:nvSpPr>
        <p:spPr/>
        <p:txBody>
          <a:bodyPr/>
          <a:lstStyle/>
          <a:p>
            <a:r>
              <a:rPr lang="it-IT"/>
              <a:t>Copertura area totale</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20</a:t>
            </a:fld>
            <a:endParaRPr lang="it-IT"/>
          </a:p>
        </p:txBody>
      </p:sp>
      <p:sp>
        <p:nvSpPr>
          <p:cNvPr id="4" name="Content Placeholder 3"/>
          <p:cNvSpPr>
            <a:spLocks noGrp="1"/>
          </p:cNvSpPr>
          <p:nvPr>
            <p:ph sz="quarter" idx="12"/>
          </p:nvPr>
        </p:nvSpPr>
        <p:spPr>
          <a:xfrm>
            <a:off x="457199" y="1202993"/>
            <a:ext cx="7581154" cy="3180160"/>
          </a:xfrm>
        </p:spPr>
        <p:txBody>
          <a:bodyPr>
            <a:normAutofit/>
          </a:bodyPr>
          <a:lstStyle/>
          <a:p>
            <a:r>
              <a:rPr lang="it-IT" sz="2000" dirty="0"/>
              <a:t>Indicazione della somma dei valori di separazione</a:t>
            </a:r>
          </a:p>
          <a:p>
            <a:r>
              <a:rPr lang="it-IT" sz="2000" dirty="0"/>
              <a:t>Individuazione delle aree in cui è stato raggiunto il limite di copertura totale dell'area</a:t>
            </a:r>
          </a:p>
          <a:p>
            <a:r>
              <a:rPr lang="it-IT" sz="2000" dirty="0"/>
              <a:t>Possibilità di risolvere problemi di imaging come, ad esempio, la mancanza di dettagli nell'ombreggiatura</a:t>
            </a:r>
          </a:p>
          <a:p>
            <a:endParaRPr lang="it-IT" sz="2400" dirty="0"/>
          </a:p>
          <a:p>
            <a:endParaRPr lang="it-IT" sz="2400" dirty="0"/>
          </a:p>
          <a:p>
            <a:pPr lvl="1"/>
            <a:endParaRPr lang="it-IT" dirty="0"/>
          </a:p>
        </p:txBody>
      </p:sp>
      <p:sp>
        <p:nvSpPr>
          <p:cNvPr id="11" name="Rectangle 10"/>
          <p:cNvSpPr/>
          <p:nvPr/>
        </p:nvSpPr>
        <p:spPr>
          <a:xfrm>
            <a:off x="6001972" y="3944368"/>
            <a:ext cx="2387438" cy="220419"/>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a:stCxn id="11" idx="1"/>
          </p:cNvCxnSpPr>
          <p:nvPr/>
        </p:nvCxnSpPr>
        <p:spPr>
          <a:xfrm flipH="1" flipV="1">
            <a:off x="4328815" y="3691851"/>
            <a:ext cx="1673157" cy="36272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087629" y="4625632"/>
            <a:ext cx="5215894" cy="230832"/>
          </a:xfrm>
          <a:prstGeom prst="rect">
            <a:avLst/>
          </a:prstGeom>
        </p:spPr>
        <p:txBody>
          <a:bodyPr wrap="square">
            <a:spAutoFit/>
          </a:bodyPr>
          <a:lstStyle/>
          <a:p>
            <a:r>
              <a:rPr lang="it-IT" sz="900" i="1" dirty="0">
                <a:latin typeface="Georgia" panose="02040502050405020303" pitchFamily="18" charset="0"/>
              </a:rPr>
              <a:t>Richiede Fiery Graphic Arts Package, Premium Edition o Productivity Package</a:t>
            </a:r>
          </a:p>
        </p:txBody>
      </p:sp>
      <p:pic>
        <p:nvPicPr>
          <p:cNvPr id="6" name="Picture 5"/>
          <p:cNvPicPr>
            <a:picLocks noChangeAspect="1"/>
          </p:cNvPicPr>
          <p:nvPr/>
        </p:nvPicPr>
        <p:blipFill rotWithShape="1">
          <a:blip r:embed="rId4"/>
          <a:srcRect r="15064"/>
          <a:stretch/>
        </p:blipFill>
        <p:spPr>
          <a:xfrm>
            <a:off x="525301" y="2989726"/>
            <a:ext cx="1770309" cy="1371429"/>
          </a:xfrm>
          <a:prstGeom prst="rect">
            <a:avLst/>
          </a:prstGeom>
          <a:ln>
            <a:noFill/>
          </a:ln>
          <a:effectLst>
            <a:outerShdw blurRad="292100" dist="139700" dir="2700000" algn="tl" rotWithShape="0">
              <a:srgbClr val="333333">
                <a:alpha val="65000"/>
              </a:srgbClr>
            </a:outerShdw>
          </a:effectLst>
        </p:spPr>
      </p:pic>
      <p:sp>
        <p:nvSpPr>
          <p:cNvPr id="15" name="Trapezoid 14"/>
          <p:cNvSpPr/>
          <p:nvPr/>
        </p:nvSpPr>
        <p:spPr>
          <a:xfrm rot="16200000">
            <a:off x="1896312" y="3118533"/>
            <a:ext cx="1371432" cy="997081"/>
          </a:xfrm>
          <a:prstGeom prst="trapezoid">
            <a:avLst>
              <a:gd name="adj" fmla="val 46463"/>
            </a:avLst>
          </a:prstGeom>
          <a:solidFill>
            <a:srgbClr val="C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4B7B61E-3A9F-470B-9BDF-5FEE2C6A442F}"/>
              </a:ext>
            </a:extLst>
          </p:cNvPr>
          <p:cNvPicPr>
            <a:picLocks noChangeAspect="1" noChangeArrowheads="1"/>
          </p:cNvPicPr>
          <p:nvPr/>
        </p:nvPicPr>
        <p:blipFill>
          <a:blip r:embed="rId5"/>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29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Profilo origine scala di grigi</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21</a:t>
            </a:fld>
            <a:endParaRPr lang="it-IT"/>
          </a:p>
        </p:txBody>
      </p:sp>
      <p:sp>
        <p:nvSpPr>
          <p:cNvPr id="4" name="Content Placeholder 3"/>
          <p:cNvSpPr>
            <a:spLocks noGrp="1"/>
          </p:cNvSpPr>
          <p:nvPr>
            <p:ph sz="quarter" idx="12"/>
          </p:nvPr>
        </p:nvSpPr>
        <p:spPr>
          <a:xfrm>
            <a:off x="457200" y="1287516"/>
            <a:ext cx="5123793" cy="3581380"/>
          </a:xfrm>
        </p:spPr>
        <p:txBody>
          <a:bodyPr>
            <a:normAutofit fontScale="92500" lnSpcReduction="10000"/>
          </a:bodyPr>
          <a:lstStyle/>
          <a:p>
            <a:r>
              <a:rPr lang="it-IT" dirty="0"/>
              <a:t>Perfetta riproduzione di oggetti grafici o vettoriali </a:t>
            </a:r>
            <a:br>
              <a:rPr lang="it-IT" dirty="0"/>
            </a:br>
            <a:r>
              <a:rPr lang="it-IT" dirty="0"/>
              <a:t>e di immagini in scala di grigi</a:t>
            </a:r>
          </a:p>
          <a:p>
            <a:r>
              <a:rPr lang="it-IT" dirty="0"/>
              <a:t>Possibilità di specificare </a:t>
            </a:r>
            <a:br>
              <a:rPr lang="it-IT" dirty="0"/>
            </a:br>
            <a:r>
              <a:rPr lang="it-IT" dirty="0"/>
              <a:t>i controlli per il rendering del colore nello stesso modo di RGB e CMYK</a:t>
            </a:r>
          </a:p>
          <a:p>
            <a:endParaRPr lang="it-IT" dirty="0"/>
          </a:p>
        </p:txBody>
      </p:sp>
      <p:pic>
        <p:nvPicPr>
          <p:cNvPr id="5" name="Picture 4"/>
          <p:cNvPicPr>
            <a:picLocks noChangeAspect="1"/>
          </p:cNvPicPr>
          <p:nvPr/>
        </p:nvPicPr>
        <p:blipFill rotWithShape="1">
          <a:blip r:embed="rId3"/>
          <a:srcRect l="5680" t="52801" r="59632" b="11693"/>
          <a:stretch/>
        </p:blipFill>
        <p:spPr>
          <a:xfrm>
            <a:off x="5660413" y="1566040"/>
            <a:ext cx="2621737" cy="243840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5660412" y="4148887"/>
            <a:ext cx="2734558" cy="369332"/>
          </a:xfrm>
          <a:prstGeom prst="rect">
            <a:avLst/>
          </a:prstGeom>
        </p:spPr>
        <p:txBody>
          <a:bodyPr wrap="square">
            <a:spAutoFit/>
          </a:bodyPr>
          <a:lstStyle/>
          <a:p>
            <a:r>
              <a:rPr lang="it-IT" sz="900" i="1" dirty="0">
                <a:latin typeface="Georgia" panose="02040502050405020303" pitchFamily="18" charset="0"/>
              </a:rPr>
              <a:t>Impostazioni per la scala di grigi nella scheda Colore in Proprietà del lavoro e nel driver</a:t>
            </a:r>
          </a:p>
        </p:txBody>
      </p:sp>
      <p:pic>
        <p:nvPicPr>
          <p:cNvPr id="9" name="Picture 8">
            <a:extLst>
              <a:ext uri="{FF2B5EF4-FFF2-40B4-BE49-F238E27FC236}">
                <a16:creationId xmlns:a16="http://schemas.microsoft.com/office/drawing/2014/main" id="{340C82BD-CE8F-442C-A1C1-5EFE2E1340CE}"/>
              </a:ext>
            </a:extLst>
          </p:cNvPr>
          <p:cNvPicPr>
            <a:picLocks noChangeAspect="1" noChangeArrowheads="1"/>
          </p:cNvPicPr>
          <p:nvPr/>
        </p:nvPicPr>
        <p:blipFill>
          <a:blip r:embed="rId4"/>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7171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09262" cy="857250"/>
          </a:xfrm>
        </p:spPr>
        <p:txBody>
          <a:bodyPr/>
          <a:lstStyle/>
          <a:p>
            <a:r>
              <a:rPr lang="it-IT" dirty="0"/>
              <a:t>Ottimizzazione delle prestazioni</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22</a:t>
            </a:fld>
            <a:endParaRPr lang="it-IT"/>
          </a:p>
        </p:txBody>
      </p:sp>
      <p:sp>
        <p:nvSpPr>
          <p:cNvPr id="4" name="Content Placeholder 3"/>
          <p:cNvSpPr>
            <a:spLocks noGrp="1"/>
          </p:cNvSpPr>
          <p:nvPr>
            <p:ph sz="quarter" idx="12"/>
          </p:nvPr>
        </p:nvSpPr>
        <p:spPr>
          <a:xfrm>
            <a:off x="457199" y="1433513"/>
            <a:ext cx="5097295" cy="3180160"/>
          </a:xfrm>
        </p:spPr>
        <p:txBody>
          <a:bodyPr>
            <a:normAutofit lnSpcReduction="10000"/>
          </a:bodyPr>
          <a:lstStyle/>
          <a:p>
            <a:r>
              <a:rPr lang="it-IT" dirty="0"/>
              <a:t>Ottimizzazioni HyperRIP</a:t>
            </a:r>
          </a:p>
          <a:p>
            <a:r>
              <a:rPr lang="it-IT" dirty="0"/>
              <a:t>Ristampa veloce</a:t>
            </a:r>
          </a:p>
          <a:p>
            <a:r>
              <a:rPr lang="it-IT" dirty="0"/>
              <a:t>Hardware di ultimissima generazione</a:t>
            </a:r>
          </a:p>
          <a:p>
            <a:pPr lvl="1"/>
            <a:r>
              <a:rPr lang="it-IT" dirty="0"/>
              <a:t>Server NX Pro e Premium</a:t>
            </a:r>
          </a:p>
          <a:p>
            <a:pPr lvl="1"/>
            <a:r>
              <a:rPr lang="it-IT" dirty="0"/>
              <a:t>Server XB </a:t>
            </a:r>
          </a:p>
        </p:txBody>
      </p:sp>
      <p:sp>
        <p:nvSpPr>
          <p:cNvPr id="5" name="TextBox 4"/>
          <p:cNvSpPr txBox="1"/>
          <p:nvPr/>
        </p:nvSpPr>
        <p:spPr>
          <a:xfrm>
            <a:off x="6326333" y="2661329"/>
            <a:ext cx="2360467" cy="461663"/>
          </a:xfrm>
          <a:prstGeom prst="rect">
            <a:avLst/>
          </a:prstGeom>
          <a:noFill/>
        </p:spPr>
        <p:txBody>
          <a:bodyPr wrap="square" lIns="91438" tIns="45719" rIns="91438" bIns="45719" rtlCol="0">
            <a:spAutoFit/>
          </a:bodyPr>
          <a:lstStyle/>
          <a:p>
            <a:pPr marL="0" lvl="1"/>
            <a:endParaRPr lang="it-IT" sz="1200" b="1" dirty="0">
              <a:solidFill>
                <a:srgbClr val="333333"/>
              </a:solidFill>
              <a:latin typeface="Georgia"/>
              <a:cs typeface="Georgia"/>
            </a:endParaRPr>
          </a:p>
          <a:p>
            <a:r>
              <a:rPr lang="it-IT" sz="1200" b="1" dirty="0">
                <a:latin typeface="Georgia"/>
                <a:hlinkClick r:id="rId3"/>
              </a:rPr>
              <a:t>Video su HyperRIP</a:t>
            </a:r>
            <a:endParaRPr lang="it-IT" sz="1200" b="1" dirty="0">
              <a:latin typeface="Georgia"/>
              <a:cs typeface="Georgia"/>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4690" y="1799905"/>
            <a:ext cx="3134004" cy="1102234"/>
          </a:xfrm>
          <a:prstGeom prst="rect">
            <a:avLst/>
          </a:prstGeom>
        </p:spPr>
      </p:pic>
      <p:sp>
        <p:nvSpPr>
          <p:cNvPr id="7" name="TextBox 6"/>
          <p:cNvSpPr txBox="1"/>
          <p:nvPr/>
        </p:nvSpPr>
        <p:spPr>
          <a:xfrm>
            <a:off x="5991358" y="3185405"/>
            <a:ext cx="2593980" cy="646331"/>
          </a:xfrm>
          <a:prstGeom prst="rect">
            <a:avLst/>
          </a:prstGeom>
          <a:noFill/>
        </p:spPr>
        <p:txBody>
          <a:bodyPr wrap="none" rtlCol="0">
            <a:spAutoFit/>
          </a:bodyPr>
          <a:lstStyle/>
          <a:p>
            <a:pPr algn="ctr"/>
            <a:r>
              <a:rPr lang="it-IT" dirty="0">
                <a:latin typeface="Georgia" panose="02040502050405020303" pitchFamily="18" charset="0"/>
              </a:rPr>
              <a:t>Elaborazione dei lavori </a:t>
            </a:r>
            <a:br>
              <a:rPr lang="it-IT" dirty="0">
                <a:latin typeface="Georgia" panose="02040502050405020303" pitchFamily="18" charset="0"/>
              </a:rPr>
            </a:br>
            <a:r>
              <a:rPr lang="it-IT" dirty="0">
                <a:latin typeface="Georgia" panose="02040502050405020303" pitchFamily="18" charset="0"/>
              </a:rPr>
              <a:t>fino al 55% più veloce</a:t>
            </a:r>
          </a:p>
        </p:txBody>
      </p:sp>
      <p:pic>
        <p:nvPicPr>
          <p:cNvPr id="9" name="Picture 8"/>
          <p:cNvPicPr>
            <a:picLocks noChangeAspect="1"/>
          </p:cNvPicPr>
          <p:nvPr/>
        </p:nvPicPr>
        <p:blipFill>
          <a:blip r:embed="rId5"/>
          <a:stretch>
            <a:fillRect/>
          </a:stretch>
        </p:blipFill>
        <p:spPr>
          <a:xfrm>
            <a:off x="7797033" y="125691"/>
            <a:ext cx="857250" cy="857250"/>
          </a:xfrm>
          <a:prstGeom prst="rect">
            <a:avLst/>
          </a:prstGeom>
        </p:spPr>
      </p:pic>
    </p:spTree>
    <p:extLst>
      <p:ext uri="{BB962C8B-B14F-4D97-AF65-F5344CB8AC3E}">
        <p14:creationId xmlns:p14="http://schemas.microsoft.com/office/powerpoint/2010/main" val="2944513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711400" y="1795091"/>
            <a:ext cx="1185138" cy="5847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it-IT"/>
              <a:t>Tabella FS300 Pro</a:t>
            </a:r>
          </a:p>
        </p:txBody>
      </p:sp>
      <p:sp>
        <p:nvSpPr>
          <p:cNvPr id="2" name="Title 1"/>
          <p:cNvSpPr>
            <a:spLocks noGrp="1"/>
          </p:cNvSpPr>
          <p:nvPr>
            <p:ph type="title"/>
          </p:nvPr>
        </p:nvSpPr>
        <p:spPr>
          <a:xfrm>
            <a:off x="457199" y="205979"/>
            <a:ext cx="8571539" cy="857250"/>
          </a:xfrm>
        </p:spPr>
        <p:txBody>
          <a:bodyPr>
            <a:noAutofit/>
          </a:bodyPr>
          <a:lstStyle/>
          <a:p>
            <a:r>
              <a:rPr lang="it-IT" sz="3000" spc="-30" dirty="0"/>
              <a:t>Formati file supportati in modalità lavoro singolo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23</a:t>
            </a:fld>
            <a:endParaRPr lang="it-IT"/>
          </a:p>
        </p:txBody>
      </p:sp>
      <p:graphicFrame>
        <p:nvGraphicFramePr>
          <p:cNvPr id="16" name="Table 15">
            <a:extLst>
              <a:ext uri="{FF2B5EF4-FFF2-40B4-BE49-F238E27FC236}">
                <a16:creationId xmlns:a16="http://schemas.microsoft.com/office/drawing/2014/main" id="{DCD6D592-AF7A-495B-93D4-8EC85DB9F703}"/>
              </a:ext>
            </a:extLst>
          </p:cNvPr>
          <p:cNvGraphicFramePr>
            <a:graphicFrameLocks noGrp="1"/>
          </p:cNvGraphicFramePr>
          <p:nvPr>
            <p:extLst>
              <p:ext uri="{D42A27DB-BD31-4B8C-83A1-F6EECF244321}">
                <p14:modId xmlns:p14="http://schemas.microsoft.com/office/powerpoint/2010/main" val="1747117351"/>
              </p:ext>
            </p:extLst>
          </p:nvPr>
        </p:nvGraphicFramePr>
        <p:xfrm>
          <a:off x="1040832" y="1260627"/>
          <a:ext cx="6624910" cy="3809735"/>
        </p:xfrm>
        <a:graphic>
          <a:graphicData uri="http://schemas.openxmlformats.org/drawingml/2006/table">
            <a:tbl>
              <a:tblPr firstRow="1" firstCol="1" bandRow="1">
                <a:tableStyleId>{5C22544A-7EE6-4342-B048-85BDC9FD1C3A}</a:tableStyleId>
              </a:tblPr>
              <a:tblGrid>
                <a:gridCol w="1026447">
                  <a:extLst>
                    <a:ext uri="{9D8B030D-6E8A-4147-A177-3AD203B41FA5}">
                      <a16:colId xmlns:a16="http://schemas.microsoft.com/office/drawing/2014/main" val="4244338496"/>
                    </a:ext>
                  </a:extLst>
                </a:gridCol>
                <a:gridCol w="656871">
                  <a:extLst>
                    <a:ext uri="{9D8B030D-6E8A-4147-A177-3AD203B41FA5}">
                      <a16:colId xmlns:a16="http://schemas.microsoft.com/office/drawing/2014/main" val="2233400495"/>
                    </a:ext>
                  </a:extLst>
                </a:gridCol>
                <a:gridCol w="546100">
                  <a:extLst>
                    <a:ext uri="{9D8B030D-6E8A-4147-A177-3AD203B41FA5}">
                      <a16:colId xmlns:a16="http://schemas.microsoft.com/office/drawing/2014/main" val="2737626507"/>
                    </a:ext>
                  </a:extLst>
                </a:gridCol>
                <a:gridCol w="760332">
                  <a:extLst>
                    <a:ext uri="{9D8B030D-6E8A-4147-A177-3AD203B41FA5}">
                      <a16:colId xmlns:a16="http://schemas.microsoft.com/office/drawing/2014/main" val="1302691357"/>
                    </a:ext>
                  </a:extLst>
                </a:gridCol>
                <a:gridCol w="570222">
                  <a:extLst>
                    <a:ext uri="{9D8B030D-6E8A-4147-A177-3AD203B41FA5}">
                      <a16:colId xmlns:a16="http://schemas.microsoft.com/office/drawing/2014/main" val="119358174"/>
                    </a:ext>
                  </a:extLst>
                </a:gridCol>
                <a:gridCol w="556689">
                  <a:extLst>
                    <a:ext uri="{9D8B030D-6E8A-4147-A177-3AD203B41FA5}">
                      <a16:colId xmlns:a16="http://schemas.microsoft.com/office/drawing/2014/main" val="2015907319"/>
                    </a:ext>
                  </a:extLst>
                </a:gridCol>
                <a:gridCol w="735307">
                  <a:extLst>
                    <a:ext uri="{9D8B030D-6E8A-4147-A177-3AD203B41FA5}">
                      <a16:colId xmlns:a16="http://schemas.microsoft.com/office/drawing/2014/main" val="2177767724"/>
                    </a:ext>
                  </a:extLst>
                </a:gridCol>
                <a:gridCol w="793750">
                  <a:extLst>
                    <a:ext uri="{9D8B030D-6E8A-4147-A177-3AD203B41FA5}">
                      <a16:colId xmlns:a16="http://schemas.microsoft.com/office/drawing/2014/main" val="3933271964"/>
                    </a:ext>
                  </a:extLst>
                </a:gridCol>
                <a:gridCol w="457200">
                  <a:extLst>
                    <a:ext uri="{9D8B030D-6E8A-4147-A177-3AD203B41FA5}">
                      <a16:colId xmlns:a16="http://schemas.microsoft.com/office/drawing/2014/main" val="359511737"/>
                    </a:ext>
                  </a:extLst>
                </a:gridCol>
                <a:gridCol w="521992">
                  <a:extLst>
                    <a:ext uri="{9D8B030D-6E8A-4147-A177-3AD203B41FA5}">
                      <a16:colId xmlns:a16="http://schemas.microsoft.com/office/drawing/2014/main" val="956323413"/>
                    </a:ext>
                  </a:extLst>
                </a:gridCol>
              </a:tblGrid>
              <a:tr h="587223">
                <a:tc>
                  <a:txBody>
                    <a:bodyPr/>
                    <a:lstStyle/>
                    <a:p>
                      <a:pPr marL="0" marR="0">
                        <a:spcBef>
                          <a:spcPts val="0"/>
                        </a:spcBef>
                        <a:spcAft>
                          <a:spcPts val="0"/>
                        </a:spcAft>
                      </a:pPr>
                      <a:r>
                        <a:rPr lang="it-IT" sz="800" dirty="0">
                          <a:effectLst/>
                          <a:latin typeface="Georgia" panose="02040502050405020303" pitchFamily="18" charset="0"/>
                        </a:rPr>
                        <a:t>Tipo file</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it-IT" sz="800" dirty="0">
                          <a:effectLst/>
                          <a:latin typeface="Georgia" panose="02040502050405020303" pitchFamily="18" charset="0"/>
                        </a:rPr>
                        <a:t>Normale</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r>
                        <a:rPr lang="it-IT" sz="800" dirty="0">
                          <a:effectLst/>
                          <a:latin typeface="Georgia" panose="02040502050405020303" pitchFamily="18" charset="0"/>
                        </a:rPr>
                        <a:t>Fronte-retro</a:t>
                      </a:r>
                      <a:endParaRPr lang="en-US" dirty="0"/>
                    </a:p>
                  </a:txBody>
                  <a:tcPr marL="67136" marR="67136" marT="0" marB="0" anchor="ctr"/>
                </a:tc>
                <a:tc>
                  <a:txBody>
                    <a:bodyPr/>
                    <a:lstStyle/>
                    <a:p>
                      <a:pPr marL="0" marR="0">
                        <a:spcBef>
                          <a:spcPts val="0"/>
                        </a:spcBef>
                        <a:spcAft>
                          <a:spcPts val="0"/>
                        </a:spcAft>
                      </a:pPr>
                      <a:r>
                        <a:rPr lang="it-IT" sz="800" dirty="0">
                          <a:effectLst/>
                          <a:latin typeface="Georgia" panose="02040502050405020303" pitchFamily="18" charset="0"/>
                        </a:rPr>
                        <a:t>XObjects / Caching del formato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it-IT" sz="800" spc="-30" baseline="0" dirty="0">
                          <a:effectLst/>
                          <a:latin typeface="Georgia" panose="02040502050405020303" pitchFamily="18" charset="0"/>
                        </a:rPr>
                        <a:t>Supporti</a:t>
                      </a:r>
                      <a:r>
                        <a:rPr lang="it-IT" sz="800" dirty="0">
                          <a:effectLst/>
                          <a:latin typeface="Georgia" panose="02040502050405020303" pitchFamily="18" charset="0"/>
                        </a:rPr>
                        <a:t> misti</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it-IT" sz="800" dirty="0">
                          <a:effectLst/>
                          <a:latin typeface="Georgia" panose="02040502050405020303" pitchFamily="18" charset="0"/>
                        </a:rPr>
                        <a:t>Control Bar</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it-IT" sz="800" dirty="0">
                          <a:effectLst/>
                          <a:latin typeface="Georgia" panose="02040502050405020303" pitchFamily="18" charset="0"/>
                        </a:rPr>
                        <a:t>Intervallo </a:t>
                      </a:r>
                      <a:br>
                        <a:rPr lang="it-IT" sz="800" dirty="0">
                          <a:effectLst/>
                          <a:latin typeface="Georgia" panose="02040502050405020303" pitchFamily="18" charset="0"/>
                        </a:rPr>
                      </a:br>
                      <a:r>
                        <a:rPr lang="it-IT" sz="800" dirty="0">
                          <a:effectLst/>
                          <a:latin typeface="Georgia" panose="02040502050405020303" pitchFamily="18" charset="0"/>
                        </a:rPr>
                        <a:t>di stampa</a:t>
                      </a:r>
                    </a:p>
                    <a:p>
                      <a:pPr marL="0" marR="0">
                        <a:spcBef>
                          <a:spcPts val="0"/>
                        </a:spcBef>
                        <a:spcAft>
                          <a:spcPts val="0"/>
                        </a:spcAft>
                      </a:pPr>
                      <a:r>
                        <a:rPr lang="it-IT" sz="800" dirty="0">
                          <a:effectLst/>
                          <a:latin typeface="Georgia" panose="02040502050405020303" pitchFamily="18" charset="0"/>
                        </a:rPr>
                        <a:t>Pagina/</a:t>
                      </a:r>
                      <a:br>
                        <a:rPr lang="it-IT" sz="800" dirty="0">
                          <a:effectLst/>
                          <a:latin typeface="Georgia" panose="02040502050405020303" pitchFamily="18" charset="0"/>
                        </a:rPr>
                      </a:br>
                      <a:r>
                        <a:rPr lang="it-IT" sz="800" dirty="0">
                          <a:effectLst/>
                          <a:latin typeface="Georgia" panose="02040502050405020303" pitchFamily="18" charset="0"/>
                        </a:rPr>
                        <a:t>Record</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it-IT" sz="800" dirty="0">
                          <a:effectLst/>
                          <a:latin typeface="Georgia" panose="02040502050405020303" pitchFamily="18" charset="0"/>
                        </a:rPr>
                        <a:t>Imposizione</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r>
                        <a:rPr lang="it-IT" sz="800" dirty="0">
                          <a:effectLst/>
                          <a:latin typeface="Georgia" panose="02040502050405020303" pitchFamily="18" charset="0"/>
                        </a:rPr>
                        <a:t>Post Flight</a:t>
                      </a:r>
                      <a:endParaRPr lang="en-US" dirty="0"/>
                    </a:p>
                  </a:txBody>
                  <a:tcPr marL="67136" marR="67136" marT="0" marB="0" anchor="ctr"/>
                </a:tc>
                <a:tc>
                  <a:txBody>
                    <a:bodyPr/>
                    <a:lstStyle/>
                    <a:p>
                      <a:pPr marL="0" marR="0">
                        <a:spcBef>
                          <a:spcPts val="0"/>
                        </a:spcBef>
                        <a:spcAft>
                          <a:spcPts val="0"/>
                        </a:spcAft>
                      </a:pPr>
                      <a:r>
                        <a:rPr lang="it-IT" sz="800" dirty="0">
                          <a:effectLst/>
                          <a:latin typeface="Georgia" panose="02040502050405020303" pitchFamily="18" charset="0"/>
                        </a:rPr>
                        <a:t>Coda diretta</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904556279"/>
                  </a:ext>
                </a:extLst>
              </a:tr>
              <a:tr h="186488">
                <a:tc gridSpan="10">
                  <a:txBody>
                    <a:bodyPr/>
                    <a:lstStyle/>
                    <a:p>
                      <a:pPr marL="0" marR="0">
                        <a:spcBef>
                          <a:spcPts val="0"/>
                        </a:spcBef>
                        <a:spcAft>
                          <a:spcPts val="0"/>
                        </a:spcAft>
                      </a:pPr>
                      <a:r>
                        <a:rPr lang="it-IT" sz="800" dirty="0">
                          <a:effectLst/>
                          <a:latin typeface="Georgia" panose="02040502050405020303" pitchFamily="18" charset="0"/>
                        </a:rPr>
                        <a:t>Flusso di lavoro CPSI</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a:p>
                  </a:txBody>
                  <a:tcPr/>
                </a:tc>
                <a:tc hMerge="1">
                  <a:txBody>
                    <a:bodyPr/>
                    <a:lstStyle/>
                    <a:p>
                      <a:endParaRPr lang="en-US"/>
                    </a:p>
                  </a:txBody>
                  <a:tcPr/>
                </a:tc>
                <a:tc hMerge="1">
                  <a:txBody>
                    <a:bodyPr/>
                    <a:lstStyle/>
                    <a:p>
                      <a:pPr marL="0" marR="0">
                        <a:spcBef>
                          <a:spcPts val="0"/>
                        </a:spcBef>
                        <a:spcAft>
                          <a:spcPts val="0"/>
                        </a:spcAft>
                      </a:pP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89756989"/>
                  </a:ext>
                </a:extLst>
              </a:tr>
              <a:tr h="186488">
                <a:tc>
                  <a:txBody>
                    <a:bodyPr/>
                    <a:lstStyle/>
                    <a:p>
                      <a:pPr marL="0" marR="0">
                        <a:spcBef>
                          <a:spcPts val="0"/>
                        </a:spcBef>
                        <a:spcAft>
                          <a:spcPts val="0"/>
                        </a:spcAft>
                      </a:pPr>
                      <a:r>
                        <a:rPr lang="it-IT" sz="800" b="0" dirty="0">
                          <a:effectLst/>
                          <a:latin typeface="Georgia" panose="02040502050405020303" pitchFamily="18" charset="0"/>
                        </a:rPr>
                        <a:t>PDF</a:t>
                      </a:r>
                      <a:endParaRPr lang="it-IT"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629920433"/>
                  </a:ext>
                </a:extLst>
              </a:tr>
              <a:tr h="186488">
                <a:tc>
                  <a:txBody>
                    <a:bodyPr/>
                    <a:lstStyle/>
                    <a:p>
                      <a:pPr marL="0" marR="0">
                        <a:spcBef>
                          <a:spcPts val="0"/>
                        </a:spcBef>
                        <a:spcAft>
                          <a:spcPts val="0"/>
                        </a:spcAft>
                      </a:pPr>
                      <a:r>
                        <a:rPr lang="it-IT" sz="800" b="0" dirty="0">
                          <a:effectLst/>
                          <a:latin typeface="Georgia" panose="02040502050405020303" pitchFamily="18" charset="0"/>
                        </a:rPr>
                        <a:t>PS</a:t>
                      </a:r>
                      <a:endParaRPr lang="it-IT"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D0D4DD"/>
                    </a:solidFill>
                  </a:tcPr>
                </a:tc>
                <a:tc>
                  <a:txBody>
                    <a:bodyPr/>
                    <a:lstStyle/>
                    <a:p>
                      <a:pPr marL="0" marR="0" algn="ctr">
                        <a:spcBef>
                          <a:spcPts val="0"/>
                        </a:spcBef>
                        <a:spcAft>
                          <a:spcPts val="0"/>
                        </a:spcAft>
                      </a:pPr>
                      <a:r>
                        <a:rPr lang="it-IT" sz="800"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D0D4DD"/>
                    </a:solidFill>
                  </a:tcP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D0D4DD"/>
                    </a:solidFill>
                  </a:tcP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D0D4DD"/>
                    </a:solidFill>
                  </a:tcPr>
                </a:tc>
                <a:tc>
                  <a:txBody>
                    <a:bodyPr/>
                    <a:lstStyle/>
                    <a:p>
                      <a:pPr marL="0" marR="0" algn="ctr">
                        <a:spcBef>
                          <a:spcPts val="0"/>
                        </a:spcBef>
                        <a:spcAft>
                          <a:spcPts val="0"/>
                        </a:spcAft>
                      </a:pPr>
                      <a:r>
                        <a:rPr lang="it-IT" sz="80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22040811"/>
                  </a:ext>
                </a:extLst>
              </a:tr>
              <a:tr h="238704">
                <a:tc>
                  <a:txBody>
                    <a:bodyPr/>
                    <a:lstStyle/>
                    <a:p>
                      <a:pPr marL="0" marR="0">
                        <a:spcBef>
                          <a:spcPts val="0"/>
                        </a:spcBef>
                        <a:spcAft>
                          <a:spcPts val="0"/>
                        </a:spcAft>
                      </a:pPr>
                      <a:r>
                        <a:rPr lang="it-IT" sz="800" b="0" dirty="0">
                          <a:effectLst/>
                          <a:latin typeface="Georgia" panose="02040502050405020303" pitchFamily="18" charset="0"/>
                        </a:rPr>
                        <a:t>QuickDoc Merge</a:t>
                      </a:r>
                      <a:endParaRPr lang="it-IT"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196562101"/>
                  </a:ext>
                </a:extLst>
              </a:tr>
              <a:tr h="186488">
                <a:tc>
                  <a:txBody>
                    <a:bodyPr/>
                    <a:lstStyle/>
                    <a:p>
                      <a:pPr marL="0" marR="0">
                        <a:spcBef>
                          <a:spcPts val="0"/>
                        </a:spcBef>
                        <a:spcAft>
                          <a:spcPts val="0"/>
                        </a:spcAft>
                      </a:pPr>
                      <a:r>
                        <a:rPr lang="it-IT" sz="800" b="0" dirty="0">
                          <a:effectLst/>
                          <a:latin typeface="Georgia" panose="02040502050405020303" pitchFamily="18" charset="0"/>
                        </a:rPr>
                        <a:t>PDF/VT</a:t>
                      </a:r>
                      <a:endParaRPr lang="it-IT"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D0D4DD"/>
                    </a:solidFill>
                  </a:tcP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D0D4DD"/>
                    </a:solidFill>
                  </a:tcP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D0D4DD"/>
                    </a:solidFill>
                  </a:tcPr>
                </a:tc>
                <a:tc>
                  <a:txBody>
                    <a:bodyPr/>
                    <a:lstStyle/>
                    <a:p>
                      <a:pPr marL="0" marR="0" algn="ctr">
                        <a:spcBef>
                          <a:spcPts val="0"/>
                        </a:spcBef>
                        <a:spcAft>
                          <a:spcPts val="0"/>
                        </a:spcAft>
                      </a:pPr>
                      <a:r>
                        <a:rPr lang="it-IT" sz="80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481019878"/>
                  </a:ext>
                </a:extLst>
              </a:tr>
              <a:tr h="186488">
                <a:tc>
                  <a:txBody>
                    <a:bodyPr/>
                    <a:lstStyle/>
                    <a:p>
                      <a:pPr marL="0" marR="0">
                        <a:spcBef>
                          <a:spcPts val="0"/>
                        </a:spcBef>
                        <a:spcAft>
                          <a:spcPts val="0"/>
                        </a:spcAft>
                      </a:pPr>
                      <a:r>
                        <a:rPr lang="it-IT" sz="800" b="0" dirty="0">
                          <a:effectLst/>
                          <a:latin typeface="Georgia" panose="02040502050405020303" pitchFamily="18" charset="0"/>
                        </a:rPr>
                        <a:t>PPML</a:t>
                      </a:r>
                      <a:endParaRPr lang="it-IT"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62287740"/>
                  </a:ext>
                </a:extLst>
              </a:tr>
              <a:tr h="186488">
                <a:tc>
                  <a:txBody>
                    <a:bodyPr/>
                    <a:lstStyle/>
                    <a:p>
                      <a:pPr marL="0" marR="0">
                        <a:spcBef>
                          <a:spcPts val="0"/>
                        </a:spcBef>
                        <a:spcAft>
                          <a:spcPts val="0"/>
                        </a:spcAft>
                      </a:pPr>
                      <a:r>
                        <a:rPr lang="it-IT" sz="800" b="0" dirty="0">
                          <a:effectLst/>
                          <a:latin typeface="Georgia" panose="02040502050405020303" pitchFamily="18" charset="0"/>
                        </a:rPr>
                        <a:t>VPS</a:t>
                      </a:r>
                      <a:endParaRPr lang="it-IT"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D0D4DD"/>
                    </a:solidFill>
                  </a:tcP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D0D4DD"/>
                    </a:solidFill>
                  </a:tcP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D0D4DD"/>
                    </a:solidFill>
                  </a:tcP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D0D4DD"/>
                    </a:solidFill>
                  </a:tcP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D0D4DD"/>
                    </a:solidFill>
                  </a:tcP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D0D4DD"/>
                    </a:solidFill>
                  </a:tcP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D0D4DD"/>
                    </a:solidFill>
                  </a:tcPr>
                </a:tc>
                <a:tc>
                  <a:txBody>
                    <a:bodyPr/>
                    <a:lstStyle/>
                    <a:p>
                      <a:pPr marL="0" marR="0" algn="ctr">
                        <a:spcBef>
                          <a:spcPts val="0"/>
                        </a:spcBef>
                        <a:spcAft>
                          <a:spcPts val="0"/>
                        </a:spcAft>
                      </a:pPr>
                      <a:r>
                        <a:rPr lang="it-IT" sz="80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797048347"/>
                  </a:ext>
                </a:extLst>
              </a:tr>
              <a:tr h="186488">
                <a:tc>
                  <a:txBody>
                    <a:bodyPr/>
                    <a:lstStyle/>
                    <a:p>
                      <a:pPr marL="0" marR="0">
                        <a:spcBef>
                          <a:spcPts val="0"/>
                        </a:spcBef>
                        <a:spcAft>
                          <a:spcPts val="0"/>
                        </a:spcAft>
                      </a:pPr>
                      <a:r>
                        <a:rPr lang="it-IT" sz="800" b="0" dirty="0">
                          <a:effectLst/>
                          <a:latin typeface="Georgia" panose="02040502050405020303" pitchFamily="18" charset="0"/>
                        </a:rPr>
                        <a:t>VIPP</a:t>
                      </a:r>
                      <a:endParaRPr lang="it-IT"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87301837"/>
                  </a:ext>
                </a:extLst>
              </a:tr>
              <a:tr h="186488">
                <a:tc>
                  <a:txBody>
                    <a:bodyPr/>
                    <a:lstStyle/>
                    <a:p>
                      <a:pPr marL="0" marR="0">
                        <a:spcBef>
                          <a:spcPts val="0"/>
                        </a:spcBef>
                        <a:spcAft>
                          <a:spcPts val="0"/>
                        </a:spcAft>
                      </a:pPr>
                      <a:r>
                        <a:rPr lang="it-IT" sz="800" b="0" dirty="0">
                          <a:effectLst/>
                          <a:latin typeface="Georgia" panose="02040502050405020303" pitchFamily="18" charset="0"/>
                        </a:rPr>
                        <a:t>Master FreeForm</a:t>
                      </a:r>
                      <a:endParaRPr lang="it-IT"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235762"/>
                  </a:ext>
                </a:extLst>
              </a:tr>
              <a:tr h="186488">
                <a:tc>
                  <a:txBody>
                    <a:bodyPr/>
                    <a:lstStyle/>
                    <a:p>
                      <a:pPr marL="0" marR="0">
                        <a:spcBef>
                          <a:spcPts val="0"/>
                        </a:spcBef>
                        <a:spcAft>
                          <a:spcPts val="0"/>
                        </a:spcAft>
                      </a:pPr>
                      <a:r>
                        <a:rPr lang="it-IT" sz="800" b="0" dirty="0">
                          <a:effectLst/>
                          <a:latin typeface="Georgia" panose="02040502050405020303" pitchFamily="18" charset="0"/>
                        </a:rPr>
                        <a:t>Variabile FreeForm</a:t>
                      </a:r>
                    </a:p>
                  </a:txBody>
                  <a:tcPr marL="67136" marR="67136" marT="0" marB="0" anchor="ct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081730089"/>
                  </a:ext>
                </a:extLst>
              </a:tr>
              <a:tr h="186488">
                <a:tc>
                  <a:txBody>
                    <a:bodyPr/>
                    <a:lstStyle/>
                    <a:p>
                      <a:pPr marL="0" marR="0">
                        <a:spcBef>
                          <a:spcPts val="0"/>
                        </a:spcBef>
                        <a:spcAft>
                          <a:spcPts val="0"/>
                        </a:spcAft>
                      </a:pPr>
                      <a:r>
                        <a:rPr lang="it-IT" sz="800" b="0" dirty="0">
                          <a:effectLst/>
                          <a:latin typeface="Georgia" panose="02040502050405020303" pitchFamily="18" charset="0"/>
                        </a:rPr>
                        <a:t>TIF</a:t>
                      </a:r>
                      <a:endParaRPr lang="it-IT"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0733346"/>
                  </a:ext>
                </a:extLst>
              </a:tr>
              <a:tr h="186488">
                <a:tc>
                  <a:txBody>
                    <a:bodyPr/>
                    <a:lstStyle/>
                    <a:p>
                      <a:pPr marL="0" marR="0">
                        <a:spcBef>
                          <a:spcPts val="0"/>
                        </a:spcBef>
                        <a:spcAft>
                          <a:spcPts val="0"/>
                        </a:spcAft>
                      </a:pPr>
                      <a:r>
                        <a:rPr lang="it-IT" sz="800" b="0" dirty="0">
                          <a:effectLst/>
                          <a:latin typeface="Georgia" panose="02040502050405020303" pitchFamily="18" charset="0"/>
                        </a:rPr>
                        <a:t>EPS</a:t>
                      </a:r>
                      <a:endParaRPr lang="it-IT"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890941432"/>
                  </a:ext>
                </a:extLst>
              </a:tr>
              <a:tr h="186488">
                <a:tc gridSpan="10">
                  <a:txBody>
                    <a:bodyPr/>
                    <a:lstStyle/>
                    <a:p>
                      <a:pPr marL="0" marR="0">
                        <a:spcBef>
                          <a:spcPts val="0"/>
                        </a:spcBef>
                        <a:spcAft>
                          <a:spcPts val="0"/>
                        </a:spcAft>
                      </a:pPr>
                      <a:r>
                        <a:rPr lang="it-IT" sz="800" dirty="0">
                          <a:effectLst/>
                          <a:latin typeface="Georgia" panose="02040502050405020303" pitchFamily="18" charset="0"/>
                        </a:rPr>
                        <a:t>Flusso di lavoro APPE</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a:p>
                  </a:txBody>
                  <a:tcPr/>
                </a:tc>
                <a:tc hMerge="1">
                  <a:txBody>
                    <a:bodyPr/>
                    <a:lstStyle/>
                    <a:p>
                      <a:endParaRPr lang="en-US"/>
                    </a:p>
                  </a:txBody>
                  <a:tcPr/>
                </a:tc>
                <a:tc hMerge="1">
                  <a:txBody>
                    <a:bodyPr/>
                    <a:lstStyle/>
                    <a:p>
                      <a:pPr marL="0" marR="0">
                        <a:spcBef>
                          <a:spcPts val="0"/>
                        </a:spcBef>
                        <a:spcAft>
                          <a:spcPts val="0"/>
                        </a:spcAft>
                      </a:pP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116227235"/>
                  </a:ext>
                </a:extLst>
              </a:tr>
              <a:tr h="186488">
                <a:tc>
                  <a:txBody>
                    <a:bodyPr/>
                    <a:lstStyle/>
                    <a:p>
                      <a:pPr marL="0" marR="0">
                        <a:spcBef>
                          <a:spcPts val="0"/>
                        </a:spcBef>
                        <a:spcAft>
                          <a:spcPts val="0"/>
                        </a:spcAft>
                      </a:pPr>
                      <a:r>
                        <a:rPr lang="it-IT" sz="800" b="0" dirty="0">
                          <a:effectLst/>
                          <a:latin typeface="Georgia" panose="02040502050405020303" pitchFamily="18" charset="0"/>
                        </a:rPr>
                        <a:t>PDF</a:t>
                      </a:r>
                      <a:endParaRPr lang="it-IT"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402033808"/>
                  </a:ext>
                </a:extLst>
              </a:tr>
              <a:tr h="186488">
                <a:tc>
                  <a:txBody>
                    <a:bodyPr/>
                    <a:lstStyle/>
                    <a:p>
                      <a:pPr marL="0" marR="0">
                        <a:spcBef>
                          <a:spcPts val="0"/>
                        </a:spcBef>
                        <a:spcAft>
                          <a:spcPts val="0"/>
                        </a:spcAft>
                      </a:pPr>
                      <a:r>
                        <a:rPr lang="it-IT" sz="800" b="0" dirty="0">
                          <a:effectLst/>
                          <a:latin typeface="Georgia" panose="02040502050405020303" pitchFamily="18" charset="0"/>
                        </a:rPr>
                        <a:t>PDF/VT</a:t>
                      </a:r>
                      <a:endParaRPr lang="it-IT"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D0D4DD"/>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D0D4DD"/>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800" dirty="0">
                          <a:effectLst/>
                          <a:latin typeface="Georgia" panose="02040502050405020303" pitchFamily="18" charset="0"/>
                        </a:rPr>
                        <a:t>No</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D0D4DD"/>
                    </a:solidFill>
                  </a:tcP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730467640"/>
                  </a:ext>
                </a:extLst>
              </a:tr>
              <a:tr h="186488">
                <a:tc gridSpan="10">
                  <a:txBody>
                    <a:bodyPr/>
                    <a:lstStyle/>
                    <a:p>
                      <a:pPr marL="0" marR="0">
                        <a:spcBef>
                          <a:spcPts val="0"/>
                        </a:spcBef>
                        <a:spcAft>
                          <a:spcPts val="0"/>
                        </a:spcAft>
                      </a:pPr>
                      <a:r>
                        <a:rPr lang="it-IT" sz="800" dirty="0">
                          <a:effectLst/>
                          <a:latin typeface="Georgia" panose="02040502050405020303" pitchFamily="18" charset="0"/>
                        </a:rPr>
                        <a:t>Flusso di lavoro PCL</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a:p>
                  </a:txBody>
                  <a:tcPr/>
                </a:tc>
                <a:tc hMerge="1">
                  <a:txBody>
                    <a:bodyPr/>
                    <a:lstStyle/>
                    <a:p>
                      <a:endParaRPr lang="en-US"/>
                    </a:p>
                  </a:txBody>
                  <a:tcPr/>
                </a:tc>
                <a:tc hMerge="1">
                  <a:txBody>
                    <a:bodyPr/>
                    <a:lstStyle/>
                    <a:p>
                      <a:pPr marL="0" marR="0">
                        <a:spcBef>
                          <a:spcPts val="0"/>
                        </a:spcBef>
                        <a:spcAft>
                          <a:spcPts val="0"/>
                        </a:spcAft>
                      </a:pP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052336441"/>
                  </a:ext>
                </a:extLst>
              </a:tr>
              <a:tr h="186488">
                <a:tc>
                  <a:txBody>
                    <a:bodyPr/>
                    <a:lstStyle/>
                    <a:p>
                      <a:pPr marL="0" marR="0">
                        <a:spcBef>
                          <a:spcPts val="0"/>
                        </a:spcBef>
                        <a:spcAft>
                          <a:spcPts val="0"/>
                        </a:spcAft>
                      </a:pPr>
                      <a:r>
                        <a:rPr lang="it-IT" sz="800" b="0" dirty="0">
                          <a:effectLst/>
                          <a:latin typeface="Georgia" panose="02040502050405020303" pitchFamily="18" charset="0"/>
                        </a:rPr>
                        <a:t>PCL</a:t>
                      </a:r>
                      <a:endParaRPr lang="it-IT"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090424511"/>
                  </a:ext>
                </a:extLst>
              </a:tr>
            </a:tbl>
          </a:graphicData>
        </a:graphic>
      </p:graphicFrame>
      <p:grpSp>
        <p:nvGrpSpPr>
          <p:cNvPr id="13" name="Group 12"/>
          <p:cNvGrpSpPr/>
          <p:nvPr/>
        </p:nvGrpSpPr>
        <p:grpSpPr>
          <a:xfrm>
            <a:off x="2069690" y="2039580"/>
            <a:ext cx="3842160" cy="2682111"/>
            <a:chOff x="2290915" y="1850923"/>
            <a:chExt cx="3842160" cy="2682111"/>
          </a:xfrm>
        </p:grpSpPr>
        <p:sp>
          <p:nvSpPr>
            <p:cNvPr id="6" name="Rectangle 5"/>
            <p:cNvSpPr/>
            <p:nvPr/>
          </p:nvSpPr>
          <p:spPr>
            <a:xfrm>
              <a:off x="5375787" y="1850923"/>
              <a:ext cx="757288" cy="138634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it-IT" dirty="0">
                  <a:solidFill>
                    <a:schemeClr val="tx1"/>
                  </a:solidFill>
                  <a:latin typeface="Georgia" panose="02040502050405020303" pitchFamily="18" charset="0"/>
                </a:rPr>
                <a:t>No</a:t>
              </a:r>
            </a:p>
          </p:txBody>
        </p:sp>
        <p:sp>
          <p:nvSpPr>
            <p:cNvPr id="7" name="Rectangle 6"/>
            <p:cNvSpPr/>
            <p:nvPr/>
          </p:nvSpPr>
          <p:spPr>
            <a:xfrm>
              <a:off x="2290915" y="2836607"/>
              <a:ext cx="3084871" cy="400664"/>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Rectangle 7"/>
            <p:cNvSpPr/>
            <p:nvPr/>
          </p:nvSpPr>
          <p:spPr>
            <a:xfrm>
              <a:off x="4258396" y="2221681"/>
              <a:ext cx="541179" cy="21876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 name="Rectangle 8"/>
            <p:cNvSpPr/>
            <p:nvPr/>
          </p:nvSpPr>
          <p:spPr>
            <a:xfrm>
              <a:off x="4252046" y="2639961"/>
              <a:ext cx="578051" cy="21876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 name="Rectangle 9"/>
            <p:cNvSpPr/>
            <p:nvPr/>
          </p:nvSpPr>
          <p:spPr>
            <a:xfrm>
              <a:off x="2290916" y="3365724"/>
              <a:ext cx="3842159" cy="255005"/>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 name="Rectangle 10"/>
            <p:cNvSpPr/>
            <p:nvPr/>
          </p:nvSpPr>
          <p:spPr>
            <a:xfrm>
              <a:off x="4830098" y="4149846"/>
              <a:ext cx="545690" cy="383187"/>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2" name="Rectangle 11"/>
            <p:cNvSpPr/>
            <p:nvPr/>
          </p:nvSpPr>
          <p:spPr>
            <a:xfrm>
              <a:off x="5375785" y="4341440"/>
              <a:ext cx="757289" cy="191594"/>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sp>
        <p:nvSpPr>
          <p:cNvPr id="14" name="TextBox 13"/>
          <p:cNvSpPr txBox="1"/>
          <p:nvPr/>
        </p:nvSpPr>
        <p:spPr>
          <a:xfrm>
            <a:off x="7711400" y="1791930"/>
            <a:ext cx="1185138" cy="584775"/>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it-IT"/>
              <a:t>Tabella FS200 Pro</a:t>
            </a:r>
          </a:p>
        </p:txBody>
      </p:sp>
    </p:spTree>
    <p:extLst>
      <p:ext uri="{BB962C8B-B14F-4D97-AF65-F5344CB8AC3E}">
        <p14:creationId xmlns:p14="http://schemas.microsoft.com/office/powerpoint/2010/main" val="586125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711400" y="1795091"/>
            <a:ext cx="1185138" cy="5847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it-IT"/>
              <a:t>Tabella FS300 Pro</a:t>
            </a:r>
          </a:p>
        </p:txBody>
      </p:sp>
      <p:sp>
        <p:nvSpPr>
          <p:cNvPr id="2" name="Title 1"/>
          <p:cNvSpPr>
            <a:spLocks noGrp="1"/>
          </p:cNvSpPr>
          <p:nvPr>
            <p:ph type="title"/>
          </p:nvPr>
        </p:nvSpPr>
        <p:spPr>
          <a:xfrm>
            <a:off x="457200" y="205979"/>
            <a:ext cx="8597900" cy="857250"/>
          </a:xfrm>
        </p:spPr>
        <p:txBody>
          <a:bodyPr>
            <a:noAutofit/>
          </a:bodyPr>
          <a:lstStyle/>
          <a:p>
            <a:r>
              <a:rPr lang="it-IT" sz="3000" spc="-30" dirty="0"/>
              <a:t>Formati file supportati in modalità lavoro singolo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24</a:t>
            </a:fld>
            <a:endParaRPr lang="it-IT"/>
          </a:p>
        </p:txBody>
      </p:sp>
      <p:graphicFrame>
        <p:nvGraphicFramePr>
          <p:cNvPr id="5" name="Table 4"/>
          <p:cNvGraphicFramePr>
            <a:graphicFrameLocks noGrp="1"/>
          </p:cNvGraphicFramePr>
          <p:nvPr>
            <p:extLst>
              <p:ext uri="{D42A27DB-BD31-4B8C-83A1-F6EECF244321}">
                <p14:modId xmlns:p14="http://schemas.microsoft.com/office/powerpoint/2010/main" val="338233831"/>
              </p:ext>
            </p:extLst>
          </p:nvPr>
        </p:nvGraphicFramePr>
        <p:xfrm>
          <a:off x="1040832" y="1260627"/>
          <a:ext cx="6624910" cy="3809735"/>
        </p:xfrm>
        <a:graphic>
          <a:graphicData uri="http://schemas.openxmlformats.org/drawingml/2006/table">
            <a:tbl>
              <a:tblPr firstRow="1" firstCol="1" bandRow="1">
                <a:tableStyleId>{5C22544A-7EE6-4342-B048-85BDC9FD1C3A}</a:tableStyleId>
              </a:tblPr>
              <a:tblGrid>
                <a:gridCol w="1026447">
                  <a:extLst>
                    <a:ext uri="{9D8B030D-6E8A-4147-A177-3AD203B41FA5}">
                      <a16:colId xmlns:a16="http://schemas.microsoft.com/office/drawing/2014/main" val="4244338496"/>
                    </a:ext>
                  </a:extLst>
                </a:gridCol>
                <a:gridCol w="656871">
                  <a:extLst>
                    <a:ext uri="{9D8B030D-6E8A-4147-A177-3AD203B41FA5}">
                      <a16:colId xmlns:a16="http://schemas.microsoft.com/office/drawing/2014/main" val="2233400495"/>
                    </a:ext>
                  </a:extLst>
                </a:gridCol>
                <a:gridCol w="546100">
                  <a:extLst>
                    <a:ext uri="{9D8B030D-6E8A-4147-A177-3AD203B41FA5}">
                      <a16:colId xmlns:a16="http://schemas.microsoft.com/office/drawing/2014/main" val="2737626507"/>
                    </a:ext>
                  </a:extLst>
                </a:gridCol>
                <a:gridCol w="760332">
                  <a:extLst>
                    <a:ext uri="{9D8B030D-6E8A-4147-A177-3AD203B41FA5}">
                      <a16:colId xmlns:a16="http://schemas.microsoft.com/office/drawing/2014/main" val="1302691357"/>
                    </a:ext>
                  </a:extLst>
                </a:gridCol>
                <a:gridCol w="570222">
                  <a:extLst>
                    <a:ext uri="{9D8B030D-6E8A-4147-A177-3AD203B41FA5}">
                      <a16:colId xmlns:a16="http://schemas.microsoft.com/office/drawing/2014/main" val="119358174"/>
                    </a:ext>
                  </a:extLst>
                </a:gridCol>
                <a:gridCol w="556689">
                  <a:extLst>
                    <a:ext uri="{9D8B030D-6E8A-4147-A177-3AD203B41FA5}">
                      <a16:colId xmlns:a16="http://schemas.microsoft.com/office/drawing/2014/main" val="2015907319"/>
                    </a:ext>
                  </a:extLst>
                </a:gridCol>
                <a:gridCol w="735307">
                  <a:extLst>
                    <a:ext uri="{9D8B030D-6E8A-4147-A177-3AD203B41FA5}">
                      <a16:colId xmlns:a16="http://schemas.microsoft.com/office/drawing/2014/main" val="2177767724"/>
                    </a:ext>
                  </a:extLst>
                </a:gridCol>
                <a:gridCol w="793750">
                  <a:extLst>
                    <a:ext uri="{9D8B030D-6E8A-4147-A177-3AD203B41FA5}">
                      <a16:colId xmlns:a16="http://schemas.microsoft.com/office/drawing/2014/main" val="3933271964"/>
                    </a:ext>
                  </a:extLst>
                </a:gridCol>
                <a:gridCol w="457200">
                  <a:extLst>
                    <a:ext uri="{9D8B030D-6E8A-4147-A177-3AD203B41FA5}">
                      <a16:colId xmlns:a16="http://schemas.microsoft.com/office/drawing/2014/main" val="359511737"/>
                    </a:ext>
                  </a:extLst>
                </a:gridCol>
                <a:gridCol w="521992">
                  <a:extLst>
                    <a:ext uri="{9D8B030D-6E8A-4147-A177-3AD203B41FA5}">
                      <a16:colId xmlns:a16="http://schemas.microsoft.com/office/drawing/2014/main" val="956323413"/>
                    </a:ext>
                  </a:extLst>
                </a:gridCol>
              </a:tblGrid>
              <a:tr h="587223">
                <a:tc>
                  <a:txBody>
                    <a:bodyPr/>
                    <a:lstStyle/>
                    <a:p>
                      <a:pPr marL="0" marR="0">
                        <a:spcBef>
                          <a:spcPts val="0"/>
                        </a:spcBef>
                        <a:spcAft>
                          <a:spcPts val="0"/>
                        </a:spcAft>
                      </a:pPr>
                      <a:r>
                        <a:rPr lang="it-IT" sz="800" dirty="0">
                          <a:effectLst/>
                          <a:latin typeface="Georgia" panose="02040502050405020303" pitchFamily="18" charset="0"/>
                        </a:rPr>
                        <a:t>Tipo file</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it-IT" sz="800" dirty="0">
                          <a:effectLst/>
                          <a:latin typeface="Georgia" panose="02040502050405020303" pitchFamily="18" charset="0"/>
                        </a:rPr>
                        <a:t>Normale</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r>
                        <a:rPr lang="it-IT" sz="800" dirty="0">
                          <a:effectLst/>
                          <a:latin typeface="Georgia" panose="02040502050405020303" pitchFamily="18" charset="0"/>
                        </a:rPr>
                        <a:t>Fronte-retro</a:t>
                      </a:r>
                      <a:endParaRPr lang="en-US" dirty="0"/>
                    </a:p>
                  </a:txBody>
                  <a:tcPr marL="67136" marR="67136" marT="0" marB="0" anchor="ctr"/>
                </a:tc>
                <a:tc>
                  <a:txBody>
                    <a:bodyPr/>
                    <a:lstStyle/>
                    <a:p>
                      <a:pPr marL="0" marR="0">
                        <a:spcBef>
                          <a:spcPts val="0"/>
                        </a:spcBef>
                        <a:spcAft>
                          <a:spcPts val="0"/>
                        </a:spcAft>
                      </a:pPr>
                      <a:r>
                        <a:rPr lang="it-IT" sz="800" dirty="0">
                          <a:effectLst/>
                          <a:latin typeface="Georgia" panose="02040502050405020303" pitchFamily="18" charset="0"/>
                        </a:rPr>
                        <a:t>XObjects / Caching del formato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it-IT" sz="800" spc="-30" baseline="0" dirty="0">
                          <a:effectLst/>
                          <a:latin typeface="Georgia" panose="02040502050405020303" pitchFamily="18" charset="0"/>
                        </a:rPr>
                        <a:t>Supporti</a:t>
                      </a:r>
                      <a:r>
                        <a:rPr lang="it-IT" sz="800" dirty="0">
                          <a:effectLst/>
                          <a:latin typeface="Georgia" panose="02040502050405020303" pitchFamily="18" charset="0"/>
                        </a:rPr>
                        <a:t> misti</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it-IT" sz="800" dirty="0">
                          <a:effectLst/>
                          <a:latin typeface="Georgia" panose="02040502050405020303" pitchFamily="18" charset="0"/>
                        </a:rPr>
                        <a:t>Control Bar</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it-IT" sz="800" dirty="0">
                          <a:effectLst/>
                          <a:latin typeface="Georgia" panose="02040502050405020303" pitchFamily="18" charset="0"/>
                        </a:rPr>
                        <a:t>Intervallo </a:t>
                      </a:r>
                      <a:br>
                        <a:rPr lang="it-IT" sz="800" dirty="0">
                          <a:effectLst/>
                          <a:latin typeface="Georgia" panose="02040502050405020303" pitchFamily="18" charset="0"/>
                        </a:rPr>
                      </a:br>
                      <a:r>
                        <a:rPr lang="it-IT" sz="800" dirty="0">
                          <a:effectLst/>
                          <a:latin typeface="Georgia" panose="02040502050405020303" pitchFamily="18" charset="0"/>
                        </a:rPr>
                        <a:t>di stampa</a:t>
                      </a:r>
                    </a:p>
                    <a:p>
                      <a:pPr marL="0" marR="0">
                        <a:spcBef>
                          <a:spcPts val="0"/>
                        </a:spcBef>
                        <a:spcAft>
                          <a:spcPts val="0"/>
                        </a:spcAft>
                      </a:pPr>
                      <a:r>
                        <a:rPr lang="it-IT" sz="800" dirty="0">
                          <a:effectLst/>
                          <a:latin typeface="Georgia" panose="02040502050405020303" pitchFamily="18" charset="0"/>
                        </a:rPr>
                        <a:t>Pagina/</a:t>
                      </a:r>
                      <a:br>
                        <a:rPr lang="it-IT" sz="800" dirty="0">
                          <a:effectLst/>
                          <a:latin typeface="Georgia" panose="02040502050405020303" pitchFamily="18" charset="0"/>
                        </a:rPr>
                      </a:br>
                      <a:r>
                        <a:rPr lang="it-IT" sz="800" dirty="0">
                          <a:effectLst/>
                          <a:latin typeface="Georgia" panose="02040502050405020303" pitchFamily="18" charset="0"/>
                        </a:rPr>
                        <a:t>Record</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it-IT" sz="800" dirty="0">
                          <a:effectLst/>
                          <a:latin typeface="Georgia" panose="02040502050405020303" pitchFamily="18" charset="0"/>
                        </a:rPr>
                        <a:t>Imposizione</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r>
                        <a:rPr lang="it-IT" sz="800" dirty="0">
                          <a:effectLst/>
                          <a:latin typeface="Georgia" panose="02040502050405020303" pitchFamily="18" charset="0"/>
                        </a:rPr>
                        <a:t>Post Flight</a:t>
                      </a:r>
                      <a:endParaRPr lang="en-US" dirty="0"/>
                    </a:p>
                  </a:txBody>
                  <a:tcPr marL="67136" marR="67136" marT="0" marB="0" anchor="ctr"/>
                </a:tc>
                <a:tc>
                  <a:txBody>
                    <a:bodyPr/>
                    <a:lstStyle/>
                    <a:p>
                      <a:pPr marL="0" marR="0">
                        <a:spcBef>
                          <a:spcPts val="0"/>
                        </a:spcBef>
                        <a:spcAft>
                          <a:spcPts val="0"/>
                        </a:spcAft>
                      </a:pPr>
                      <a:r>
                        <a:rPr lang="it-IT" sz="800" dirty="0">
                          <a:effectLst/>
                          <a:latin typeface="Georgia" panose="02040502050405020303" pitchFamily="18" charset="0"/>
                        </a:rPr>
                        <a:t>Coda diretta</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904556279"/>
                  </a:ext>
                </a:extLst>
              </a:tr>
              <a:tr h="186488">
                <a:tc gridSpan="10">
                  <a:txBody>
                    <a:bodyPr/>
                    <a:lstStyle/>
                    <a:p>
                      <a:pPr marL="0" marR="0">
                        <a:spcBef>
                          <a:spcPts val="0"/>
                        </a:spcBef>
                        <a:spcAft>
                          <a:spcPts val="0"/>
                        </a:spcAft>
                      </a:pPr>
                      <a:r>
                        <a:rPr lang="it-IT" sz="800" dirty="0">
                          <a:effectLst/>
                          <a:latin typeface="Georgia" panose="02040502050405020303" pitchFamily="18" charset="0"/>
                        </a:rPr>
                        <a:t>Flusso di lavoro CPSI</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a:p>
                  </a:txBody>
                  <a:tcPr/>
                </a:tc>
                <a:tc hMerge="1">
                  <a:txBody>
                    <a:bodyPr/>
                    <a:lstStyle/>
                    <a:p>
                      <a:endParaRPr lang="en-US"/>
                    </a:p>
                  </a:txBody>
                  <a:tcPr/>
                </a:tc>
                <a:tc hMerge="1">
                  <a:txBody>
                    <a:bodyPr/>
                    <a:lstStyle/>
                    <a:p>
                      <a:pPr marL="0" marR="0">
                        <a:spcBef>
                          <a:spcPts val="0"/>
                        </a:spcBef>
                        <a:spcAft>
                          <a:spcPts val="0"/>
                        </a:spcAft>
                      </a:pP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89756989"/>
                  </a:ext>
                </a:extLst>
              </a:tr>
              <a:tr h="186488">
                <a:tc>
                  <a:txBody>
                    <a:bodyPr/>
                    <a:lstStyle/>
                    <a:p>
                      <a:pPr marL="0" marR="0">
                        <a:spcBef>
                          <a:spcPts val="0"/>
                        </a:spcBef>
                        <a:spcAft>
                          <a:spcPts val="0"/>
                        </a:spcAft>
                      </a:pPr>
                      <a:r>
                        <a:rPr lang="it-IT" sz="800" b="0" dirty="0">
                          <a:effectLst/>
                          <a:latin typeface="Georgia" panose="02040502050405020303" pitchFamily="18" charset="0"/>
                        </a:rPr>
                        <a:t>PDF</a:t>
                      </a:r>
                      <a:endParaRPr lang="it-IT"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a:effectLst/>
                          <a:latin typeface="Georgia" panose="02040502050405020303" pitchFamily="18" charset="0"/>
                        </a:rPr>
                        <a:t>Sì</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629920433"/>
                  </a:ext>
                </a:extLst>
              </a:tr>
              <a:tr h="186488">
                <a:tc>
                  <a:txBody>
                    <a:bodyPr/>
                    <a:lstStyle/>
                    <a:p>
                      <a:pPr marL="0" marR="0">
                        <a:spcBef>
                          <a:spcPts val="0"/>
                        </a:spcBef>
                        <a:spcAft>
                          <a:spcPts val="0"/>
                        </a:spcAft>
                      </a:pPr>
                      <a:r>
                        <a:rPr lang="it-IT" sz="800" b="0" dirty="0">
                          <a:effectLst/>
                          <a:latin typeface="Georgia" panose="02040502050405020303" pitchFamily="18" charset="0"/>
                        </a:rPr>
                        <a:t>PS</a:t>
                      </a:r>
                      <a:endParaRPr lang="it-IT"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D0D4DD"/>
                    </a:solidFill>
                  </a:tcP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D0D4DD"/>
                    </a:solidFill>
                  </a:tcP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D0D4DD"/>
                    </a:solidFill>
                  </a:tcPr>
                </a:tc>
                <a:extLst>
                  <a:ext uri="{0D108BD9-81ED-4DB2-BD59-A6C34878D82A}">
                    <a16:rowId xmlns:a16="http://schemas.microsoft.com/office/drawing/2014/main" val="4022040811"/>
                  </a:ext>
                </a:extLst>
              </a:tr>
              <a:tr h="238704">
                <a:tc>
                  <a:txBody>
                    <a:bodyPr/>
                    <a:lstStyle/>
                    <a:p>
                      <a:pPr marL="0" marR="0">
                        <a:spcBef>
                          <a:spcPts val="0"/>
                        </a:spcBef>
                        <a:spcAft>
                          <a:spcPts val="0"/>
                        </a:spcAft>
                      </a:pPr>
                      <a:r>
                        <a:rPr lang="it-IT" sz="800" b="0" dirty="0">
                          <a:effectLst/>
                          <a:latin typeface="Georgia" panose="02040502050405020303" pitchFamily="18" charset="0"/>
                        </a:rPr>
                        <a:t>QuickDoc Merge</a:t>
                      </a:r>
                      <a:endParaRPr lang="it-IT"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it-IT" sz="800"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extLst>
                  <a:ext uri="{0D108BD9-81ED-4DB2-BD59-A6C34878D82A}">
                    <a16:rowId xmlns:a16="http://schemas.microsoft.com/office/drawing/2014/main" val="3196562101"/>
                  </a:ext>
                </a:extLst>
              </a:tr>
              <a:tr h="186488">
                <a:tc>
                  <a:txBody>
                    <a:bodyPr/>
                    <a:lstStyle/>
                    <a:p>
                      <a:pPr marL="0" marR="0">
                        <a:spcBef>
                          <a:spcPts val="0"/>
                        </a:spcBef>
                        <a:spcAft>
                          <a:spcPts val="0"/>
                        </a:spcAft>
                      </a:pPr>
                      <a:r>
                        <a:rPr lang="it-IT" sz="800" b="0" dirty="0">
                          <a:effectLst/>
                          <a:latin typeface="Georgia" panose="02040502050405020303" pitchFamily="18" charset="0"/>
                        </a:rPr>
                        <a:t>PDF/VT</a:t>
                      </a:r>
                      <a:endParaRPr lang="it-IT"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D0D4DD"/>
                    </a:solidFill>
                  </a:tcPr>
                </a:tc>
                <a:tc>
                  <a:txBody>
                    <a:bodyPr/>
                    <a:lstStyle/>
                    <a:p>
                      <a:pPr marL="0" marR="0" algn="ctr">
                        <a:spcBef>
                          <a:spcPts val="0"/>
                        </a:spcBef>
                        <a:spcAft>
                          <a:spcPts val="0"/>
                        </a:spcAft>
                      </a:pPr>
                      <a:r>
                        <a:rPr lang="it-IT" sz="80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D0D4DD"/>
                    </a:solidFill>
                  </a:tcPr>
                </a:tc>
                <a:tc>
                  <a:txBody>
                    <a:bodyPr/>
                    <a:lstStyle/>
                    <a:p>
                      <a:pPr marL="0" marR="0" algn="ctr">
                        <a:spcBef>
                          <a:spcPts val="0"/>
                        </a:spcBef>
                        <a:spcAft>
                          <a:spcPts val="0"/>
                        </a:spcAft>
                      </a:pPr>
                      <a:r>
                        <a:rPr lang="it-IT" sz="800"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D0D4DD"/>
                    </a:solidFill>
                  </a:tcPr>
                </a:tc>
                <a:extLst>
                  <a:ext uri="{0D108BD9-81ED-4DB2-BD59-A6C34878D82A}">
                    <a16:rowId xmlns:a16="http://schemas.microsoft.com/office/drawing/2014/main" val="3481019878"/>
                  </a:ext>
                </a:extLst>
              </a:tr>
              <a:tr h="186488">
                <a:tc>
                  <a:txBody>
                    <a:bodyPr/>
                    <a:lstStyle/>
                    <a:p>
                      <a:pPr marL="0" marR="0">
                        <a:spcBef>
                          <a:spcPts val="0"/>
                        </a:spcBef>
                        <a:spcAft>
                          <a:spcPts val="0"/>
                        </a:spcAft>
                      </a:pPr>
                      <a:r>
                        <a:rPr lang="it-IT" sz="800" b="0" dirty="0">
                          <a:effectLst/>
                          <a:latin typeface="Georgia" panose="02040502050405020303" pitchFamily="18" charset="0"/>
                        </a:rPr>
                        <a:t>PPML</a:t>
                      </a:r>
                      <a:endParaRPr lang="it-IT"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it-IT" sz="800"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62287740"/>
                  </a:ext>
                </a:extLst>
              </a:tr>
              <a:tr h="186488">
                <a:tc>
                  <a:txBody>
                    <a:bodyPr/>
                    <a:lstStyle/>
                    <a:p>
                      <a:pPr marL="0" marR="0">
                        <a:spcBef>
                          <a:spcPts val="0"/>
                        </a:spcBef>
                        <a:spcAft>
                          <a:spcPts val="0"/>
                        </a:spcAft>
                      </a:pPr>
                      <a:r>
                        <a:rPr lang="it-IT" sz="800" b="0" dirty="0">
                          <a:effectLst/>
                          <a:latin typeface="Georgia" panose="02040502050405020303" pitchFamily="18" charset="0"/>
                        </a:rPr>
                        <a:t>VPS</a:t>
                      </a:r>
                      <a:endParaRPr lang="it-IT"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D0D4DD"/>
                    </a:solidFill>
                  </a:tcP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D0D4DD"/>
                    </a:solidFill>
                  </a:tcP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797048347"/>
                  </a:ext>
                </a:extLst>
              </a:tr>
              <a:tr h="186488">
                <a:tc>
                  <a:txBody>
                    <a:bodyPr/>
                    <a:lstStyle/>
                    <a:p>
                      <a:pPr marL="0" marR="0">
                        <a:spcBef>
                          <a:spcPts val="0"/>
                        </a:spcBef>
                        <a:spcAft>
                          <a:spcPts val="0"/>
                        </a:spcAft>
                      </a:pPr>
                      <a:r>
                        <a:rPr lang="it-IT" sz="800" b="0" dirty="0">
                          <a:effectLst/>
                          <a:latin typeface="Georgia" panose="02040502050405020303" pitchFamily="18" charset="0"/>
                        </a:rPr>
                        <a:t>VIPP</a:t>
                      </a:r>
                      <a:endParaRPr lang="it-IT"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it-IT" sz="800" b="1">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it-IT" sz="800" b="1">
                          <a:effectLst/>
                          <a:latin typeface="Georgia" panose="02040502050405020303" pitchFamily="18" charset="0"/>
                        </a:rPr>
                        <a:t>Sì</a:t>
                      </a:r>
                      <a:endParaRPr lang="it-IT" sz="10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87301837"/>
                  </a:ext>
                </a:extLst>
              </a:tr>
              <a:tr h="186488">
                <a:tc>
                  <a:txBody>
                    <a:bodyPr/>
                    <a:lstStyle/>
                    <a:p>
                      <a:pPr marL="0" marR="0">
                        <a:spcBef>
                          <a:spcPts val="0"/>
                        </a:spcBef>
                        <a:spcAft>
                          <a:spcPts val="0"/>
                        </a:spcAft>
                      </a:pPr>
                      <a:r>
                        <a:rPr lang="it-IT" sz="800" b="0" dirty="0">
                          <a:effectLst/>
                          <a:latin typeface="Georgia" panose="02040502050405020303" pitchFamily="18" charset="0"/>
                        </a:rPr>
                        <a:t>Master FreeForm</a:t>
                      </a:r>
                      <a:endParaRPr lang="it-IT"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235762"/>
                  </a:ext>
                </a:extLst>
              </a:tr>
              <a:tr h="186488">
                <a:tc>
                  <a:txBody>
                    <a:bodyPr/>
                    <a:lstStyle/>
                    <a:p>
                      <a:pPr marL="0" marR="0">
                        <a:spcBef>
                          <a:spcPts val="0"/>
                        </a:spcBef>
                        <a:spcAft>
                          <a:spcPts val="0"/>
                        </a:spcAft>
                      </a:pPr>
                      <a:r>
                        <a:rPr lang="it-IT" sz="800" b="0" dirty="0">
                          <a:effectLst/>
                          <a:latin typeface="Georgia" panose="02040502050405020303" pitchFamily="18" charset="0"/>
                        </a:rPr>
                        <a:t>Variabile FreeForm</a:t>
                      </a:r>
                    </a:p>
                  </a:txBody>
                  <a:tcPr marL="67136" marR="67136" marT="0" marB="0" anchor="ct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it-IT" sz="800" b="1">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it-IT" sz="800" b="1">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E9EBEF"/>
                    </a:solidFill>
                  </a:tcPr>
                </a:tc>
                <a:tc>
                  <a:txBody>
                    <a:bodyPr/>
                    <a:lstStyle/>
                    <a:p>
                      <a:pPr marL="0" marR="0" algn="ctr">
                        <a:spcBef>
                          <a:spcPts val="0"/>
                        </a:spcBef>
                        <a:spcAft>
                          <a:spcPts val="0"/>
                        </a:spcAft>
                      </a:pP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081730089"/>
                  </a:ext>
                </a:extLst>
              </a:tr>
              <a:tr h="186488">
                <a:tc>
                  <a:txBody>
                    <a:bodyPr/>
                    <a:lstStyle/>
                    <a:p>
                      <a:pPr marL="0" marR="0">
                        <a:spcBef>
                          <a:spcPts val="0"/>
                        </a:spcBef>
                        <a:spcAft>
                          <a:spcPts val="0"/>
                        </a:spcAft>
                      </a:pPr>
                      <a:r>
                        <a:rPr lang="it-IT" sz="800" b="0" dirty="0">
                          <a:effectLst/>
                          <a:latin typeface="Georgia" panose="02040502050405020303" pitchFamily="18" charset="0"/>
                        </a:rPr>
                        <a:t>TIF</a:t>
                      </a:r>
                      <a:endParaRPr lang="it-IT"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0733346"/>
                  </a:ext>
                </a:extLst>
              </a:tr>
              <a:tr h="186488">
                <a:tc>
                  <a:txBody>
                    <a:bodyPr/>
                    <a:lstStyle/>
                    <a:p>
                      <a:pPr marL="0" marR="0">
                        <a:spcBef>
                          <a:spcPts val="0"/>
                        </a:spcBef>
                        <a:spcAft>
                          <a:spcPts val="0"/>
                        </a:spcAft>
                      </a:pPr>
                      <a:r>
                        <a:rPr lang="it-IT" sz="800" b="0" dirty="0">
                          <a:effectLst/>
                          <a:latin typeface="Georgia" panose="02040502050405020303" pitchFamily="18" charset="0"/>
                        </a:rPr>
                        <a:t>EPS</a:t>
                      </a:r>
                      <a:endParaRPr lang="it-IT"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890941432"/>
                  </a:ext>
                </a:extLst>
              </a:tr>
              <a:tr h="186488">
                <a:tc gridSpan="10">
                  <a:txBody>
                    <a:bodyPr/>
                    <a:lstStyle/>
                    <a:p>
                      <a:pPr marL="0" marR="0">
                        <a:spcBef>
                          <a:spcPts val="0"/>
                        </a:spcBef>
                        <a:spcAft>
                          <a:spcPts val="0"/>
                        </a:spcAft>
                      </a:pPr>
                      <a:r>
                        <a:rPr lang="it-IT" sz="800" dirty="0">
                          <a:effectLst/>
                          <a:latin typeface="Georgia" panose="02040502050405020303" pitchFamily="18" charset="0"/>
                        </a:rPr>
                        <a:t>Flusso di lavoro APPE</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a:p>
                  </a:txBody>
                  <a:tcPr/>
                </a:tc>
                <a:tc hMerge="1">
                  <a:txBody>
                    <a:bodyPr/>
                    <a:lstStyle/>
                    <a:p>
                      <a:endParaRPr lang="en-US"/>
                    </a:p>
                  </a:txBody>
                  <a:tcPr/>
                </a:tc>
                <a:tc hMerge="1">
                  <a:txBody>
                    <a:bodyPr/>
                    <a:lstStyle/>
                    <a:p>
                      <a:pPr marL="0" marR="0">
                        <a:spcBef>
                          <a:spcPts val="0"/>
                        </a:spcBef>
                        <a:spcAft>
                          <a:spcPts val="0"/>
                        </a:spcAft>
                      </a:pP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116227235"/>
                  </a:ext>
                </a:extLst>
              </a:tr>
              <a:tr h="186488">
                <a:tc>
                  <a:txBody>
                    <a:bodyPr/>
                    <a:lstStyle/>
                    <a:p>
                      <a:pPr marL="0" marR="0">
                        <a:spcBef>
                          <a:spcPts val="0"/>
                        </a:spcBef>
                        <a:spcAft>
                          <a:spcPts val="0"/>
                        </a:spcAft>
                      </a:pPr>
                      <a:r>
                        <a:rPr lang="it-IT" sz="800" b="0" dirty="0">
                          <a:effectLst/>
                          <a:latin typeface="Georgia" panose="02040502050405020303" pitchFamily="18" charset="0"/>
                        </a:rPr>
                        <a:t>PDF</a:t>
                      </a:r>
                      <a:endParaRPr lang="it-IT"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it-IT" sz="800">
                          <a:effectLst/>
                          <a:latin typeface="Georgia" panose="02040502050405020303" pitchFamily="18" charset="0"/>
                        </a:rPr>
                        <a:t>Sì</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402033808"/>
                  </a:ext>
                </a:extLst>
              </a:tr>
              <a:tr h="186488">
                <a:tc>
                  <a:txBody>
                    <a:bodyPr/>
                    <a:lstStyle/>
                    <a:p>
                      <a:pPr marL="0" marR="0">
                        <a:spcBef>
                          <a:spcPts val="0"/>
                        </a:spcBef>
                        <a:spcAft>
                          <a:spcPts val="0"/>
                        </a:spcAft>
                      </a:pPr>
                      <a:r>
                        <a:rPr lang="it-IT" sz="800" b="0" dirty="0">
                          <a:effectLst/>
                          <a:latin typeface="Georgia" panose="02040502050405020303" pitchFamily="18" charset="0"/>
                        </a:rPr>
                        <a:t>PDF/VT</a:t>
                      </a:r>
                      <a:endParaRPr lang="it-IT"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Sì</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800" b="1" dirty="0">
                          <a:effectLst/>
                          <a:latin typeface="Georgia" panose="02040502050405020303" pitchFamily="18" charset="0"/>
                        </a:rPr>
                        <a:t>Sì</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800" dirty="0">
                          <a:effectLst/>
                          <a:latin typeface="Georgia" panose="02040502050405020303" pitchFamily="18" charset="0"/>
                        </a:rPr>
                        <a:t>No</a:t>
                      </a:r>
                      <a:endParaRPr lang="it-IT"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rgbClr val="D0D4DD"/>
                    </a:solidFill>
                  </a:tcP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Sì</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730467640"/>
                  </a:ext>
                </a:extLst>
              </a:tr>
              <a:tr h="186488">
                <a:tc gridSpan="10">
                  <a:txBody>
                    <a:bodyPr/>
                    <a:lstStyle/>
                    <a:p>
                      <a:pPr marL="0" marR="0">
                        <a:spcBef>
                          <a:spcPts val="0"/>
                        </a:spcBef>
                        <a:spcAft>
                          <a:spcPts val="0"/>
                        </a:spcAft>
                      </a:pPr>
                      <a:r>
                        <a:rPr lang="it-IT" sz="800" dirty="0">
                          <a:effectLst/>
                          <a:latin typeface="Georgia" panose="02040502050405020303" pitchFamily="18" charset="0"/>
                        </a:rPr>
                        <a:t>Flusso di lavoro PCL</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a:p>
                  </a:txBody>
                  <a:tcPr/>
                </a:tc>
                <a:tc hMerge="1">
                  <a:txBody>
                    <a:bodyPr/>
                    <a:lstStyle/>
                    <a:p>
                      <a:endParaRPr lang="en-US"/>
                    </a:p>
                  </a:txBody>
                  <a:tcPr/>
                </a:tc>
                <a:tc hMerge="1">
                  <a:txBody>
                    <a:bodyPr/>
                    <a:lstStyle/>
                    <a:p>
                      <a:pPr marL="0" marR="0">
                        <a:spcBef>
                          <a:spcPts val="0"/>
                        </a:spcBef>
                        <a:spcAft>
                          <a:spcPts val="0"/>
                        </a:spcAft>
                      </a:pP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052336441"/>
                  </a:ext>
                </a:extLst>
              </a:tr>
              <a:tr h="186488">
                <a:tc>
                  <a:txBody>
                    <a:bodyPr/>
                    <a:lstStyle/>
                    <a:p>
                      <a:pPr marL="0" marR="0">
                        <a:spcBef>
                          <a:spcPts val="0"/>
                        </a:spcBef>
                        <a:spcAft>
                          <a:spcPts val="0"/>
                        </a:spcAft>
                      </a:pPr>
                      <a:r>
                        <a:rPr lang="it-IT" sz="800" b="0" dirty="0">
                          <a:effectLst/>
                          <a:latin typeface="Georgia" panose="02040502050405020303" pitchFamily="18" charset="0"/>
                        </a:rPr>
                        <a:t>PCL</a:t>
                      </a:r>
                      <a:endParaRPr lang="it-IT"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a:effectLst/>
                          <a:latin typeface="Georgia" panose="02040502050405020303" pitchFamily="18" charset="0"/>
                        </a:rPr>
                        <a:t>No</a:t>
                      </a:r>
                      <a:endParaRPr lang="it-IT"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it-IT" sz="800" dirty="0">
                          <a:effectLst/>
                          <a:latin typeface="Georgia" panose="02040502050405020303" pitchFamily="18" charset="0"/>
                        </a:rPr>
                        <a:t>No</a:t>
                      </a:r>
                      <a:endParaRPr lang="it-IT"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090424511"/>
                  </a:ext>
                </a:extLst>
              </a:tr>
            </a:tbl>
          </a:graphicData>
        </a:graphic>
      </p:graphicFrame>
    </p:spTree>
    <p:extLst>
      <p:ext uri="{BB962C8B-B14F-4D97-AF65-F5344CB8AC3E}">
        <p14:creationId xmlns:p14="http://schemas.microsoft.com/office/powerpoint/2010/main" val="210100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it-IT" dirty="0"/>
              <a:t>Miglioramenti alla sicurezza</a:t>
            </a:r>
          </a:p>
        </p:txBody>
      </p:sp>
      <p:sp>
        <p:nvSpPr>
          <p:cNvPr id="4" name="Slide Number Placeholder 3"/>
          <p:cNvSpPr>
            <a:spLocks noGrp="1"/>
          </p:cNvSpPr>
          <p:nvPr>
            <p:ph type="sldNum" sz="quarter" idx="11"/>
          </p:nvPr>
        </p:nvSpPr>
        <p:spPr/>
        <p:txBody>
          <a:bodyPr/>
          <a:lstStyle/>
          <a:p>
            <a:fld id="{6BEE8092-FD92-D247-BFBB-7625102F9F8E}" type="slidenum">
              <a:rPr lang="en-US" smtClean="0"/>
              <a:pPr/>
              <a:t>25</a:t>
            </a:fld>
            <a:endParaRPr lang="it-IT"/>
          </a:p>
        </p:txBody>
      </p:sp>
      <p:sp>
        <p:nvSpPr>
          <p:cNvPr id="6" name="Content Placeholder 5"/>
          <p:cNvSpPr>
            <a:spLocks noGrp="1"/>
          </p:cNvSpPr>
          <p:nvPr>
            <p:ph sz="quarter" idx="12"/>
          </p:nvPr>
        </p:nvSpPr>
        <p:spPr>
          <a:xfrm>
            <a:off x="457200" y="1433513"/>
            <a:ext cx="8229600" cy="3180160"/>
          </a:xfrm>
        </p:spPr>
        <p:txBody>
          <a:bodyPr>
            <a:normAutofit lnSpcReduction="10000"/>
          </a:bodyPr>
          <a:lstStyle/>
          <a:p>
            <a:r>
              <a:rPr lang="it-IT" sz="2800" dirty="0"/>
              <a:t>Windows 10 IoT Enterprise</a:t>
            </a:r>
          </a:p>
          <a:p>
            <a:pPr lvl="1">
              <a:spcBef>
                <a:spcPts val="1800"/>
              </a:spcBef>
            </a:pPr>
            <a:r>
              <a:rPr lang="it-IT" sz="2400" dirty="0"/>
              <a:t>Protezione da applicazioni dannose con Windows Defender SmartScreen</a:t>
            </a:r>
          </a:p>
          <a:p>
            <a:pPr lvl="1"/>
            <a:r>
              <a:rPr lang="it-IT" sz="2400" dirty="0"/>
              <a:t>Protezione da attacchi MITM (Man In The Middle) con hardening SMB e associazione del certificato Enterprise</a:t>
            </a:r>
          </a:p>
          <a:p>
            <a:pPr lvl="1"/>
            <a:r>
              <a:rPr lang="it-IT" sz="2400" dirty="0"/>
              <a:t>Protezione da malware e virus con Windows Defender e Protezione esecuzione programmi Windows</a:t>
            </a:r>
            <a:endParaRPr lang="it-IT" dirty="0"/>
          </a:p>
          <a:p>
            <a:pPr lvl="1"/>
            <a:endParaRPr lang="it-IT" sz="2400" dirty="0"/>
          </a:p>
        </p:txBody>
      </p:sp>
      <p:pic>
        <p:nvPicPr>
          <p:cNvPr id="2" name="Picture 1"/>
          <p:cNvPicPr>
            <a:picLocks noChangeAspect="1"/>
          </p:cNvPicPr>
          <p:nvPr/>
        </p:nvPicPr>
        <p:blipFill>
          <a:blip r:embed="rId3"/>
          <a:stretch>
            <a:fillRect/>
          </a:stretch>
        </p:blipFill>
        <p:spPr>
          <a:xfrm>
            <a:off x="5727228" y="205979"/>
            <a:ext cx="2977040" cy="2977040"/>
          </a:xfrm>
          <a:prstGeom prst="rect">
            <a:avLst/>
          </a:prstGeom>
        </p:spPr>
      </p:pic>
      <p:pic>
        <p:nvPicPr>
          <p:cNvPr id="7" name="Picture 6"/>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1598594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579"/>
            <a:ext cx="8229600" cy="857250"/>
          </a:xfrm>
        </p:spPr>
        <p:txBody>
          <a:bodyPr>
            <a:normAutofit fontScale="90000"/>
          </a:bodyPr>
          <a:lstStyle/>
          <a:p>
            <a:r>
              <a:rPr lang="it-IT" dirty="0"/>
              <a:t>Miglioramenti alla facilità di manutenzione</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26</a:t>
            </a:fld>
            <a:endParaRPr lang="it-IT"/>
          </a:p>
        </p:txBody>
      </p:sp>
      <p:sp>
        <p:nvSpPr>
          <p:cNvPr id="4" name="Content Placeholder 3"/>
          <p:cNvSpPr>
            <a:spLocks noGrp="1"/>
          </p:cNvSpPr>
          <p:nvPr>
            <p:ph sz="quarter" idx="12"/>
          </p:nvPr>
        </p:nvSpPr>
        <p:spPr>
          <a:xfrm>
            <a:off x="457200" y="1433513"/>
            <a:ext cx="5594279" cy="3180160"/>
          </a:xfrm>
        </p:spPr>
        <p:txBody>
          <a:bodyPr>
            <a:normAutofit fontScale="85000" lnSpcReduction="20000"/>
          </a:bodyPr>
          <a:lstStyle/>
          <a:p>
            <a:pPr marL="0" indent="0">
              <a:buNone/>
            </a:pPr>
            <a:r>
              <a:rPr lang="it-IT" dirty="0"/>
              <a:t>Riduzione delle interruzioni nella produzione  </a:t>
            </a:r>
          </a:p>
          <a:p>
            <a:r>
              <a:rPr lang="it-IT" dirty="0"/>
              <a:t>Aggiornamenti Fiery</a:t>
            </a:r>
          </a:p>
          <a:p>
            <a:pPr lvl="1"/>
            <a:r>
              <a:rPr lang="it-IT" dirty="0"/>
              <a:t>Server Fiery sempre aggiornati </a:t>
            </a:r>
            <a:br>
              <a:rPr lang="it-IT" dirty="0"/>
            </a:br>
            <a:r>
              <a:rPr lang="it-IT" dirty="0"/>
              <a:t>in modo semplice</a:t>
            </a:r>
          </a:p>
          <a:p>
            <a:r>
              <a:rPr lang="it-IT" dirty="0"/>
              <a:t>Backup automatici di sistema</a:t>
            </a:r>
          </a:p>
          <a:p>
            <a:r>
              <a:rPr lang="it-IT" dirty="0"/>
              <a:t>Recupero rapido dopo un ripristino</a:t>
            </a:r>
          </a:p>
          <a:p>
            <a:endParaRPr lang="it-IT" dirty="0"/>
          </a:p>
        </p:txBody>
      </p:sp>
      <p:pic>
        <p:nvPicPr>
          <p:cNvPr id="6" name="Picture 5"/>
          <p:cNvPicPr>
            <a:picLocks noChangeAspect="1"/>
          </p:cNvPicPr>
          <p:nvPr/>
        </p:nvPicPr>
        <p:blipFill>
          <a:blip r:embed="rId3"/>
          <a:stretch>
            <a:fillRect/>
          </a:stretch>
        </p:blipFill>
        <p:spPr>
          <a:xfrm>
            <a:off x="5982704" y="1789757"/>
            <a:ext cx="2704096" cy="2467672"/>
          </a:xfrm>
          <a:prstGeom prst="rect">
            <a:avLst/>
          </a:prstGeom>
          <a:ln>
            <a:noFill/>
          </a:ln>
          <a:effectLst>
            <a:softEdge rad="63500"/>
          </a:effectLst>
        </p:spPr>
      </p:pic>
      <p:pic>
        <p:nvPicPr>
          <p:cNvPr id="8" name="Picture 7">
            <a:extLst>
              <a:ext uri="{FF2B5EF4-FFF2-40B4-BE49-F238E27FC236}">
                <a16:creationId xmlns:a16="http://schemas.microsoft.com/office/drawing/2014/main" id="{E477001F-F15B-495D-80F7-DF469E2BD540}"/>
              </a:ext>
            </a:extLst>
          </p:cNvPr>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98144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it-IT"/>
              <a:t>Backup automatici di sistema</a:t>
            </a:r>
          </a:p>
        </p:txBody>
      </p:sp>
      <p:sp>
        <p:nvSpPr>
          <p:cNvPr id="4" name="Slide Number Placeholder 3"/>
          <p:cNvSpPr>
            <a:spLocks noGrp="1"/>
          </p:cNvSpPr>
          <p:nvPr>
            <p:ph type="sldNum" sz="quarter" idx="11"/>
          </p:nvPr>
        </p:nvSpPr>
        <p:spPr/>
        <p:txBody>
          <a:bodyPr/>
          <a:lstStyle/>
          <a:p>
            <a:fld id="{6BEE8092-FD92-D247-BFBB-7625102F9F8E}" type="slidenum">
              <a:rPr lang="en-US" smtClean="0"/>
              <a:pPr/>
              <a:t>27</a:t>
            </a:fld>
            <a:endParaRPr lang="it-IT"/>
          </a:p>
        </p:txBody>
      </p:sp>
      <p:sp>
        <p:nvSpPr>
          <p:cNvPr id="6" name="Content Placeholder 5"/>
          <p:cNvSpPr>
            <a:spLocks noGrp="1"/>
          </p:cNvSpPr>
          <p:nvPr>
            <p:ph sz="quarter" idx="12"/>
          </p:nvPr>
        </p:nvSpPr>
        <p:spPr>
          <a:xfrm>
            <a:off x="457200" y="1433513"/>
            <a:ext cx="4231532" cy="3180160"/>
          </a:xfrm>
        </p:spPr>
        <p:txBody>
          <a:bodyPr>
            <a:noAutofit/>
          </a:bodyPr>
          <a:lstStyle/>
          <a:p>
            <a:pPr>
              <a:spcBef>
                <a:spcPts val="0"/>
              </a:spcBef>
            </a:pPr>
            <a:r>
              <a:rPr lang="it-IT" sz="2400" dirty="0"/>
              <a:t>Impostazione di un programma di backup </a:t>
            </a:r>
            <a:br>
              <a:rPr lang="it-IT" sz="2400" dirty="0"/>
            </a:br>
            <a:r>
              <a:rPr lang="it-IT" sz="2400" dirty="0"/>
              <a:t>da Fiery QuickTouch </a:t>
            </a:r>
            <a:br>
              <a:rPr lang="it-IT" sz="2400" dirty="0"/>
            </a:br>
            <a:r>
              <a:rPr lang="it-IT" sz="2400" dirty="0"/>
              <a:t>e WebTools</a:t>
            </a:r>
          </a:p>
          <a:p>
            <a:pPr>
              <a:spcBef>
                <a:spcPts val="0"/>
              </a:spcBef>
            </a:pPr>
            <a:r>
              <a:rPr lang="it-IT" sz="2400" dirty="0"/>
              <a:t>Ripristino del server Fiery in meno di un'ora </a:t>
            </a:r>
          </a:p>
          <a:p>
            <a:pPr lvl="1">
              <a:spcBef>
                <a:spcPts val="0"/>
              </a:spcBef>
            </a:pPr>
            <a:r>
              <a:rPr lang="it-IT" sz="1800" dirty="0"/>
              <a:t>1/8 del tempo necessario per eseguire il caricamento da DVD</a:t>
            </a:r>
          </a:p>
          <a:p>
            <a:pPr>
              <a:spcBef>
                <a:spcPts val="0"/>
              </a:spcBef>
            </a:pPr>
            <a:r>
              <a:rPr lang="it-IT" sz="2400" dirty="0"/>
              <a:t>Nessun DVD richiesto</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895" y="1503816"/>
            <a:ext cx="3866905" cy="1900866"/>
          </a:xfrm>
          <a:prstGeom prst="rect">
            <a:avLst/>
          </a:prstGeom>
          <a:ln>
            <a:solidFill>
              <a:schemeClr val="tx1"/>
            </a:solidFill>
          </a:ln>
        </p:spPr>
      </p:pic>
      <p:pic>
        <p:nvPicPr>
          <p:cNvPr id="9" name="Picture 8">
            <a:extLst>
              <a:ext uri="{FF2B5EF4-FFF2-40B4-BE49-F238E27FC236}">
                <a16:creationId xmlns:a16="http://schemas.microsoft.com/office/drawing/2014/main" id="{70A7AE6E-CAE6-4E4A-9B32-03B1E0DD4535}"/>
              </a:ext>
            </a:extLst>
          </p:cNvPr>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3251861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Miglioramenti all'integrazione</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28</a:t>
            </a:fld>
            <a:endParaRPr lang="it-IT"/>
          </a:p>
        </p:txBody>
      </p:sp>
      <p:sp>
        <p:nvSpPr>
          <p:cNvPr id="4" name="Content Placeholder 3"/>
          <p:cNvSpPr>
            <a:spLocks noGrp="1"/>
          </p:cNvSpPr>
          <p:nvPr>
            <p:ph sz="quarter" idx="12"/>
          </p:nvPr>
        </p:nvSpPr>
        <p:spPr/>
        <p:txBody>
          <a:bodyPr>
            <a:normAutofit fontScale="92500" lnSpcReduction="20000"/>
          </a:bodyPr>
          <a:lstStyle/>
          <a:p>
            <a:r>
              <a:rPr lang="it-IT" sz="2800" dirty="0"/>
              <a:t>Nuove API e miglioramenti all’usabilità per integrare facilmente le applicazioni dell’utente in Fiery API v4</a:t>
            </a:r>
          </a:p>
          <a:p>
            <a:r>
              <a:rPr lang="it-IT" sz="2800" dirty="0"/>
              <a:t>Nuove funzioni Fiery con abilitazione JDF tramite Fiery JDF v1.5</a:t>
            </a:r>
          </a:p>
          <a:p>
            <a:pPr lvl="1"/>
            <a:r>
              <a:rPr lang="it-IT" dirty="0"/>
              <a:t>EFI AutoCount</a:t>
            </a:r>
          </a:p>
          <a:p>
            <a:pPr lvl="1"/>
            <a:r>
              <a:rPr lang="it-IT" dirty="0"/>
              <a:t>EFI Quick Print Suite</a:t>
            </a:r>
          </a:p>
          <a:p>
            <a:pPr lvl="1"/>
            <a:r>
              <a:rPr lang="it-IT" dirty="0"/>
              <a:t>Kodak Prinergy 8.1</a:t>
            </a:r>
          </a:p>
        </p:txBody>
      </p:sp>
      <p:pic>
        <p:nvPicPr>
          <p:cNvPr id="6" name="Picture 5">
            <a:extLst>
              <a:ext uri="{FF2B5EF4-FFF2-40B4-BE49-F238E27FC236}">
                <a16:creationId xmlns:a16="http://schemas.microsoft.com/office/drawing/2014/main" id="{B667F152-414B-4ED2-B3E2-E107BD90EE73}"/>
              </a:ext>
            </a:extLst>
          </p:cNvPr>
          <p:cNvPicPr>
            <a:picLocks noChangeAspect="1"/>
          </p:cNvPicPr>
          <p:nvPr/>
        </p:nvPicPr>
        <p:blipFill>
          <a:blip r:embed="rId3"/>
          <a:stretch>
            <a:fillRect/>
          </a:stretch>
        </p:blipFill>
        <p:spPr>
          <a:xfrm>
            <a:off x="7788909" y="88371"/>
            <a:ext cx="911303" cy="911303"/>
          </a:xfrm>
          <a:prstGeom prst="rect">
            <a:avLst/>
          </a:prstGeom>
        </p:spPr>
      </p:pic>
    </p:spTree>
    <p:extLst>
      <p:ext uri="{BB962C8B-B14F-4D97-AF65-F5344CB8AC3E}">
        <p14:creationId xmlns:p14="http://schemas.microsoft.com/office/powerpoint/2010/main" val="2075094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sz="3600" dirty="0"/>
              <a:t>Il valore di Fiery FS300 Pro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29</a:t>
            </a:fld>
            <a:endParaRPr lang="it-IT"/>
          </a:p>
        </p:txBody>
      </p:sp>
      <p:sp>
        <p:nvSpPr>
          <p:cNvPr id="4" name="Content Placeholder 3"/>
          <p:cNvSpPr>
            <a:spLocks noGrp="1"/>
          </p:cNvSpPr>
          <p:nvPr>
            <p:ph sz="quarter" idx="12"/>
          </p:nvPr>
        </p:nvSpPr>
        <p:spPr>
          <a:xfrm>
            <a:off x="457200" y="1949449"/>
            <a:ext cx="5060731" cy="2594373"/>
          </a:xfrm>
        </p:spPr>
        <p:txBody>
          <a:bodyPr>
            <a:normAutofit lnSpcReduction="10000"/>
          </a:bodyPr>
          <a:lstStyle/>
          <a:p>
            <a:r>
              <a:rPr lang="it-IT" sz="2800" dirty="0"/>
              <a:t>Porta l'innovazione nelle aree che i clienti considerano più importanti</a:t>
            </a:r>
          </a:p>
          <a:p>
            <a:r>
              <a:rPr lang="it-IT" sz="2800" dirty="0"/>
              <a:t>Funziona con i sistemi di stampa digitale di ultimissima generazione</a:t>
            </a:r>
          </a:p>
        </p:txBody>
      </p:sp>
      <p:pic>
        <p:nvPicPr>
          <p:cNvPr id="9" name="Picture 8">
            <a:extLst>
              <a:ext uri="{FF2B5EF4-FFF2-40B4-BE49-F238E27FC236}">
                <a16:creationId xmlns:a16="http://schemas.microsoft.com/office/drawing/2014/main" id="{4A1D8C18-98D6-4A55-9631-1E078F1B7A3F}"/>
              </a:ext>
            </a:extLst>
          </p:cNvPr>
          <p:cNvPicPr>
            <a:picLocks noChangeAspect="1"/>
          </p:cNvPicPr>
          <p:nvPr/>
        </p:nvPicPr>
        <p:blipFill rotWithShape="1">
          <a:blip r:embed="rId3"/>
          <a:srcRect l="18442" r="14897" b="26722"/>
          <a:stretch/>
        </p:blipFill>
        <p:spPr>
          <a:xfrm>
            <a:off x="5613400" y="1543050"/>
            <a:ext cx="3073400" cy="2769584"/>
          </a:xfrm>
          <a:prstGeom prst="rect">
            <a:avLst/>
          </a:prstGeom>
        </p:spPr>
      </p:pic>
    </p:spTree>
    <p:extLst>
      <p:ext uri="{BB962C8B-B14F-4D97-AF65-F5344CB8AC3E}">
        <p14:creationId xmlns:p14="http://schemas.microsoft.com/office/powerpoint/2010/main" val="3149789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64696" y="1250201"/>
            <a:ext cx="3097709" cy="2331064"/>
            <a:chOff x="1164696" y="1250201"/>
            <a:chExt cx="3097709" cy="2331064"/>
          </a:xfrm>
        </p:grpSpPr>
        <p:grpSp>
          <p:nvGrpSpPr>
            <p:cNvPr id="31" name="Group 30"/>
            <p:cNvGrpSpPr/>
            <p:nvPr/>
          </p:nvGrpSpPr>
          <p:grpSpPr>
            <a:xfrm rot="21164635" flipH="1" flipV="1">
              <a:off x="1272134" y="1250201"/>
              <a:ext cx="2990271" cy="2331064"/>
              <a:chOff x="4698367" y="2358886"/>
              <a:chExt cx="2990271" cy="2331064"/>
            </a:xfrm>
            <a:solidFill>
              <a:srgbClr val="FFC000"/>
            </a:solidFill>
          </p:grpSpPr>
          <p:sp>
            <p:nvSpPr>
              <p:cNvPr id="32" name="Trapezoid 31"/>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Oval 32"/>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1164696" y="1936234"/>
              <a:ext cx="2099258" cy="646331"/>
            </a:xfrm>
            <a:prstGeom prst="rect">
              <a:avLst/>
            </a:prstGeom>
            <a:noFill/>
          </p:spPr>
          <p:txBody>
            <a:bodyPr wrap="square" rtlCol="0">
              <a:spAutoFit/>
            </a:bodyPr>
            <a:lstStyle/>
            <a:p>
              <a:pPr algn="ctr"/>
              <a:r>
                <a:rPr lang="it-IT" dirty="0">
                  <a:latin typeface="Georgia" panose="02040502050405020303" pitchFamily="18" charset="0"/>
                </a:rPr>
                <a:t>Fiery Command WorkStation</a:t>
              </a:r>
              <a:r>
                <a:rPr lang="it-IT" baseline="30000" dirty="0">
                  <a:latin typeface="Georgia" panose="02040502050405020303" pitchFamily="18" charset="0"/>
                </a:rPr>
                <a:t>®</a:t>
              </a:r>
            </a:p>
          </p:txBody>
        </p:sp>
      </p:grpSp>
      <p:grpSp>
        <p:nvGrpSpPr>
          <p:cNvPr id="24" name="Group 23"/>
          <p:cNvGrpSpPr/>
          <p:nvPr/>
        </p:nvGrpSpPr>
        <p:grpSpPr>
          <a:xfrm>
            <a:off x="4698367" y="1121512"/>
            <a:ext cx="3028314" cy="2331064"/>
            <a:chOff x="4698367" y="1121512"/>
            <a:chExt cx="3028314" cy="2331064"/>
          </a:xfrm>
        </p:grpSpPr>
        <p:grpSp>
          <p:nvGrpSpPr>
            <p:cNvPr id="25" name="Group 24"/>
            <p:cNvGrpSpPr/>
            <p:nvPr/>
          </p:nvGrpSpPr>
          <p:grpSpPr>
            <a:xfrm rot="435365" flipV="1">
              <a:off x="4698367" y="1121512"/>
              <a:ext cx="2990271" cy="2331064"/>
              <a:chOff x="4698367" y="2358886"/>
              <a:chExt cx="2990271" cy="2331064"/>
            </a:xfrm>
            <a:solidFill>
              <a:srgbClr val="FFC000"/>
            </a:solidFill>
          </p:grpSpPr>
          <p:sp>
            <p:nvSpPr>
              <p:cNvPr id="29" name="Trapezoid 28"/>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7" name="TextBox 36"/>
            <p:cNvSpPr txBox="1"/>
            <p:nvPr/>
          </p:nvSpPr>
          <p:spPr>
            <a:xfrm>
              <a:off x="5793377" y="1650199"/>
              <a:ext cx="1933304" cy="923330"/>
            </a:xfrm>
            <a:prstGeom prst="rect">
              <a:avLst/>
            </a:prstGeom>
            <a:noFill/>
          </p:spPr>
          <p:txBody>
            <a:bodyPr wrap="square" rtlCol="0">
              <a:spAutoFit/>
            </a:bodyPr>
            <a:lstStyle/>
            <a:p>
              <a:pPr algn="ctr"/>
              <a:r>
                <a:rPr lang="it-IT" dirty="0">
                  <a:latin typeface="Georgia" panose="02040502050405020303" pitchFamily="18" charset="0"/>
                </a:rPr>
                <a:t>Software di sistema Fiery FS300 Pro</a:t>
              </a:r>
            </a:p>
          </p:txBody>
        </p:sp>
      </p:grpSp>
      <p:grpSp>
        <p:nvGrpSpPr>
          <p:cNvPr id="22" name="Group 21"/>
          <p:cNvGrpSpPr/>
          <p:nvPr/>
        </p:nvGrpSpPr>
        <p:grpSpPr>
          <a:xfrm>
            <a:off x="1206553" y="2723929"/>
            <a:ext cx="3055852" cy="2331064"/>
            <a:chOff x="1206553" y="2723929"/>
            <a:chExt cx="3055852" cy="2331064"/>
          </a:xfrm>
        </p:grpSpPr>
        <p:grpSp>
          <p:nvGrpSpPr>
            <p:cNvPr id="34" name="Group 33"/>
            <p:cNvGrpSpPr/>
            <p:nvPr/>
          </p:nvGrpSpPr>
          <p:grpSpPr>
            <a:xfrm rot="435365" flipH="1">
              <a:off x="1272134" y="2723929"/>
              <a:ext cx="2990271" cy="2331064"/>
              <a:chOff x="4698367" y="2358886"/>
              <a:chExt cx="2990271" cy="2331064"/>
            </a:xfrm>
            <a:solidFill>
              <a:srgbClr val="FFD961"/>
            </a:solidFill>
          </p:grpSpPr>
          <p:sp>
            <p:nvSpPr>
              <p:cNvPr id="35" name="Trapezoid 34"/>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8" name="TextBox 37"/>
            <p:cNvSpPr txBox="1"/>
            <p:nvPr/>
          </p:nvSpPr>
          <p:spPr>
            <a:xfrm>
              <a:off x="1206553" y="3714978"/>
              <a:ext cx="2038805" cy="646331"/>
            </a:xfrm>
            <a:prstGeom prst="rect">
              <a:avLst/>
            </a:prstGeom>
            <a:noFill/>
          </p:spPr>
          <p:txBody>
            <a:bodyPr wrap="square" rtlCol="0">
              <a:spAutoFit/>
            </a:bodyPr>
            <a:lstStyle/>
            <a:p>
              <a:pPr algn="ctr"/>
              <a:r>
                <a:rPr lang="it-IT" dirty="0">
                  <a:latin typeface="Georgia" panose="02040502050405020303" pitchFamily="18" charset="0"/>
                </a:rPr>
                <a:t>Piattaforme </a:t>
              </a:r>
              <a:br>
                <a:rPr lang="it-IT" dirty="0">
                  <a:latin typeface="Georgia" panose="02040502050405020303" pitchFamily="18" charset="0"/>
                </a:rPr>
              </a:br>
              <a:r>
                <a:rPr lang="it-IT" dirty="0">
                  <a:latin typeface="Georgia" panose="02040502050405020303" pitchFamily="18" charset="0"/>
                </a:rPr>
                <a:t>Fiery NX e XB</a:t>
              </a:r>
            </a:p>
          </p:txBody>
        </p:sp>
      </p:grpSp>
      <p:grpSp>
        <p:nvGrpSpPr>
          <p:cNvPr id="40" name="Group 39"/>
          <p:cNvGrpSpPr/>
          <p:nvPr/>
        </p:nvGrpSpPr>
        <p:grpSpPr>
          <a:xfrm>
            <a:off x="4698367" y="2595240"/>
            <a:ext cx="3077505" cy="2331064"/>
            <a:chOff x="4698367" y="2595240"/>
            <a:chExt cx="3077505" cy="2331064"/>
          </a:xfrm>
        </p:grpSpPr>
        <p:grpSp>
          <p:nvGrpSpPr>
            <p:cNvPr id="13" name="Group 12"/>
            <p:cNvGrpSpPr/>
            <p:nvPr/>
          </p:nvGrpSpPr>
          <p:grpSpPr>
            <a:xfrm rot="21164635">
              <a:off x="4698367" y="2595240"/>
              <a:ext cx="2990271" cy="2331064"/>
              <a:chOff x="4698367" y="2358886"/>
              <a:chExt cx="2990271" cy="2331064"/>
            </a:xfrm>
            <a:solidFill>
              <a:srgbClr val="FFD961"/>
            </a:solidFill>
          </p:grpSpPr>
          <p:sp>
            <p:nvSpPr>
              <p:cNvPr id="12" name="Trapezoid 11"/>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9" name="TextBox 38"/>
            <p:cNvSpPr txBox="1"/>
            <p:nvPr/>
          </p:nvSpPr>
          <p:spPr>
            <a:xfrm>
              <a:off x="5737067" y="3413898"/>
              <a:ext cx="2038805" cy="646331"/>
            </a:xfrm>
            <a:prstGeom prst="rect">
              <a:avLst/>
            </a:prstGeom>
            <a:noFill/>
          </p:spPr>
          <p:txBody>
            <a:bodyPr wrap="square" rtlCol="0">
              <a:spAutoFit/>
            </a:bodyPr>
            <a:lstStyle/>
            <a:p>
              <a:pPr algn="ctr"/>
              <a:r>
                <a:rPr lang="it-IT" dirty="0">
                  <a:latin typeface="Georgia" panose="02040502050405020303" pitchFamily="18" charset="0"/>
                </a:rPr>
                <a:t>Soluzioni Fiery per la preparazione dei documenti</a:t>
              </a:r>
            </a:p>
          </p:txBody>
        </p:sp>
      </p:grpSp>
      <p:sp>
        <p:nvSpPr>
          <p:cNvPr id="5" name="Title 4"/>
          <p:cNvSpPr>
            <a:spLocks noGrp="1"/>
          </p:cNvSpPr>
          <p:nvPr>
            <p:ph type="title"/>
          </p:nvPr>
        </p:nvSpPr>
        <p:spPr/>
        <p:txBody>
          <a:bodyPr>
            <a:normAutofit fontScale="90000"/>
          </a:bodyPr>
          <a:lstStyle/>
          <a:p>
            <a:r>
              <a:rPr lang="it-IT" dirty="0"/>
              <a:t>Innovazione nella nuova piattaforma</a:t>
            </a:r>
          </a:p>
        </p:txBody>
      </p:sp>
      <p:sp>
        <p:nvSpPr>
          <p:cNvPr id="4" name="Slide Number Placeholder 3"/>
          <p:cNvSpPr>
            <a:spLocks noGrp="1"/>
          </p:cNvSpPr>
          <p:nvPr>
            <p:ph type="sldNum" sz="quarter" idx="11"/>
          </p:nvPr>
        </p:nvSpPr>
        <p:spPr/>
        <p:txBody>
          <a:bodyPr/>
          <a:lstStyle/>
          <a:p>
            <a:fld id="{6BEE8092-FD92-D247-BFBB-7625102F9F8E}" type="slidenum">
              <a:rPr lang="en-US" smtClean="0"/>
              <a:pPr/>
              <a:t>3</a:t>
            </a:fld>
            <a:endParaRPr lang="it-IT" dirty="0"/>
          </a:p>
        </p:txBody>
      </p:sp>
      <p:pic>
        <p:nvPicPr>
          <p:cNvPr id="8" name="Picture 2" descr="C:\Users\veronicm\AppData\Local\Temp\SNAGHTML294a9cb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604" y="1639054"/>
            <a:ext cx="2182533" cy="3269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974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it-IT"/>
              <a:t>Rassegna stampa</a:t>
            </a:r>
          </a:p>
        </p:txBody>
      </p:sp>
      <p:sp>
        <p:nvSpPr>
          <p:cNvPr id="6" name="Content Placeholder 5"/>
          <p:cNvSpPr>
            <a:spLocks noGrp="1"/>
          </p:cNvSpPr>
          <p:nvPr>
            <p:ph idx="4294967295"/>
          </p:nvPr>
        </p:nvSpPr>
        <p:spPr>
          <a:xfrm>
            <a:off x="457200" y="1336640"/>
            <a:ext cx="6202391" cy="3541330"/>
          </a:xfrm>
          <a:prstGeom prst="rect">
            <a:avLst/>
          </a:prstGeom>
        </p:spPr>
        <p:txBody>
          <a:bodyPr numCol="1">
            <a:normAutofit/>
          </a:bodyPr>
          <a:lstStyle/>
          <a:p>
            <a:r>
              <a:rPr lang="it-IT" sz="2400" dirty="0"/>
              <a:t>Comunicato stampa EFI: </a:t>
            </a:r>
          </a:p>
          <a:p>
            <a:pPr lvl="1"/>
            <a:r>
              <a:rPr lang="it-IT" sz="2000" dirty="0"/>
              <a:t>Europa e USA: 11 settembre</a:t>
            </a:r>
            <a:r>
              <a:rPr lang="it-IT" dirty="0"/>
              <a:t> </a:t>
            </a:r>
          </a:p>
        </p:txBody>
      </p:sp>
      <p:sp>
        <p:nvSpPr>
          <p:cNvPr id="4" name="Slide Number Placeholder 3"/>
          <p:cNvSpPr>
            <a:spLocks noGrp="1"/>
          </p:cNvSpPr>
          <p:nvPr>
            <p:ph type="sldNum" sz="quarter" idx="11"/>
          </p:nvPr>
        </p:nvSpPr>
        <p:spPr/>
        <p:txBody>
          <a:bodyPr/>
          <a:lstStyle/>
          <a:p>
            <a:fld id="{6BEE8092-FD92-D247-BFBB-7625102F9F8E}" type="slidenum">
              <a:rPr lang="en-US" smtClean="0"/>
              <a:pPr/>
              <a:t>30</a:t>
            </a:fld>
            <a:endParaRPr lang="it-IT" dirty="0"/>
          </a:p>
        </p:txBody>
      </p:sp>
      <p:sp>
        <p:nvSpPr>
          <p:cNvPr id="2" name="Rectangle 1"/>
          <p:cNvSpPr/>
          <p:nvPr/>
        </p:nvSpPr>
        <p:spPr>
          <a:xfrm>
            <a:off x="6112650" y="1501755"/>
            <a:ext cx="2839621" cy="3077766"/>
          </a:xfrm>
          <a:prstGeom prst="rect">
            <a:avLst/>
          </a:prstGeom>
        </p:spPr>
        <p:txBody>
          <a:bodyPr wrap="square">
            <a:spAutoFit/>
          </a:bodyPr>
          <a:lstStyle/>
          <a:p>
            <a:pPr marL="0" marR="0">
              <a:spcBef>
                <a:spcPts val="0"/>
              </a:spcBef>
              <a:spcAft>
                <a:spcPts val="0"/>
              </a:spcAft>
            </a:pPr>
            <a:r>
              <a:rPr lang="it-IT" dirty="0">
                <a:solidFill>
                  <a:srgbClr val="000000"/>
                </a:solidFill>
                <a:latin typeface="Georgia" panose="02040502050405020303" pitchFamily="18" charset="0"/>
                <a:hlinkClick r:id="rId3"/>
              </a:rPr>
              <a:t>Comunicato stampa EFI</a:t>
            </a:r>
            <a:endParaRPr lang="it-IT"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endParaRPr lang="it-IT"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it-IT" dirty="0">
                <a:solidFill>
                  <a:srgbClr val="000000"/>
                </a:solidFill>
                <a:latin typeface="Georgia" panose="02040502050405020303" pitchFamily="18" charset="0"/>
              </a:rPr>
              <a:t>Articoli</a:t>
            </a:r>
          </a:p>
          <a:p>
            <a:pPr marL="0" marR="0">
              <a:spcBef>
                <a:spcPts val="0"/>
              </a:spcBef>
              <a:spcAft>
                <a:spcPts val="0"/>
              </a:spcAft>
            </a:pPr>
            <a:r>
              <a:rPr lang="it-IT" dirty="0">
                <a:solidFill>
                  <a:srgbClr val="000000"/>
                </a:solidFill>
                <a:latin typeface="Georgia" panose="02040502050405020303" pitchFamily="18" charset="0"/>
                <a:hlinkClick r:id="rId4"/>
              </a:rPr>
              <a:t>What They Think</a:t>
            </a:r>
            <a:endParaRPr lang="it-IT"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it-IT" dirty="0">
                <a:solidFill>
                  <a:srgbClr val="000000"/>
                </a:solidFill>
                <a:latin typeface="Georgia" panose="02040502050405020303" pitchFamily="18" charset="0"/>
                <a:hlinkClick r:id="rId5"/>
              </a:rPr>
              <a:t>Print Show Daily</a:t>
            </a:r>
            <a:endParaRPr lang="it-IT"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it-IT" dirty="0">
                <a:solidFill>
                  <a:srgbClr val="000000"/>
                </a:solidFill>
                <a:latin typeface="Georgia" panose="02040502050405020303" pitchFamily="18" charset="0"/>
                <a:hlinkClick r:id="rId6"/>
              </a:rPr>
              <a:t>Deutscher Drucker</a:t>
            </a:r>
            <a:endParaRPr lang="it-IT"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it-IT" dirty="0">
                <a:solidFill>
                  <a:srgbClr val="000000"/>
                </a:solidFill>
                <a:latin typeface="Georgia" panose="02040502050405020303" pitchFamily="18" charset="0"/>
                <a:hlinkClick r:id="rId7"/>
              </a:rPr>
              <a:t>PrintWeek</a:t>
            </a:r>
            <a:endParaRPr lang="it-IT"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it-IT" dirty="0">
                <a:solidFill>
                  <a:srgbClr val="000000"/>
                </a:solidFill>
                <a:latin typeface="Georgia" panose="02040502050405020303" pitchFamily="18" charset="0"/>
                <a:hlinkClick r:id="rId8"/>
              </a:rPr>
              <a:t>Australian Printer</a:t>
            </a:r>
            <a:endParaRPr lang="it-IT"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it-IT" dirty="0">
                <a:solidFill>
                  <a:srgbClr val="000000"/>
                </a:solidFill>
                <a:latin typeface="Georgia" panose="02040502050405020303" pitchFamily="18" charset="0"/>
                <a:hlinkClick r:id="rId9"/>
              </a:rPr>
              <a:t>Digital Printer</a:t>
            </a:r>
          </a:p>
          <a:p>
            <a:pPr marL="0" marR="0">
              <a:spcBef>
                <a:spcPts val="0"/>
              </a:spcBef>
              <a:spcAft>
                <a:spcPts val="0"/>
              </a:spcAft>
            </a:pPr>
            <a:r>
              <a:rPr lang="it-IT" dirty="0">
                <a:solidFill>
                  <a:srgbClr val="000000"/>
                </a:solidFill>
                <a:latin typeface="Georgia" panose="02040502050405020303" pitchFamily="18" charset="0"/>
                <a:hlinkClick r:id="rId9"/>
              </a:rPr>
              <a:t> </a:t>
            </a:r>
            <a:endParaRPr lang="it-IT" sz="3200" dirty="0">
              <a:effectLst/>
              <a:latin typeface="Times New Roman" panose="02020603050405020304" pitchFamily="18" charset="0"/>
              <a:ea typeface="Calibri" panose="020F0502020204030204" pitchFamily="34" charset="0"/>
            </a:endParaRPr>
          </a:p>
        </p:txBody>
      </p:sp>
      <p:pic>
        <p:nvPicPr>
          <p:cNvPr id="3" name="Picture 2"/>
          <p:cNvPicPr>
            <a:picLocks noChangeAspect="1"/>
          </p:cNvPicPr>
          <p:nvPr/>
        </p:nvPicPr>
        <p:blipFill>
          <a:blip r:embed="rId10"/>
          <a:stretch>
            <a:fillRect/>
          </a:stretch>
        </p:blipFill>
        <p:spPr>
          <a:xfrm>
            <a:off x="181349" y="3107305"/>
            <a:ext cx="1489242" cy="222672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11"/>
          <a:stretch>
            <a:fillRect/>
          </a:stretch>
        </p:blipFill>
        <p:spPr>
          <a:xfrm>
            <a:off x="1741772" y="3107305"/>
            <a:ext cx="1660907" cy="220122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12"/>
          <a:stretch>
            <a:fillRect/>
          </a:stretch>
        </p:blipFill>
        <p:spPr>
          <a:xfrm>
            <a:off x="3509622" y="3107304"/>
            <a:ext cx="1019049" cy="2135747"/>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13"/>
          <a:stretch>
            <a:fillRect/>
          </a:stretch>
        </p:blipFill>
        <p:spPr>
          <a:xfrm>
            <a:off x="4624898" y="3107305"/>
            <a:ext cx="1300402" cy="22267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6965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272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p:cNvSpPr txBox="1">
            <a:spLocks noGrp="1"/>
          </p:cNvSpPr>
          <p:nvPr>
            <p:ph type="title"/>
          </p:nvPr>
        </p:nvSpPr>
        <p:spPr>
          <a:xfrm>
            <a:off x="394140" y="205979"/>
            <a:ext cx="8229600" cy="857250"/>
          </a:xfrm>
          <a:prstGeom prst="rect">
            <a:avLst/>
          </a:prstGeom>
        </p:spPr>
        <p:txBody>
          <a:bodyPr vert="horz" lIns="91440" tIns="45720" rIns="91440" bIns="45720" rtlCol="0" anchor="ctr">
            <a:normAutofit/>
          </a:bodyPr>
          <a:lstStyle/>
          <a:p>
            <a:r>
              <a:rPr lang="it-IT"/>
              <a:t>Nuove funzioni di Fiery FS300 Pro</a:t>
            </a:r>
          </a:p>
        </p:txBody>
      </p:sp>
      <p:sp>
        <p:nvSpPr>
          <p:cNvPr id="15" name="Rectangle 14"/>
          <p:cNvSpPr/>
          <p:nvPr/>
        </p:nvSpPr>
        <p:spPr>
          <a:xfrm>
            <a:off x="827530" y="2484436"/>
            <a:ext cx="2125191" cy="1015663"/>
          </a:xfrm>
          <a:prstGeom prst="rect">
            <a:avLst/>
          </a:prstGeom>
        </p:spPr>
        <p:txBody>
          <a:bodyPr wrap="square">
            <a:spAutoFit/>
          </a:bodyPr>
          <a:lstStyle/>
          <a:p>
            <a:pPr marL="86916" lvl="1" indent="-86916">
              <a:spcBef>
                <a:spcPts val="0"/>
              </a:spcBef>
              <a:buFont typeface="Arial"/>
              <a:buChar char="•"/>
            </a:pPr>
            <a:r>
              <a:rPr lang="it-IT" sz="1000" dirty="0">
                <a:latin typeface="Georgia" panose="02040502050405020303" pitchFamily="18" charset="0"/>
              </a:rPr>
              <a:t>Supporto di 7 colori</a:t>
            </a:r>
          </a:p>
          <a:p>
            <a:pPr marL="86916" lvl="1" indent="-86916">
              <a:spcBef>
                <a:spcPts val="0"/>
              </a:spcBef>
              <a:buFont typeface="Arial"/>
              <a:buChar char="•"/>
            </a:pPr>
            <a:r>
              <a:rPr lang="it-IT" sz="1000" dirty="0">
                <a:latin typeface="Georgia" panose="02040502050405020303" pitchFamily="18" charset="0"/>
              </a:rPr>
              <a:t>Priorità gruppi tinte piatte </a:t>
            </a:r>
          </a:p>
          <a:p>
            <a:pPr marL="86916" lvl="1" indent="-86916">
              <a:spcBef>
                <a:spcPts val="0"/>
              </a:spcBef>
              <a:buFont typeface="Arial"/>
              <a:buChar char="•"/>
            </a:pPr>
            <a:r>
              <a:rPr lang="it-IT" sz="1000" dirty="0">
                <a:latin typeface="Georgia" panose="02040502050405020303" pitchFamily="18" charset="0"/>
              </a:rPr>
              <a:t>Profilo origine scala di grigi</a:t>
            </a:r>
          </a:p>
          <a:p>
            <a:pPr marL="86916" lvl="1" indent="-86916">
              <a:spcBef>
                <a:spcPts val="0"/>
              </a:spcBef>
              <a:buFont typeface="Arial"/>
              <a:buChar char="•"/>
            </a:pPr>
            <a:r>
              <a:rPr lang="it-IT" sz="1000" dirty="0">
                <a:latin typeface="Georgia" panose="02040502050405020303" pitchFamily="18" charset="0"/>
              </a:rPr>
              <a:t>Fiery ImageViewer</a:t>
            </a:r>
            <a:endParaRPr lang="it-IT" sz="1000" dirty="0">
              <a:latin typeface="Georgia" panose="02040502050405020303" pitchFamily="18" charset="0"/>
              <a:cs typeface="Arial"/>
            </a:endParaRPr>
          </a:p>
          <a:p>
            <a:pPr marL="287337" lvl="1" indent="-171450">
              <a:spcBef>
                <a:spcPts val="0"/>
              </a:spcBef>
              <a:buFont typeface="Georgia" panose="02040502050405020303" pitchFamily="18" charset="0"/>
              <a:buChar char="–"/>
            </a:pPr>
            <a:r>
              <a:rPr lang="it-IT" sz="1000" dirty="0">
                <a:latin typeface="Georgia" panose="02040502050405020303" pitchFamily="18" charset="0"/>
              </a:rPr>
              <a:t>Object Inspector</a:t>
            </a:r>
          </a:p>
          <a:p>
            <a:pPr marL="287337" lvl="1" indent="-171450">
              <a:spcBef>
                <a:spcPts val="0"/>
              </a:spcBef>
              <a:buFont typeface="Georgia" panose="02040502050405020303" pitchFamily="18" charset="0"/>
              <a:buChar char="–"/>
            </a:pPr>
            <a:r>
              <a:rPr lang="it-IT" sz="1000" dirty="0">
                <a:latin typeface="Georgia" panose="02040502050405020303" pitchFamily="18" charset="0"/>
              </a:rPr>
              <a:t>Copertura area totale</a:t>
            </a:r>
          </a:p>
        </p:txBody>
      </p:sp>
      <p:sp>
        <p:nvSpPr>
          <p:cNvPr id="17" name="Rectangle 16"/>
          <p:cNvSpPr/>
          <p:nvPr/>
        </p:nvSpPr>
        <p:spPr>
          <a:xfrm>
            <a:off x="2884806" y="2487691"/>
            <a:ext cx="1955260" cy="1938992"/>
          </a:xfrm>
          <a:prstGeom prst="rect">
            <a:avLst/>
          </a:prstGeom>
        </p:spPr>
        <p:txBody>
          <a:bodyPr wrap="square">
            <a:spAutoFit/>
          </a:bodyPr>
          <a:lstStyle/>
          <a:p>
            <a:pPr marL="84535" indent="-84535">
              <a:buFont typeface="Arial"/>
              <a:buChar char="•"/>
            </a:pPr>
            <a:r>
              <a:rPr lang="it-IT" sz="1000" dirty="0">
                <a:latin typeface="Georgia" panose="02040502050405020303" pitchFamily="18" charset="0"/>
              </a:rPr>
              <a:t>Nuovo hardware</a:t>
            </a:r>
          </a:p>
          <a:p>
            <a:pPr marL="84535" indent="-84535">
              <a:buFont typeface="Arial"/>
              <a:buChar char="•"/>
            </a:pPr>
            <a:r>
              <a:rPr lang="it-IT" sz="1000" dirty="0">
                <a:latin typeface="Georgia" panose="02040502050405020303" pitchFamily="18" charset="0"/>
              </a:rPr>
              <a:t>APPE 4*</a:t>
            </a:r>
          </a:p>
          <a:p>
            <a:pPr marL="84535" indent="-84535">
              <a:buFont typeface="Arial"/>
              <a:buChar char="•"/>
            </a:pPr>
            <a:r>
              <a:rPr lang="it-IT" sz="1000" dirty="0">
                <a:latin typeface="Georgia" panose="02040502050405020303" pitchFamily="18" charset="0"/>
              </a:rPr>
              <a:t>Miglioramenti di HyperRIP</a:t>
            </a:r>
          </a:p>
          <a:p>
            <a:pPr marL="84535" indent="-84535">
              <a:buFont typeface="Arial"/>
              <a:buChar char="•"/>
            </a:pPr>
            <a:r>
              <a:rPr lang="it-IT" sz="1000" dirty="0">
                <a:latin typeface="Georgia" panose="02040502050405020303" pitchFamily="18" charset="0"/>
              </a:rPr>
              <a:t>Ristampa veloce</a:t>
            </a:r>
          </a:p>
          <a:p>
            <a:pPr marL="84535" indent="-84535">
              <a:buFont typeface="Arial"/>
              <a:buChar char="•"/>
            </a:pPr>
            <a:r>
              <a:rPr lang="it-IT" sz="1000" dirty="0">
                <a:latin typeface="Georgia" panose="02040502050405020303" pitchFamily="18" charset="0"/>
              </a:rPr>
              <a:t>Fiery Impose:</a:t>
            </a:r>
          </a:p>
          <a:p>
            <a:pPr marL="284163" indent="-171450">
              <a:buFont typeface="Georgia" panose="02040502050405020303" pitchFamily="18" charset="0"/>
              <a:buChar char="–"/>
            </a:pPr>
            <a:r>
              <a:rPr lang="it-IT" sz="1000" dirty="0">
                <a:latin typeface="Georgia" panose="02040502050405020303" pitchFamily="18" charset="0"/>
              </a:rPr>
              <a:t>Miglioramenti all'automazione di stampa multipla</a:t>
            </a:r>
          </a:p>
          <a:p>
            <a:pPr marL="284163" lvl="1" indent="-171450">
              <a:buFont typeface="Georgia" panose="02040502050405020303" pitchFamily="18" charset="0"/>
              <a:buChar char="–"/>
            </a:pPr>
            <a:r>
              <a:rPr lang="it-IT" sz="1000" dirty="0">
                <a:latin typeface="Georgia" panose="02040502050405020303" pitchFamily="18" charset="0"/>
              </a:rPr>
              <a:t>Rotazione automatica delle pagine</a:t>
            </a:r>
          </a:p>
          <a:p>
            <a:pPr marL="284163" lvl="1" indent="-171450">
              <a:buFont typeface="Georgia" panose="02040502050405020303" pitchFamily="18" charset="0"/>
              <a:buChar char="–"/>
            </a:pPr>
            <a:r>
              <a:rPr lang="it-IT" sz="1000" dirty="0">
                <a:latin typeface="Georgia" panose="02040502050405020303" pitchFamily="18" charset="0"/>
              </a:rPr>
              <a:t>Preimpostazioni per </a:t>
            </a:r>
            <a:br>
              <a:rPr lang="it-IT" sz="1000" dirty="0">
                <a:latin typeface="Georgia" panose="02040502050405020303" pitchFamily="18" charset="0"/>
              </a:rPr>
            </a:br>
            <a:r>
              <a:rPr lang="it-IT" sz="1000" dirty="0">
                <a:latin typeface="Georgia" panose="02040502050405020303" pitchFamily="18" charset="0"/>
              </a:rPr>
              <a:t>i segni</a:t>
            </a:r>
          </a:p>
        </p:txBody>
      </p:sp>
      <p:sp>
        <p:nvSpPr>
          <p:cNvPr id="18" name="Rectangle 17"/>
          <p:cNvSpPr/>
          <p:nvPr/>
        </p:nvSpPr>
        <p:spPr>
          <a:xfrm>
            <a:off x="4840066" y="2487691"/>
            <a:ext cx="2057276" cy="2462213"/>
          </a:xfrm>
          <a:prstGeom prst="rect">
            <a:avLst/>
          </a:prstGeom>
        </p:spPr>
        <p:txBody>
          <a:bodyPr wrap="square">
            <a:spAutoFit/>
          </a:bodyPr>
          <a:lstStyle/>
          <a:p>
            <a:pPr marL="86916" lvl="1" indent="-86916">
              <a:buFont typeface="Arial"/>
              <a:buChar char="•"/>
            </a:pPr>
            <a:r>
              <a:rPr lang="it-IT" sz="1000" dirty="0">
                <a:latin typeface="Georgia" panose="02040502050405020303" pitchFamily="18" charset="0"/>
              </a:rPr>
              <a:t>Fiery Command WorkStation 6</a:t>
            </a:r>
          </a:p>
          <a:p>
            <a:pPr marL="319087" lvl="2" indent="-171450">
              <a:buFont typeface="Georgia" panose="02040502050405020303" pitchFamily="18" charset="0"/>
              <a:buChar char="–"/>
            </a:pPr>
            <a:r>
              <a:rPr lang="it-IT" sz="1000" dirty="0">
                <a:latin typeface="Georgia" panose="02040502050405020303" pitchFamily="18" charset="0"/>
              </a:rPr>
              <a:t>Anteprima di tutti i lavori</a:t>
            </a:r>
          </a:p>
          <a:p>
            <a:pPr marL="319087" lvl="2" indent="-171450">
              <a:buFont typeface="Georgia" panose="02040502050405020303" pitchFamily="18" charset="0"/>
              <a:buChar char="–"/>
            </a:pPr>
            <a:r>
              <a:rPr lang="it-IT" sz="1000" dirty="0">
                <a:latin typeface="Georgia" panose="02040502050405020303" pitchFamily="18" charset="0"/>
              </a:rPr>
              <a:t>Rimozione automatica dati raster</a:t>
            </a:r>
            <a:endParaRPr lang="it-IT" sz="1000" dirty="0">
              <a:latin typeface="Georgia" panose="02040502050405020303" pitchFamily="18" charset="0"/>
              <a:cs typeface="Arial"/>
            </a:endParaRPr>
          </a:p>
          <a:p>
            <a:pPr marL="86916" lvl="1" indent="-86916">
              <a:buFont typeface="Arial"/>
              <a:buChar char="•"/>
            </a:pPr>
            <a:r>
              <a:rPr lang="it-IT" sz="1000" dirty="0">
                <a:latin typeface="Georgia" panose="02040502050405020303" pitchFamily="18" charset="0"/>
              </a:rPr>
              <a:t>Design Fiery NX</a:t>
            </a:r>
          </a:p>
          <a:p>
            <a:pPr marL="319087" lvl="2" indent="-171450">
              <a:buFont typeface="Georgia" panose="02040502050405020303" pitchFamily="18" charset="0"/>
              <a:buChar char="–"/>
            </a:pPr>
            <a:r>
              <a:rPr lang="it-IT" sz="1000" dirty="0">
                <a:latin typeface="Georgia" panose="02040502050405020303" pitchFamily="18" charset="0"/>
              </a:rPr>
              <a:t>Fiery QuickTouch</a:t>
            </a:r>
            <a:endParaRPr lang="it-IT" sz="1000" dirty="0">
              <a:latin typeface="Georgia" panose="02040502050405020303" pitchFamily="18" charset="0"/>
              <a:cs typeface="Arial"/>
            </a:endParaRPr>
          </a:p>
          <a:p>
            <a:pPr marL="319087" lvl="2" indent="-171450">
              <a:buFont typeface="Georgia" panose="02040502050405020303" pitchFamily="18" charset="0"/>
              <a:buChar char="–"/>
            </a:pPr>
            <a:r>
              <a:rPr lang="it-IT" sz="1000" dirty="0">
                <a:latin typeface="Georgia" panose="02040502050405020303" pitchFamily="18" charset="0"/>
              </a:rPr>
              <a:t>Fiery NX Station</a:t>
            </a:r>
          </a:p>
          <a:p>
            <a:pPr marL="84535" indent="-84535">
              <a:buFont typeface="Arial"/>
              <a:buChar char="•"/>
            </a:pPr>
            <a:r>
              <a:rPr lang="it-IT" sz="1000" dirty="0">
                <a:latin typeface="Georgia" panose="02040502050405020303" pitchFamily="18" charset="0"/>
              </a:rPr>
              <a:t>Fiery JobMaster:</a:t>
            </a:r>
          </a:p>
          <a:p>
            <a:pPr marL="319087" indent="-171450">
              <a:buFont typeface="Georgia" panose="02040502050405020303" pitchFamily="18" charset="0"/>
              <a:buChar char="–"/>
            </a:pPr>
            <a:r>
              <a:rPr lang="it-IT" sz="1000" dirty="0">
                <a:latin typeface="Georgia" panose="02040502050405020303" pitchFamily="18" charset="0"/>
              </a:rPr>
              <a:t>Marcatura delle immagini</a:t>
            </a:r>
          </a:p>
          <a:p>
            <a:pPr marL="319087" indent="-171450">
              <a:buFont typeface="Georgia" panose="02040502050405020303" pitchFamily="18" charset="0"/>
              <a:buChar char="–"/>
            </a:pPr>
            <a:r>
              <a:rPr lang="it-IT" sz="1000" dirty="0">
                <a:latin typeface="Georgia" panose="02040502050405020303" pitchFamily="18" charset="0"/>
              </a:rPr>
              <a:t>Importazione delle pagine acquisite</a:t>
            </a:r>
          </a:p>
          <a:p>
            <a:pPr marL="319087" indent="-171450">
              <a:buFont typeface="Georgia" panose="02040502050405020303" pitchFamily="18" charset="0"/>
              <a:buChar char="–"/>
            </a:pPr>
            <a:r>
              <a:rPr lang="it-IT" sz="1000" dirty="0">
                <a:latin typeface="Georgia" panose="02040502050405020303" pitchFamily="18" charset="0"/>
              </a:rPr>
              <a:t>Posizionamento della pagina</a:t>
            </a:r>
          </a:p>
          <a:p>
            <a:pPr marL="84535" indent="-84535">
              <a:buFont typeface="Arial"/>
              <a:buChar char="•"/>
            </a:pPr>
            <a:r>
              <a:rPr lang="it-IT" sz="1000" dirty="0">
                <a:latin typeface="Georgia" panose="02040502050405020303" pitchFamily="18" charset="0"/>
              </a:rPr>
              <a:t>Altri miglioramenti alla preparazione</a:t>
            </a:r>
          </a:p>
        </p:txBody>
      </p:sp>
      <p:sp>
        <p:nvSpPr>
          <p:cNvPr id="19" name="Rectangle 18"/>
          <p:cNvSpPr/>
          <p:nvPr/>
        </p:nvSpPr>
        <p:spPr>
          <a:xfrm>
            <a:off x="6964680" y="2484436"/>
            <a:ext cx="1820007" cy="1954381"/>
          </a:xfrm>
          <a:prstGeom prst="rect">
            <a:avLst/>
          </a:prstGeom>
        </p:spPr>
        <p:txBody>
          <a:bodyPr wrap="square">
            <a:spAutoFit/>
          </a:bodyPr>
          <a:lstStyle/>
          <a:p>
            <a:pPr marL="86916" lvl="1" indent="-86916">
              <a:spcBef>
                <a:spcPts val="0"/>
              </a:spcBef>
              <a:buFont typeface="Arial"/>
              <a:buChar char="•"/>
            </a:pPr>
            <a:r>
              <a:rPr lang="it-IT" sz="1000" dirty="0">
                <a:latin typeface="Georgia" panose="02040502050405020303" pitchFamily="18" charset="0"/>
              </a:rPr>
              <a:t>Windows 10 </a:t>
            </a:r>
          </a:p>
          <a:p>
            <a:pPr marL="86916" lvl="1" indent="-86916">
              <a:spcBef>
                <a:spcPts val="0"/>
              </a:spcBef>
              <a:buFont typeface="Arial"/>
              <a:buChar char="•"/>
            </a:pPr>
            <a:r>
              <a:rPr lang="it-IT" sz="1000" dirty="0">
                <a:latin typeface="Georgia" panose="02040502050405020303" pitchFamily="18" charset="0"/>
              </a:rPr>
              <a:t>Miglioramenti alla sicurezza</a:t>
            </a:r>
          </a:p>
          <a:p>
            <a:pPr marL="86916" lvl="1" indent="-86916">
              <a:spcBef>
                <a:spcPts val="0"/>
              </a:spcBef>
              <a:buFont typeface="Arial"/>
              <a:buChar char="•"/>
            </a:pPr>
            <a:r>
              <a:rPr lang="it-IT" sz="1000" dirty="0">
                <a:latin typeface="Georgia" panose="02040502050405020303" pitchFamily="18" charset="0"/>
              </a:rPr>
              <a:t>Backup automatici di sistema</a:t>
            </a:r>
          </a:p>
          <a:p>
            <a:pPr marL="86916" lvl="1" indent="-86916">
              <a:spcBef>
                <a:spcPts val="0"/>
              </a:spcBef>
              <a:buFont typeface="Arial"/>
              <a:buChar char="•"/>
            </a:pPr>
            <a:r>
              <a:rPr lang="it-IT" sz="1000" dirty="0">
                <a:latin typeface="Georgia" panose="02040502050405020303" pitchFamily="18" charset="0"/>
              </a:rPr>
              <a:t>Aggiornamenti Fiery da Command WorkStation</a:t>
            </a:r>
          </a:p>
          <a:p>
            <a:pPr marL="86916" lvl="1" indent="-86916">
              <a:spcBef>
                <a:spcPts val="0"/>
              </a:spcBef>
              <a:buFont typeface="Arial"/>
              <a:buChar char="•"/>
            </a:pPr>
            <a:r>
              <a:rPr lang="it-IT" sz="1000" dirty="0">
                <a:latin typeface="Georgia" panose="02040502050405020303" pitchFamily="18" charset="0"/>
              </a:rPr>
              <a:t>EAP-TLS 802.1x</a:t>
            </a:r>
          </a:p>
          <a:p>
            <a:pPr marL="86916" lvl="1" indent="-86916">
              <a:spcBef>
                <a:spcPts val="0"/>
              </a:spcBef>
              <a:buFont typeface="Arial"/>
              <a:buChar char="•"/>
            </a:pPr>
            <a:r>
              <a:rPr lang="it-IT" sz="1000" dirty="0">
                <a:latin typeface="Georgia" panose="02040502050405020303" pitchFamily="18" charset="0"/>
              </a:rPr>
              <a:t>Configurazione automatica proxy</a:t>
            </a:r>
          </a:p>
          <a:p>
            <a:pPr marL="86916" lvl="1" indent="-86916">
              <a:spcBef>
                <a:spcPts val="0"/>
              </a:spcBef>
              <a:buFont typeface="Arial"/>
              <a:buChar char="•"/>
            </a:pPr>
            <a:r>
              <a:rPr lang="it-IT" sz="1000" dirty="0">
                <a:latin typeface="Georgia" panose="02040502050405020303" pitchFamily="18" charset="0"/>
              </a:rPr>
              <a:t>Miglioramenti all'integrazione</a:t>
            </a:r>
          </a:p>
        </p:txBody>
      </p:sp>
      <p:sp>
        <p:nvSpPr>
          <p:cNvPr id="25" name="Slide Number Placeholder 24"/>
          <p:cNvSpPr>
            <a:spLocks noGrp="1"/>
          </p:cNvSpPr>
          <p:nvPr>
            <p:ph type="sldNum" sz="quarter" idx="4294967295"/>
          </p:nvPr>
        </p:nvSpPr>
        <p:spPr>
          <a:xfrm>
            <a:off x="8531225" y="4681910"/>
            <a:ext cx="342900" cy="342900"/>
          </a:xfrm>
          <a:prstGeom prst="rect">
            <a:avLst/>
          </a:prstGeom>
        </p:spPr>
        <p:txBody>
          <a:bodyPr/>
          <a:lstStyle/>
          <a:p>
            <a:fld id="{BBBAC0FC-EB2D-444B-B5E9-47050E06F709}" type="slidenum">
              <a:rPr lang="en-US" sz="1000">
                <a:latin typeface="Georgia" panose="02040502050405020303" pitchFamily="18" charset="0"/>
              </a:rPr>
              <a:pPr/>
              <a:t>4</a:t>
            </a:fld>
            <a:endParaRPr lang="it-IT" sz="1000" dirty="0">
              <a:latin typeface="Georgia" panose="02040502050405020303" pitchFamily="18" charset="0"/>
            </a:endParaRPr>
          </a:p>
        </p:txBody>
      </p:sp>
      <p:sp>
        <p:nvSpPr>
          <p:cNvPr id="2" name="Rectangle 1"/>
          <p:cNvSpPr/>
          <p:nvPr/>
        </p:nvSpPr>
        <p:spPr>
          <a:xfrm>
            <a:off x="1019535" y="4471626"/>
            <a:ext cx="2719546" cy="369332"/>
          </a:xfrm>
          <a:prstGeom prst="rect">
            <a:avLst/>
          </a:prstGeom>
        </p:spPr>
        <p:txBody>
          <a:bodyPr wrap="square">
            <a:spAutoFit/>
          </a:bodyPr>
          <a:lstStyle/>
          <a:p>
            <a:r>
              <a:rPr lang="it-IT" sz="900" i="1" dirty="0">
                <a:latin typeface="Georgia" panose="02040502050405020303" pitchFamily="18" charset="0"/>
              </a:rPr>
              <a:t>*APPE è aggiornato regolarmente con nuove funzionalità e release di supporto.</a:t>
            </a:r>
          </a:p>
        </p:txBody>
      </p:sp>
      <p:grpSp>
        <p:nvGrpSpPr>
          <p:cNvPr id="5" name="Group 4"/>
          <p:cNvGrpSpPr/>
          <p:nvPr/>
        </p:nvGrpSpPr>
        <p:grpSpPr>
          <a:xfrm>
            <a:off x="933127" y="1286637"/>
            <a:ext cx="7242997" cy="1135400"/>
            <a:chOff x="933127" y="1286637"/>
            <a:chExt cx="7242997" cy="1135400"/>
          </a:xfrm>
        </p:grpSpPr>
        <p:sp>
          <p:nvSpPr>
            <p:cNvPr id="4" name="Rectangle 3"/>
            <p:cNvSpPr/>
            <p:nvPr/>
          </p:nvSpPr>
          <p:spPr>
            <a:xfrm>
              <a:off x="933127" y="1815214"/>
              <a:ext cx="6563141" cy="81539"/>
            </a:xfrm>
            <a:prstGeom prst="rect">
              <a:avLst/>
            </a:prstGeom>
            <a:solidFill>
              <a:srgbClr val="D6D5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2926653" y="1286637"/>
              <a:ext cx="5249471" cy="1135400"/>
              <a:chOff x="2847554" y="1287552"/>
              <a:chExt cx="5249471" cy="1135400"/>
            </a:xfrm>
          </p:grpSpPr>
          <p:pic>
            <p:nvPicPr>
              <p:cNvPr id="10" name="Picture 9"/>
              <p:cNvPicPr>
                <a:picLocks noChangeAspect="1"/>
              </p:cNvPicPr>
              <p:nvPr/>
            </p:nvPicPr>
            <p:blipFill>
              <a:blip r:embed="rId3"/>
              <a:stretch>
                <a:fillRect/>
              </a:stretch>
            </p:blipFill>
            <p:spPr>
              <a:xfrm>
                <a:off x="2847554" y="1290849"/>
                <a:ext cx="1132103" cy="1132103"/>
              </a:xfrm>
              <a:prstGeom prst="rect">
                <a:avLst/>
              </a:prstGeom>
            </p:spPr>
          </p:pic>
          <p:pic>
            <p:nvPicPr>
              <p:cNvPr id="11" name="Picture 10"/>
              <p:cNvPicPr>
                <a:picLocks noChangeAspect="1"/>
              </p:cNvPicPr>
              <p:nvPr/>
            </p:nvPicPr>
            <p:blipFill>
              <a:blip r:embed="rId4"/>
              <a:stretch>
                <a:fillRect/>
              </a:stretch>
            </p:blipFill>
            <p:spPr>
              <a:xfrm>
                <a:off x="6964922" y="1290848"/>
                <a:ext cx="1132103" cy="1132103"/>
              </a:xfrm>
              <a:prstGeom prst="rect">
                <a:avLst/>
              </a:prstGeom>
            </p:spPr>
          </p:pic>
          <p:pic>
            <p:nvPicPr>
              <p:cNvPr id="12" name="Picture 11"/>
              <p:cNvPicPr>
                <a:picLocks noChangeAspect="1"/>
              </p:cNvPicPr>
              <p:nvPr/>
            </p:nvPicPr>
            <p:blipFill>
              <a:blip r:embed="rId5"/>
              <a:stretch>
                <a:fillRect/>
              </a:stretch>
            </p:blipFill>
            <p:spPr>
              <a:xfrm>
                <a:off x="4909105" y="1287552"/>
                <a:ext cx="1132103" cy="1132103"/>
              </a:xfrm>
              <a:prstGeom prst="rect">
                <a:avLst/>
              </a:prstGeom>
            </p:spPr>
          </p:pic>
        </p:grpSp>
      </p:grpSp>
      <p:pic>
        <p:nvPicPr>
          <p:cNvPr id="21" name="Picture 20">
            <a:extLst>
              <a:ext uri="{FF2B5EF4-FFF2-40B4-BE49-F238E27FC236}">
                <a16:creationId xmlns:a16="http://schemas.microsoft.com/office/drawing/2014/main" id="{28D0D3BA-A27C-4B80-BBEA-673E28DC4D2B}"/>
              </a:ext>
            </a:extLst>
          </p:cNvPr>
          <p:cNvPicPr>
            <a:picLocks noChangeAspect="1" noChangeArrowheads="1"/>
          </p:cNvPicPr>
          <p:nvPr/>
        </p:nvPicPr>
        <p:blipFill>
          <a:blip r:embed="rId6"/>
          <a:stretch>
            <a:fillRect/>
          </a:stretch>
        </p:blipFill>
        <p:spPr bwMode="auto">
          <a:xfrm>
            <a:off x="933127" y="1256691"/>
            <a:ext cx="1164284" cy="1164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3643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19597" y="3286191"/>
            <a:ext cx="8048448" cy="419940"/>
          </a:xfrm>
        </p:spPr>
        <p:txBody>
          <a:bodyPr>
            <a:noAutofit/>
          </a:bodyPr>
          <a:lstStyle/>
          <a:p>
            <a:r>
              <a:rPr lang="it-IT" sz="2000" dirty="0"/>
              <a:t>La più intuitiva interfaccia per la gestione dei lavori di stampa per </a:t>
            </a:r>
            <a:br>
              <a:rPr lang="it-IT" sz="2000" dirty="0"/>
            </a:br>
            <a:r>
              <a:rPr lang="it-IT" sz="2000" dirty="0"/>
              <a:t>i server Fiery</a:t>
            </a:r>
          </a:p>
        </p:txBody>
      </p:sp>
      <p:sp>
        <p:nvSpPr>
          <p:cNvPr id="3" name="Slide Number Placeholder 2"/>
          <p:cNvSpPr>
            <a:spLocks noGrp="1"/>
          </p:cNvSpPr>
          <p:nvPr>
            <p:ph type="sldNum" sz="quarter" idx="12"/>
          </p:nvPr>
        </p:nvSpPr>
        <p:spPr>
          <a:xfrm>
            <a:off x="8122545" y="4719782"/>
            <a:ext cx="763359" cy="273844"/>
          </a:xfrm>
        </p:spPr>
        <p:txBody>
          <a:bodyPr/>
          <a:lstStyle/>
          <a:p>
            <a:fld id="{BBBAC0FC-EB2D-444B-B5E9-47050E06F709}" type="slidenum">
              <a:rPr lang="en-US" smtClean="0"/>
              <a:pPr/>
              <a:t>5</a:t>
            </a:fld>
            <a:endParaRPr lang="it-IT" dirty="0"/>
          </a:p>
        </p:txBody>
      </p:sp>
      <p:sp>
        <p:nvSpPr>
          <p:cNvPr id="4" name="Title 3"/>
          <p:cNvSpPr>
            <a:spLocks noGrp="1"/>
          </p:cNvSpPr>
          <p:nvPr>
            <p:ph type="title"/>
          </p:nvPr>
        </p:nvSpPr>
        <p:spPr>
          <a:xfrm>
            <a:off x="519597" y="1504842"/>
            <a:ext cx="5133780" cy="585868"/>
          </a:xfrm>
        </p:spPr>
        <p:txBody>
          <a:bodyPr>
            <a:noAutofit/>
          </a:bodyPr>
          <a:lstStyle/>
          <a:p>
            <a:r>
              <a:rPr lang="it-IT" dirty="0"/>
              <a:t>Fiery Command WorkStation 6</a:t>
            </a:r>
          </a:p>
        </p:txBody>
      </p:sp>
      <p:pic>
        <p:nvPicPr>
          <p:cNvPr id="7" name="Picture 6"/>
          <p:cNvPicPr>
            <a:picLocks noChangeAspect="1"/>
          </p:cNvPicPr>
          <p:nvPr/>
        </p:nvPicPr>
        <p:blipFill>
          <a:blip r:embed="rId3"/>
          <a:stretch>
            <a:fillRect/>
          </a:stretch>
        </p:blipFill>
        <p:spPr>
          <a:xfrm>
            <a:off x="5462546" y="1074233"/>
            <a:ext cx="2944788" cy="1614218"/>
          </a:xfrm>
          <a:prstGeom prst="roundRect">
            <a:avLst>
              <a:gd name="adj" fmla="val 681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4196859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118008"/>
            <a:ext cx="5884818" cy="3745684"/>
          </a:xfrm>
        </p:spPr>
        <p:txBody>
          <a:bodyPr>
            <a:noAutofit/>
          </a:bodyPr>
          <a:lstStyle/>
          <a:p>
            <a:pPr marL="0" indent="0">
              <a:spcBef>
                <a:spcPts val="0"/>
              </a:spcBef>
              <a:buNone/>
            </a:pPr>
            <a:r>
              <a:rPr lang="it-IT" sz="2600" dirty="0"/>
              <a:t>Gestione più rapida dei lavori di stampa, aumento della produzione</a:t>
            </a:r>
          </a:p>
          <a:p>
            <a:pPr marL="0" indent="0">
              <a:spcBef>
                <a:spcPts val="0"/>
              </a:spcBef>
              <a:buNone/>
            </a:pPr>
            <a:endParaRPr lang="it-IT" sz="1500" dirty="0"/>
          </a:p>
          <a:p>
            <a:pPr>
              <a:spcBef>
                <a:spcPts val="600"/>
              </a:spcBef>
            </a:pPr>
            <a:r>
              <a:rPr lang="it-IT" sz="2200" dirty="0"/>
              <a:t>Massima intuitività e facilità d'uso</a:t>
            </a:r>
          </a:p>
          <a:p>
            <a:pPr>
              <a:spcBef>
                <a:spcPts val="600"/>
              </a:spcBef>
            </a:pPr>
            <a:r>
              <a:rPr lang="it-IT" sz="2200" dirty="0"/>
              <a:t>Massima efficienza e produttività</a:t>
            </a:r>
          </a:p>
          <a:p>
            <a:r>
              <a:rPr lang="it-IT" sz="2200" dirty="0"/>
              <a:t>Nuovi strumenti per i manager</a:t>
            </a:r>
          </a:p>
          <a:p>
            <a:r>
              <a:rPr lang="it-IT" sz="2200" dirty="0"/>
              <a:t>Processo di aggiornamento rapido </a:t>
            </a:r>
            <a:br>
              <a:rPr lang="it-IT" sz="2200" dirty="0"/>
            </a:br>
            <a:r>
              <a:rPr lang="it-IT" sz="2200" dirty="0"/>
              <a:t>e indolore</a:t>
            </a:r>
          </a:p>
          <a:p>
            <a:r>
              <a:rPr lang="it-IT" sz="2200" dirty="0"/>
              <a:t>Pronto per il futuro</a:t>
            </a:r>
          </a:p>
        </p:txBody>
      </p:sp>
      <p:sp>
        <p:nvSpPr>
          <p:cNvPr id="4" name="Slide Number Placeholder 3"/>
          <p:cNvSpPr>
            <a:spLocks noGrp="1"/>
          </p:cNvSpPr>
          <p:nvPr>
            <p:ph type="sldNum" sz="quarter" idx="12"/>
          </p:nvPr>
        </p:nvSpPr>
        <p:spPr/>
        <p:txBody>
          <a:bodyPr/>
          <a:lstStyle/>
          <a:p>
            <a:fld id="{6BEE8092-FD92-D247-BFBB-7625102F9F8E}" type="slidenum">
              <a:rPr lang="en-US" smtClean="0"/>
              <a:t>6</a:t>
            </a:fld>
            <a:endParaRPr lang="it-IT"/>
          </a:p>
        </p:txBody>
      </p:sp>
      <p:sp>
        <p:nvSpPr>
          <p:cNvPr id="2" name="Title 1"/>
          <p:cNvSpPr>
            <a:spLocks noGrp="1"/>
          </p:cNvSpPr>
          <p:nvPr>
            <p:ph type="title"/>
          </p:nvPr>
        </p:nvSpPr>
        <p:spPr>
          <a:xfrm>
            <a:off x="330591" y="205979"/>
            <a:ext cx="7409151" cy="857250"/>
          </a:xfrm>
        </p:spPr>
        <p:txBody>
          <a:bodyPr>
            <a:normAutofit/>
          </a:bodyPr>
          <a:lstStyle/>
          <a:p>
            <a:r>
              <a:rPr lang="it-IT" sz="3600" dirty="0"/>
              <a:t>Fiery Command WorkStation 6</a:t>
            </a:r>
          </a:p>
        </p:txBody>
      </p:sp>
      <p:pic>
        <p:nvPicPr>
          <p:cNvPr id="7" name="Picture 6"/>
          <p:cNvPicPr>
            <a:picLocks noChangeAspect="1"/>
          </p:cNvPicPr>
          <p:nvPr/>
        </p:nvPicPr>
        <p:blipFill>
          <a:blip r:embed="rId3"/>
          <a:stretch>
            <a:fillRect/>
          </a:stretch>
        </p:blipFill>
        <p:spPr>
          <a:xfrm>
            <a:off x="5710101" y="0"/>
            <a:ext cx="3433899" cy="5143500"/>
          </a:xfrm>
          <a:prstGeom prst="rect">
            <a:avLst/>
          </a:prstGeom>
        </p:spPr>
      </p:pic>
      <p:sp>
        <p:nvSpPr>
          <p:cNvPr id="5" name="TextBox 4">
            <a:hlinkClick r:id="rId4"/>
          </p:cNvPr>
          <p:cNvSpPr txBox="1"/>
          <p:nvPr/>
        </p:nvSpPr>
        <p:spPr>
          <a:xfrm>
            <a:off x="3175201" y="4645560"/>
            <a:ext cx="2383200" cy="33855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it-IT" sz="1600" dirty="0">
                <a:latin typeface="Georgia"/>
                <a:hlinkClick r:id="rId4"/>
              </a:rPr>
              <a:t>Presentazione completa</a:t>
            </a:r>
            <a:endParaRPr lang="it-IT" sz="2400" dirty="0">
              <a:latin typeface="Georgia"/>
              <a:cs typeface="Georgia"/>
            </a:endParaRPr>
          </a:p>
        </p:txBody>
      </p:sp>
    </p:spTree>
    <p:extLst>
      <p:ext uri="{BB962C8B-B14F-4D97-AF65-F5344CB8AC3E}">
        <p14:creationId xmlns:p14="http://schemas.microsoft.com/office/powerpoint/2010/main" val="95075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640800" y="3006090"/>
            <a:ext cx="3427505" cy="680085"/>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it-IT"/>
              <a:t>Nuove funzioni nella versione 6</a:t>
            </a:r>
          </a:p>
        </p:txBody>
      </p:sp>
      <p:sp>
        <p:nvSpPr>
          <p:cNvPr id="3" name="Slide Number Placeholder 2"/>
          <p:cNvSpPr>
            <a:spLocks noGrp="1"/>
          </p:cNvSpPr>
          <p:nvPr>
            <p:ph type="sldNum" sz="quarter" idx="11"/>
          </p:nvPr>
        </p:nvSpPr>
        <p:spPr/>
        <p:txBody>
          <a:bodyPr/>
          <a:lstStyle/>
          <a:p>
            <a:fld id="{6BEE8092-FD92-D247-BFBB-7625102F9F8E}" type="slidenum">
              <a:rPr lang="en-US" smtClean="0"/>
              <a:pPr/>
              <a:t>7</a:t>
            </a:fld>
            <a:endParaRPr lang="it-IT"/>
          </a:p>
        </p:txBody>
      </p:sp>
      <p:sp>
        <p:nvSpPr>
          <p:cNvPr id="7" name="Content Placeholder 6"/>
          <p:cNvSpPr>
            <a:spLocks noGrp="1"/>
          </p:cNvSpPr>
          <p:nvPr>
            <p:ph sz="quarter" idx="12"/>
          </p:nvPr>
        </p:nvSpPr>
        <p:spPr>
          <a:xfrm>
            <a:off x="640800" y="1406661"/>
            <a:ext cx="8452800" cy="3334387"/>
          </a:xfrm>
        </p:spPr>
        <p:txBody>
          <a:bodyPr numCol="2">
            <a:noAutofit/>
          </a:bodyPr>
          <a:lstStyle/>
          <a:p>
            <a:pPr marL="0" indent="0">
              <a:buNone/>
            </a:pPr>
            <a:r>
              <a:rPr lang="it-IT" sz="1500" b="1" dirty="0"/>
              <a:t>Transizione facilitata dalla versione 5</a:t>
            </a:r>
          </a:p>
          <a:p>
            <a:pPr marL="169863" indent="-169863">
              <a:spcBef>
                <a:spcPts val="0"/>
              </a:spcBef>
            </a:pPr>
            <a:r>
              <a:rPr lang="it-IT" sz="1500" dirty="0"/>
              <a:t>Processo di aggiornamento rapido e indolore</a:t>
            </a:r>
          </a:p>
          <a:p>
            <a:pPr marL="169863" indent="-169863">
              <a:spcBef>
                <a:spcPts val="0"/>
              </a:spcBef>
            </a:pPr>
            <a:r>
              <a:rPr lang="it-IT" sz="1500" dirty="0"/>
              <a:t>Tour di benvenuto</a:t>
            </a:r>
          </a:p>
          <a:p>
            <a:pPr marL="0" indent="0">
              <a:buNone/>
            </a:pPr>
            <a:r>
              <a:rPr lang="it-IT" sz="1500" b="1" dirty="0"/>
              <a:t>Massima intuitività e facilità d'uso</a:t>
            </a:r>
          </a:p>
          <a:p>
            <a:pPr marL="169863" indent="-169863">
              <a:spcBef>
                <a:spcPts val="0"/>
              </a:spcBef>
            </a:pPr>
            <a:r>
              <a:rPr lang="it-IT" sz="1500" dirty="0"/>
              <a:t>Interfaccia utente moderna e intuitiva</a:t>
            </a:r>
          </a:p>
          <a:p>
            <a:pPr marL="0" indent="0">
              <a:buNone/>
            </a:pPr>
            <a:r>
              <a:rPr lang="it-IT" sz="1500" b="1" dirty="0"/>
              <a:t>Massima efficienza e produttività</a:t>
            </a:r>
          </a:p>
          <a:p>
            <a:pPr marL="169863" indent="-169863">
              <a:spcBef>
                <a:spcPts val="600"/>
              </a:spcBef>
              <a:buFont typeface="Arial" panose="020B0604020202020204" pitchFamily="34" charset="0"/>
              <a:buChar char="•"/>
            </a:pPr>
            <a:r>
              <a:rPr lang="it-IT" sz="1500" dirty="0"/>
              <a:t>Anteprima di tutti i lavori*</a:t>
            </a:r>
          </a:p>
          <a:p>
            <a:pPr marL="169863" indent="-169863">
              <a:spcBef>
                <a:spcPts val="0"/>
              </a:spcBef>
              <a:buFont typeface="Arial" panose="020B0604020202020204" pitchFamily="34" charset="0"/>
              <a:buChar char="•"/>
            </a:pPr>
            <a:r>
              <a:rPr lang="it-IT" sz="1500" dirty="0"/>
              <a:t>Rimozione automatica dati raster*</a:t>
            </a:r>
          </a:p>
          <a:p>
            <a:pPr marL="169863" indent="-169863">
              <a:spcBef>
                <a:spcPts val="0"/>
              </a:spcBef>
              <a:buFont typeface="Arial" panose="020B0604020202020204" pitchFamily="34" charset="0"/>
              <a:buChar char="•"/>
            </a:pPr>
            <a:r>
              <a:rPr lang="it-IT" sz="1500" dirty="0"/>
              <a:t>Ristampa veloce*</a:t>
            </a:r>
          </a:p>
          <a:p>
            <a:pPr marL="169863" indent="-169863">
              <a:spcBef>
                <a:spcPts val="600"/>
              </a:spcBef>
            </a:pPr>
            <a:r>
              <a:rPr lang="it-IT" sz="1500" dirty="0"/>
              <a:t>Funzioni per la ricerca dei lavori </a:t>
            </a:r>
          </a:p>
          <a:p>
            <a:pPr marL="569913" lvl="1" indent="-169863">
              <a:spcBef>
                <a:spcPts val="0"/>
              </a:spcBef>
            </a:pPr>
            <a:r>
              <a:rPr lang="it-IT" sz="1500" dirty="0"/>
              <a:t>Ricerca semplice</a:t>
            </a:r>
          </a:p>
          <a:p>
            <a:pPr marL="569913" lvl="1" indent="-169863">
              <a:spcBef>
                <a:spcPts val="0"/>
              </a:spcBef>
            </a:pPr>
            <a:r>
              <a:rPr lang="it-IT" sz="1500" dirty="0"/>
              <a:t>Ricerca avanzata</a:t>
            </a:r>
          </a:p>
          <a:p>
            <a:pPr marL="569913" lvl="1" indent="-169863">
              <a:spcBef>
                <a:spcPts val="0"/>
              </a:spcBef>
            </a:pPr>
            <a:r>
              <a:rPr lang="it-IT" sz="1500" dirty="0"/>
              <a:t>Viste e filtri personalizzati</a:t>
            </a:r>
          </a:p>
          <a:p>
            <a:pPr marL="169863" indent="-169863">
              <a:spcBef>
                <a:spcPts val="0"/>
              </a:spcBef>
            </a:pPr>
            <a:r>
              <a:rPr lang="it-IT" sz="1500" dirty="0"/>
              <a:t>Impostazioni del colore in Proprietà del lavoro</a:t>
            </a:r>
          </a:p>
          <a:p>
            <a:pPr marL="169863" indent="-169863">
              <a:spcBef>
                <a:spcPts val="0"/>
              </a:spcBef>
            </a:pPr>
            <a:r>
              <a:rPr lang="it-IT" sz="1500" dirty="0"/>
              <a:t>Impostazione dei valori predefiniti</a:t>
            </a:r>
          </a:p>
          <a:p>
            <a:pPr marL="569913" lvl="1" indent="-169863">
              <a:spcBef>
                <a:spcPts val="0"/>
              </a:spcBef>
            </a:pPr>
            <a:r>
              <a:rPr lang="it-IT" sz="1500" spc="-20" dirty="0"/>
              <a:t>Valori predefiniti per la gestione del colore</a:t>
            </a:r>
          </a:p>
          <a:p>
            <a:pPr marL="169863" indent="-169863">
              <a:spcBef>
                <a:spcPts val="0"/>
              </a:spcBef>
            </a:pPr>
            <a:r>
              <a:rPr lang="it-IT" sz="1500" dirty="0"/>
              <a:t>Modifica in linea</a:t>
            </a:r>
          </a:p>
          <a:p>
            <a:pPr marL="0" indent="0">
              <a:spcBef>
                <a:spcPts val="0"/>
              </a:spcBef>
              <a:buNone/>
            </a:pPr>
            <a:r>
              <a:rPr lang="it-IT" sz="1500" b="1" dirty="0"/>
              <a:t>Nuovi strumenti per i responsabili della produzione</a:t>
            </a:r>
          </a:p>
          <a:p>
            <a:pPr marL="169863" indent="-169863">
              <a:spcBef>
                <a:spcPts val="0"/>
              </a:spcBef>
            </a:pPr>
            <a:r>
              <a:rPr lang="it-IT" sz="1500" dirty="0"/>
              <a:t>Vista Pagina iniziale</a:t>
            </a:r>
          </a:p>
          <a:p>
            <a:pPr marL="569913" lvl="1" indent="-169863">
              <a:spcBef>
                <a:spcPts val="0"/>
              </a:spcBef>
            </a:pPr>
            <a:r>
              <a:rPr lang="it-IT" sz="1500" dirty="0"/>
              <a:t>Stato del server</a:t>
            </a:r>
          </a:p>
          <a:p>
            <a:pPr marL="569913" lvl="1" indent="-169863">
              <a:spcBef>
                <a:spcPts val="0"/>
              </a:spcBef>
            </a:pPr>
            <a:r>
              <a:rPr lang="it-IT" sz="1500" dirty="0"/>
              <a:t>Metriche di produzione facilmente accessibili</a:t>
            </a:r>
          </a:p>
          <a:p>
            <a:pPr marL="169863" indent="-169863">
              <a:spcBef>
                <a:spcPts val="0"/>
              </a:spcBef>
            </a:pPr>
            <a:r>
              <a:rPr lang="it-IT" sz="1500" dirty="0"/>
              <a:t>Aggiornamenti Fiery</a:t>
            </a:r>
          </a:p>
          <a:p>
            <a:pPr marL="169863" indent="-169863">
              <a:spcBef>
                <a:spcPts val="0"/>
              </a:spcBef>
            </a:pPr>
            <a:r>
              <a:rPr lang="it-IT" sz="1500" dirty="0"/>
              <a:t>Impostazione dei valori predefiniti</a:t>
            </a:r>
          </a:p>
        </p:txBody>
      </p:sp>
      <p:sp>
        <p:nvSpPr>
          <p:cNvPr id="9" name="Rectangle: Rounded Corners 8"/>
          <p:cNvSpPr/>
          <p:nvPr/>
        </p:nvSpPr>
        <p:spPr>
          <a:xfrm>
            <a:off x="5611009" y="4300646"/>
            <a:ext cx="2412107" cy="67447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it-IT" sz="1600" dirty="0">
                <a:solidFill>
                  <a:schemeClr val="tx1"/>
                </a:solidFill>
                <a:latin typeface="Georgia" panose="02040502050405020303" pitchFamily="18" charset="0"/>
              </a:rPr>
              <a:t>*Nuove funzioni solo per i server FS300 Pro</a:t>
            </a:r>
          </a:p>
        </p:txBody>
      </p:sp>
    </p:spTree>
    <p:extLst>
      <p:ext uri="{BB962C8B-B14F-4D97-AF65-F5344CB8AC3E}">
        <p14:creationId xmlns:p14="http://schemas.microsoft.com/office/powerpoint/2010/main" val="23748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2474259" y="3359523"/>
            <a:ext cx="5109881" cy="386718"/>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29779"/>
            <a:ext cx="8229600" cy="857250"/>
          </a:xfrm>
        </p:spPr>
        <p:txBody>
          <a:bodyPr>
            <a:normAutofit fontScale="90000"/>
          </a:bodyPr>
          <a:lstStyle/>
          <a:p>
            <a:pPr>
              <a:lnSpc>
                <a:spcPct val="90000"/>
              </a:lnSpc>
            </a:pPr>
            <a:r>
              <a:rPr lang="it-IT" dirty="0"/>
              <a:t>Nuove funzioni nelle soluzioni di preparazione</a:t>
            </a:r>
          </a:p>
        </p:txBody>
      </p:sp>
      <p:sp>
        <p:nvSpPr>
          <p:cNvPr id="3" name="Slide Number Placeholder 2"/>
          <p:cNvSpPr>
            <a:spLocks noGrp="1"/>
          </p:cNvSpPr>
          <p:nvPr>
            <p:ph type="sldNum" sz="quarter" idx="11"/>
          </p:nvPr>
        </p:nvSpPr>
        <p:spPr/>
        <p:txBody>
          <a:bodyPr/>
          <a:lstStyle/>
          <a:p>
            <a:fld id="{6BEE8092-FD92-D247-BFBB-7625102F9F8E}" type="slidenum">
              <a:rPr lang="en-US" smtClean="0"/>
              <a:pPr/>
              <a:t>8</a:t>
            </a:fld>
            <a:endParaRPr lang="it-IT" dirty="0"/>
          </a:p>
        </p:txBody>
      </p:sp>
      <p:graphicFrame>
        <p:nvGraphicFramePr>
          <p:cNvPr id="5" name="Table 4"/>
          <p:cNvGraphicFramePr>
            <a:graphicFrameLocks noGrp="1"/>
          </p:cNvGraphicFramePr>
          <p:nvPr>
            <p:extLst>
              <p:ext uri="{D42A27DB-BD31-4B8C-83A1-F6EECF244321}">
                <p14:modId xmlns:p14="http://schemas.microsoft.com/office/powerpoint/2010/main" val="3175293479"/>
              </p:ext>
            </p:extLst>
          </p:nvPr>
        </p:nvGraphicFramePr>
        <p:xfrm>
          <a:off x="457199" y="1181284"/>
          <a:ext cx="7126941" cy="3799332"/>
        </p:xfrm>
        <a:graphic>
          <a:graphicData uri="http://schemas.openxmlformats.org/drawingml/2006/table">
            <a:tbl>
              <a:tblPr firstRow="1" bandRow="1">
                <a:tableStyleId>{5DA37D80-6434-44D0-A028-1B22A696006F}</a:tableStyleId>
              </a:tblPr>
              <a:tblGrid>
                <a:gridCol w="1978640">
                  <a:extLst>
                    <a:ext uri="{9D8B030D-6E8A-4147-A177-3AD203B41FA5}">
                      <a16:colId xmlns:a16="http://schemas.microsoft.com/office/drawing/2014/main" val="20000"/>
                    </a:ext>
                  </a:extLst>
                </a:gridCol>
                <a:gridCol w="5148301">
                  <a:extLst>
                    <a:ext uri="{9D8B030D-6E8A-4147-A177-3AD203B41FA5}">
                      <a16:colId xmlns:a16="http://schemas.microsoft.com/office/drawing/2014/main" val="20001"/>
                    </a:ext>
                  </a:extLst>
                </a:gridCol>
              </a:tblGrid>
              <a:tr h="261818">
                <a:tc>
                  <a:txBody>
                    <a:bodyPr/>
                    <a:lstStyle/>
                    <a:p>
                      <a:r>
                        <a:rPr lang="it-IT" sz="1700" b="1" dirty="0">
                          <a:latin typeface="Georgia" panose="02040502050405020303" pitchFamily="18" charset="0"/>
                        </a:rPr>
                        <a:t>Fiery Impose</a:t>
                      </a:r>
                      <a:endParaRPr lang="it-IT" sz="1700" b="1" baseline="0" dirty="0">
                        <a:latin typeface="Georgia" panose="02040502050405020303" pitchFamily="18" charset="0"/>
                      </a:endParaRPr>
                    </a:p>
                    <a:p>
                      <a:r>
                        <a:rPr lang="it-IT" sz="1700" b="1" baseline="0" dirty="0">
                          <a:latin typeface="Georgia" panose="02040502050405020303" pitchFamily="18" charset="0"/>
                        </a:rPr>
                        <a:t>Fiery Compose</a:t>
                      </a:r>
                    </a:p>
                    <a:p>
                      <a:r>
                        <a:rPr lang="it-IT" sz="1700" b="1" dirty="0">
                          <a:latin typeface="Georgia" panose="02040502050405020303" pitchFamily="18" charset="0"/>
                        </a:rPr>
                        <a:t>Fiery JobMaster</a:t>
                      </a:r>
                      <a:endParaRPr lang="it-IT" sz="1700" b="1"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173038" marR="0" indent="-173038"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it-IT" sz="1400" b="0" dirty="0">
                          <a:latin typeface="Georgia" panose="02040502050405020303" pitchFamily="18" charset="0"/>
                        </a:rPr>
                        <a:t>Miglioramenti all'usabilità</a:t>
                      </a:r>
                    </a:p>
                    <a:p>
                      <a:pPr marL="227013" marR="0"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r>
                        <a:rPr lang="it-IT" sz="1300" b="0" dirty="0">
                          <a:latin typeface="Georgia" panose="02040502050405020303" pitchFamily="18" charset="0"/>
                        </a:rPr>
                        <a:t>Impostazione più facile delle preferenze, mantenimento del formato di finestre e riquadri, visualizzazione del colore del supporto, inserimento ottimizzato delle pagine, salvataggio più rapido dei lavori, selezione più veloce del formato foglio</a:t>
                      </a:r>
                    </a:p>
                    <a:p>
                      <a:pPr marL="231775" marR="0" indent="-231775"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it-IT" sz="1400" b="0" kern="1200" baseline="0" dirty="0">
                          <a:solidFill>
                            <a:schemeClr val="tx1"/>
                          </a:solidFill>
                          <a:latin typeface="Georgia" panose="02040502050405020303" pitchFamily="18" charset="0"/>
                        </a:rPr>
                        <a:t>Acrobat DC Professional e PitStop Edit 13</a:t>
                      </a:r>
                      <a:endParaRPr lang="it-IT" sz="1400" b="0" kern="1200" dirty="0">
                        <a:solidFill>
                          <a:schemeClr val="tx1"/>
                        </a:solidFill>
                        <a:latin typeface="Georgia" panose="02040502050405020303" pitchFamily="18" charset="0"/>
                        <a:ea typeface="+mn-ea"/>
                        <a:cs typeface="+mn-cs"/>
                      </a:endParaRPr>
                    </a:p>
                  </a:txBody>
                  <a:tcPr marL="68580" marR="68580" marT="34290" marB="34290">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85454">
                <a:tc>
                  <a:txBody>
                    <a:bodyPr/>
                    <a:lstStyle/>
                    <a:p>
                      <a:r>
                        <a:rPr lang="it-IT" sz="1700" b="1" dirty="0">
                          <a:latin typeface="Georgia" panose="02040502050405020303" pitchFamily="18" charset="0"/>
                        </a:rPr>
                        <a:t>Fiery Impose</a:t>
                      </a:r>
                      <a:endParaRPr lang="it-IT" sz="1700" b="1"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marL="171450" indent="-171450">
                        <a:lnSpc>
                          <a:spcPct val="90000"/>
                        </a:lnSpc>
                        <a:buFont typeface="Arial" panose="020B0604020202020204" pitchFamily="34" charset="0"/>
                        <a:buChar char="•"/>
                      </a:pPr>
                      <a:r>
                        <a:rPr lang="it-IT" sz="1400" b="0" kern="1200" dirty="0">
                          <a:effectLst/>
                          <a:latin typeface="Georgia" panose="02040502050405020303" pitchFamily="18" charset="0"/>
                        </a:rPr>
                        <a:t>Automazione della stampa multipla in base al formato del supporto</a:t>
                      </a:r>
                    </a:p>
                    <a:p>
                      <a:pPr marL="171450" indent="-171450">
                        <a:lnSpc>
                          <a:spcPct val="90000"/>
                        </a:lnSpc>
                        <a:buFont typeface="Arial" panose="020B0604020202020204" pitchFamily="34" charset="0"/>
                        <a:buChar char="•"/>
                      </a:pPr>
                      <a:r>
                        <a:rPr lang="it-IT" sz="1400" b="0" dirty="0">
                          <a:latin typeface="Georgia" panose="02040502050405020303" pitchFamily="18" charset="0"/>
                        </a:rPr>
                        <a:t>Rotazione automatica delle pagine</a:t>
                      </a:r>
                      <a:endParaRPr lang="it-IT" sz="1400" b="0" kern="1200" dirty="0">
                        <a:effectLst/>
                        <a:latin typeface="Georgia" panose="02040502050405020303" pitchFamily="18" charset="0"/>
                      </a:endParaRPr>
                    </a:p>
                    <a:p>
                      <a:pPr marL="171450" indent="-171450">
                        <a:lnSpc>
                          <a:spcPct val="90000"/>
                        </a:lnSpc>
                        <a:buFont typeface="Arial" panose="020B0604020202020204" pitchFamily="34" charset="0"/>
                        <a:buChar char="•"/>
                      </a:pPr>
                      <a:r>
                        <a:rPr lang="it-IT" sz="1400" b="0" dirty="0">
                          <a:latin typeface="Georgia" panose="02040502050405020303" pitchFamily="18" charset="0"/>
                        </a:rPr>
                        <a:t>Preimpostazioni per i segni</a:t>
                      </a:r>
                    </a:p>
                    <a:p>
                      <a:pPr marL="171450" marR="0" indent="-17145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it-IT" sz="1400" b="0" dirty="0">
                          <a:latin typeface="Georgia" panose="02040502050405020303" pitchFamily="18" charset="0"/>
                        </a:rPr>
                        <a:t>Supporti misti per le copertine di booklet VDP</a:t>
                      </a:r>
                    </a:p>
                    <a:p>
                      <a:pPr marL="171450" marR="0" indent="-17145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it-IT" sz="1400" b="0" dirty="0">
                          <a:latin typeface="Georgia" panose="02040502050405020303" pitchFamily="18" charset="0"/>
                        </a:rPr>
                        <a:t>Automazione del flusso di lavoro per lo stile degli indicatori di ritaglio giapponese</a:t>
                      </a:r>
                    </a:p>
                    <a:p>
                      <a:pPr marL="171450" marR="0" indent="-17145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it-IT" sz="1400" b="0" dirty="0">
                          <a:latin typeface="Georgia" panose="02040502050405020303" pitchFamily="18" charset="0"/>
                        </a:rPr>
                        <a:t>Prova gratuita per 30 giorni</a:t>
                      </a:r>
                      <a:endParaRPr lang="it-IT" sz="1400" b="0"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181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700" b="1" dirty="0">
                          <a:latin typeface="Georgia" panose="02040502050405020303" pitchFamily="18" charset="0"/>
                        </a:rPr>
                        <a:t>Fiery JobMaster</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marR="0" indent="-17145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it-IT" sz="1400" b="0" dirty="0">
                          <a:latin typeface="Georgia" panose="02040502050405020303" pitchFamily="18" charset="0"/>
                        </a:rPr>
                        <a:t>Marcatura delle immagini</a:t>
                      </a:r>
                    </a:p>
                    <a:p>
                      <a:pPr marL="171450" marR="0" indent="-17145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it-IT" sz="1400" b="0" dirty="0">
                          <a:latin typeface="Georgia" panose="02040502050405020303" pitchFamily="18" charset="0"/>
                        </a:rPr>
                        <a:t>Importazione delle pagine </a:t>
                      </a:r>
                      <a:br>
                        <a:rPr lang="it-IT" sz="1400" b="0" dirty="0">
                          <a:latin typeface="Georgia" panose="02040502050405020303" pitchFamily="18" charset="0"/>
                        </a:rPr>
                      </a:br>
                      <a:r>
                        <a:rPr lang="it-IT" sz="1400" b="0" dirty="0">
                          <a:latin typeface="Georgia" panose="02040502050405020303" pitchFamily="18" charset="0"/>
                        </a:rPr>
                        <a:t>acquisite</a:t>
                      </a:r>
                    </a:p>
                    <a:p>
                      <a:pPr marL="171450" marR="0" indent="-17145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it-IT" sz="1400" b="0" dirty="0">
                          <a:latin typeface="Georgia" panose="02040502050405020303" pitchFamily="18" charset="0"/>
                        </a:rPr>
                        <a:t>Posizionamento della pagina</a:t>
                      </a:r>
                    </a:p>
                    <a:p>
                      <a:pPr marL="171450" marR="0" lvl="0" indent="-17145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it-IT" sz="1400" b="0" dirty="0">
                          <a:latin typeface="Georgia" panose="02040502050405020303" pitchFamily="18" charset="0"/>
                        </a:rPr>
                        <a:t>Prova gratuita per 30 giorni</a:t>
                      </a:r>
                      <a:endParaRPr lang="it-IT" sz="1400" b="0"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16" name="Rectangle: Rounded Corners 15"/>
          <p:cNvSpPr/>
          <p:nvPr/>
        </p:nvSpPr>
        <p:spPr>
          <a:xfrm>
            <a:off x="5120456" y="4287158"/>
            <a:ext cx="2370402" cy="67447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it-IT" sz="1600" dirty="0">
                <a:solidFill>
                  <a:schemeClr val="tx1"/>
                </a:solidFill>
                <a:latin typeface="Georgia" panose="02040502050405020303" pitchFamily="18" charset="0"/>
              </a:rPr>
              <a:t>*Nuova funzione solo per i server FS300 Pro</a:t>
            </a:r>
          </a:p>
        </p:txBody>
      </p:sp>
      <p:sp>
        <p:nvSpPr>
          <p:cNvPr id="17" name="TextBox 16"/>
          <p:cNvSpPr txBox="1"/>
          <p:nvPr/>
        </p:nvSpPr>
        <p:spPr>
          <a:xfrm>
            <a:off x="7584141" y="4039623"/>
            <a:ext cx="1460501" cy="58477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it-IT" sz="1600" dirty="0">
                <a:latin typeface="Georgia"/>
                <a:hlinkClick r:id="rId3"/>
              </a:rPr>
              <a:t>Presentazione completa</a:t>
            </a:r>
            <a:endParaRPr lang="it-IT" sz="2400" dirty="0">
              <a:latin typeface="Georgia"/>
              <a:cs typeface="Georgia"/>
            </a:endParaRPr>
          </a:p>
        </p:txBody>
      </p:sp>
    </p:spTree>
    <p:extLst>
      <p:ext uri="{BB962C8B-B14F-4D97-AF65-F5344CB8AC3E}">
        <p14:creationId xmlns:p14="http://schemas.microsoft.com/office/powerpoint/2010/main" val="160627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Anteprima di tutti i lavori</a:t>
            </a:r>
          </a:p>
        </p:txBody>
      </p:sp>
      <p:sp>
        <p:nvSpPr>
          <p:cNvPr id="3" name="Slide Number Placeholder 2"/>
          <p:cNvSpPr>
            <a:spLocks noGrp="1"/>
          </p:cNvSpPr>
          <p:nvPr>
            <p:ph type="sldNum" sz="quarter" idx="11"/>
          </p:nvPr>
        </p:nvSpPr>
        <p:spPr/>
        <p:txBody>
          <a:bodyPr/>
          <a:lstStyle/>
          <a:p>
            <a:fld id="{6BEE8092-FD92-D247-BFBB-7625102F9F8E}" type="slidenum">
              <a:rPr lang="en-US" smtClean="0"/>
              <a:pPr/>
              <a:t>9</a:t>
            </a:fld>
            <a:endParaRPr lang="it-IT"/>
          </a:p>
        </p:txBody>
      </p:sp>
      <p:sp>
        <p:nvSpPr>
          <p:cNvPr id="4" name="Content Placeholder 3"/>
          <p:cNvSpPr>
            <a:spLocks noGrp="1"/>
          </p:cNvSpPr>
          <p:nvPr>
            <p:ph sz="quarter" idx="12"/>
          </p:nvPr>
        </p:nvSpPr>
        <p:spPr>
          <a:xfrm>
            <a:off x="457199" y="1433512"/>
            <a:ext cx="4241791" cy="3709988"/>
          </a:xfrm>
        </p:spPr>
        <p:txBody>
          <a:bodyPr>
            <a:normAutofit fontScale="77500" lnSpcReduction="20000"/>
          </a:bodyPr>
          <a:lstStyle/>
          <a:p>
            <a:pPr>
              <a:lnSpc>
                <a:spcPct val="110000"/>
              </a:lnSpc>
            </a:pPr>
            <a:r>
              <a:rPr lang="it-IT" sz="3800" dirty="0"/>
              <a:t>Identificazione più rapida dei lavori </a:t>
            </a:r>
          </a:p>
          <a:p>
            <a:pPr lvl="1">
              <a:lnSpc>
                <a:spcPct val="110000"/>
              </a:lnSpc>
            </a:pPr>
            <a:r>
              <a:rPr lang="it-IT" dirty="0"/>
              <a:t>Nessun impatto sulle prestazioni</a:t>
            </a:r>
          </a:p>
          <a:p>
            <a:pPr lvl="1">
              <a:lnSpc>
                <a:spcPct val="110000"/>
              </a:lnSpc>
            </a:pPr>
            <a:r>
              <a:rPr lang="it-IT" dirty="0"/>
              <a:t>Anteprima della sola prima pagina</a:t>
            </a:r>
          </a:p>
          <a:p>
            <a:pPr lvl="1">
              <a:lnSpc>
                <a:spcPct val="110000"/>
              </a:lnSpc>
            </a:pPr>
            <a:r>
              <a:rPr lang="it-IT" dirty="0"/>
              <a:t>Formati di file supportati:</a:t>
            </a:r>
          </a:p>
          <a:p>
            <a:pPr lvl="2">
              <a:lnSpc>
                <a:spcPct val="110000"/>
              </a:lnSpc>
            </a:pPr>
            <a:r>
              <a:rPr lang="it-IT" sz="2100" dirty="0"/>
              <a:t>PS, PDF, PDF/VT, TIF, EPS</a:t>
            </a:r>
          </a:p>
          <a:p>
            <a:pPr lvl="1">
              <a:lnSpc>
                <a:spcPct val="110000"/>
              </a:lnSpc>
            </a:pPr>
            <a:r>
              <a:rPr lang="it-IT" dirty="0"/>
              <a:t>Disponibile solo su server Fiery esterni</a:t>
            </a:r>
          </a:p>
          <a:p>
            <a:endParaRPr lang="it-IT" dirty="0"/>
          </a:p>
        </p:txBody>
      </p:sp>
      <p:pic>
        <p:nvPicPr>
          <p:cNvPr id="5" name="Picture 4"/>
          <p:cNvPicPr>
            <a:picLocks noChangeAspect="1"/>
          </p:cNvPicPr>
          <p:nvPr/>
        </p:nvPicPr>
        <p:blipFill rotWithShape="1">
          <a:blip r:embed="rId3"/>
          <a:srcRect l="1025"/>
          <a:stretch/>
        </p:blipFill>
        <p:spPr>
          <a:xfrm>
            <a:off x="4698991" y="1517184"/>
            <a:ext cx="3987809" cy="162046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7789609" y="110841"/>
            <a:ext cx="872099" cy="872099"/>
          </a:xfrm>
          <a:prstGeom prst="rect">
            <a:avLst/>
          </a:prstGeom>
        </p:spPr>
      </p:pic>
    </p:spTree>
    <p:extLst>
      <p:ext uri="{BB962C8B-B14F-4D97-AF65-F5344CB8AC3E}">
        <p14:creationId xmlns:p14="http://schemas.microsoft.com/office/powerpoint/2010/main" val="1555983453"/>
      </p:ext>
    </p:extLst>
  </p:cSld>
  <p:clrMapOvr>
    <a:masterClrMapping/>
  </p:clrMapOvr>
</p:sld>
</file>

<file path=ppt/theme/theme1.xml><?xml version="1.0" encoding="utf-8"?>
<a:theme xmlns:a="http://schemas.openxmlformats.org/drawingml/2006/main" name="Custom Design">
  <a:themeElements>
    <a:clrScheme name="Custom 4">
      <a:dk1>
        <a:srgbClr val="000100"/>
      </a:dk1>
      <a:lt1>
        <a:srgbClr val="FFFFFF"/>
      </a:lt1>
      <a:dk2>
        <a:srgbClr val="000100"/>
      </a:dk2>
      <a:lt2>
        <a:srgbClr val="FFFFFF"/>
      </a:lt2>
      <a:accent1>
        <a:srgbClr val="4D6896"/>
      </a:accent1>
      <a:accent2>
        <a:srgbClr val="53B3AB"/>
      </a:accent2>
      <a:accent3>
        <a:srgbClr val="ACCF60"/>
      </a:accent3>
      <a:accent4>
        <a:srgbClr val="CF6438"/>
      </a:accent4>
      <a:accent5>
        <a:srgbClr val="E3E441"/>
      </a:accent5>
      <a:accent6>
        <a:srgbClr val="D2293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all_web_property xmlns="38ec9129-e675-41a9-9b68-17816e552f5d">
      <Value>Sales Portal</Value>
    </all_web_property>
    <sls_min_level xmlns="38ec9129-e675-41a9-9b68-17816e552f5d">0-General</sls_min_level>
    <all_description xmlns="38ec9129-e675-41a9-9b68-17816e552f5d" xsi:nil="true"/>
    <all_internal_only xmlns="38ec9129-e675-41a9-9b68-17816e552f5d">true</all_internal_only>
    <all_date_end xmlns="38ec9129-e675-41a9-9b68-17816e552f5d">2017-02-27T08:00:00+00:00</all_date_end>
    <all_language xmlns="38ec9129-e675-41a9-9b68-17816e552f5d">English</all_language>
    <all_doc_category xmlns="38ec9129-e675-41a9-9b68-17816e552f5d">Presentation</all_doc_category>
    <all_product_name xmlns="38ec9129-e675-41a9-9b68-17816e552f5d">
      <Value>Corporate Communications</Value>
    </all_product_name>
    <all_date_begin xmlns="38ec9129-e675-41a9-9b68-17816e552f5d">2014-02-28T08:00:00+00:00</all_date_begin>
    <all_region xmlns="38ec9129-e675-41a9-9b68-17816e552f5d" xsi:nil="true"/>
    <Created_x0020_by xmlns="38ec9129-e675-41a9-9b68-17816e552f5d" xsi:nil="true"/>
    <all_archiveable_search xmlns="38ec9129-e675-41a9-9b68-17816e552f5d">true</all_archiveable_search>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093572BF92F89459F9092CA0E03B898" ma:contentTypeVersion="12" ma:contentTypeDescription="Create a new document." ma:contentTypeScope="" ma:versionID="49dfad4bc484c0371bc55f5c6e4ada55">
  <xsd:schema xmlns:xsd="http://www.w3.org/2001/XMLSchema" xmlns:p="http://schemas.microsoft.com/office/2006/metadata/properties" xmlns:ns2="38ec9129-e675-41a9-9b68-17816e552f5d" targetNamespace="http://schemas.microsoft.com/office/2006/metadata/properties" ma:root="true" ma:fieldsID="becba30ac88920ec8baed6eb243deea4" ns2:_="">
    <xsd:import namespace="38ec9129-e675-41a9-9b68-17816e552f5d"/>
    <xsd:element name="properties">
      <xsd:complexType>
        <xsd:sequence>
          <xsd:element name="documentManagement">
            <xsd:complexType>
              <xsd:all>
                <xsd:element ref="ns2:all_archiveable_search" minOccurs="0"/>
                <xsd:element ref="ns2:all_date_begin"/>
                <xsd:element ref="ns2:all_date_end"/>
                <xsd:element ref="ns2:all_description" minOccurs="0"/>
                <xsd:element ref="ns2:all_doc_category" minOccurs="0"/>
                <xsd:element ref="ns2:all_internal_only" minOccurs="0"/>
                <xsd:element ref="ns2:all_language"/>
                <xsd:element ref="ns2:all_product_name" minOccurs="0"/>
                <xsd:element ref="ns2:all_region" minOccurs="0"/>
                <xsd:element ref="ns2:all_web_property" minOccurs="0"/>
                <xsd:element ref="ns2:Created_x0020_by" minOccurs="0"/>
                <xsd:element ref="ns2:sls_min_level"/>
              </xsd:all>
            </xsd:complexType>
          </xsd:element>
        </xsd:sequence>
      </xsd:complexType>
    </xsd:element>
  </xsd:schema>
  <xsd:schema xmlns:xsd="http://www.w3.org/2001/XMLSchema" xmlns:dms="http://schemas.microsoft.com/office/2006/documentManagement/types" targetNamespace="38ec9129-e675-41a9-9b68-17816e552f5d" elementFormDefault="qualified">
    <xsd:import namespace="http://schemas.microsoft.com/office/2006/documentManagement/types"/>
    <xsd:element name="all_archiveable_search" ma:index="8" nillable="true" ma:displayName="all_archiveable_search" ma:default="0" ma:internalName="all_archiveable_search">
      <xsd:simpleType>
        <xsd:restriction base="dms:Boolean"/>
      </xsd:simpleType>
    </xsd:element>
    <xsd:element name="all_date_begin" ma:index="9" ma:displayName="all_date_begin" ma:default="[today]" ma:format="DateOnly" ma:internalName="all_date_begin">
      <xsd:simpleType>
        <xsd:restriction base="dms:DateTime"/>
      </xsd:simpleType>
    </xsd:element>
    <xsd:element name="all_date_end" ma:index="10" ma:displayName="all_date_end" ma:format="DateOnly" ma:internalName="all_date_end">
      <xsd:simpleType>
        <xsd:restriction base="dms:DateTime"/>
      </xsd:simpleType>
    </xsd:element>
    <xsd:element name="all_description" ma:index="11" nillable="true" ma:displayName="all_description" ma:internalName="all_description">
      <xsd:simpleType>
        <xsd:restriction base="dms:Note"/>
      </xsd:simpleType>
    </xsd:element>
    <xsd:element name="all_doc_category" ma:index="12" nillable="true" ma:displayName="all_doc_category" ma:format="Dropdown" ma:internalName="all_doc_category">
      <xsd:simpleType>
        <xsd:restriction base="dms:Choice">
          <xsd:enumeration value="Advertisement"/>
          <xsd:enumeration value="Article"/>
          <xsd:enumeration value="At a glance"/>
          <xsd:enumeration value="Brochure"/>
          <xsd:enumeration value="Case Study"/>
          <xsd:enumeration value="Competitive"/>
          <xsd:enumeration value="Connect Sessions"/>
          <xsd:enumeration value="Datasheet"/>
          <xsd:enumeration value="Demo"/>
          <xsd:enumeration value="Diagram"/>
          <xsd:enumeration value="Download"/>
          <xsd:enumeration value="FAQ"/>
          <xsd:enumeration value="Image"/>
          <xsd:enumeration value="Incentive"/>
          <xsd:enumeration value="Logo"/>
          <xsd:enumeration value="Mail Templates"/>
          <xsd:enumeration value="Manuals"/>
          <xsd:enumeration value="Newsletter"/>
          <xsd:enumeration value="Poster"/>
          <xsd:enumeration value="Presentation"/>
          <xsd:enumeration value="Price List"/>
          <xsd:enumeration value="Product Guide"/>
          <xsd:enumeration value="Product Matrix"/>
          <xsd:enumeration value="Quick Reference Guide"/>
          <xsd:enumeration value="Release Notes"/>
          <xsd:enumeration value="Report"/>
          <xsd:enumeration value="Sales Coverage Map"/>
          <xsd:enumeration value="Sales Guides/Questionnaire"/>
          <xsd:enumeration value="Samples/How-to"/>
          <xsd:enumeration value="Tech Reference"/>
          <xsd:enumeration value="Territory Maps"/>
          <xsd:enumeration value="Video"/>
          <xsd:enumeration value="Whitepaper"/>
        </xsd:restriction>
      </xsd:simpleType>
    </xsd:element>
    <xsd:element name="all_internal_only" ma:index="13" nillable="true" ma:displayName="all_internal_only" ma:default="1" ma:internalName="all_internal_only">
      <xsd:simpleType>
        <xsd:restriction base="dms:Boolean"/>
      </xsd:simpleType>
    </xsd:element>
    <xsd:element name="all_language" ma:index="14" ma:displayName="all_language" ma:default="English" ma:format="Dropdown" ma:internalName="all_language">
      <xsd:simpleType>
        <xsd:restriction base="dms:Choice">
          <xsd:enumeration value="Chinese (People's Republic of China)"/>
          <xsd:enumeration value="Chinese (Taiwan)"/>
          <xsd:enumeration value="Czech (Czech Republic)"/>
          <xsd:enumeration value="Dutch"/>
          <xsd:enumeration value="English"/>
          <xsd:enumeration value="English (United Kingdom)"/>
          <xsd:enumeration value="French"/>
          <xsd:enumeration value="German"/>
          <xsd:enumeration value="Italian"/>
          <xsd:enumeration value="Japanese (Japan)"/>
          <xsd:enumeration value="Korean (Korea)"/>
          <xsd:enumeration value="Polish (Poland)"/>
          <xsd:enumeration value="Portuguese (Brazil)"/>
          <xsd:enumeration value="Russian (Russia)"/>
          <xsd:enumeration value="Spanish"/>
          <xsd:enumeration value="Swedish (Sweden)"/>
          <xsd:enumeration value="Turkish (Turkey)"/>
        </xsd:restriction>
      </xsd:simpleType>
    </xsd:element>
    <xsd:element name="all_product_name" ma:index="15" nillable="true" ma:displayName="all_product_name" ma:internalName="all_product_name">
      <xsd:complexType>
        <xsd:complexContent>
          <xsd:extension base="dms:MultiChoice">
            <xsd:sequence>
              <xsd:element name="Value" maxOccurs="unbounded" minOccurs="0" nillable="true">
                <xsd:simpleType>
                  <xsd:restriction base="dms:Choice">
                    <xsd:enumeration value="Auto-Count DMI"/>
                    <xsd:enumeration value="Automated Workflow"/>
                    <xsd:enumeration value="BI"/>
                    <xsd:enumeration value="Competitive"/>
                    <xsd:enumeration value="Connect"/>
                    <xsd:enumeration value="Connect 2014"/>
                    <xsd:enumeration value="Connect 2015"/>
                    <xsd:enumeration value="Corporate Communications"/>
                    <xsd:enumeration value="Cretaprint"/>
                    <xsd:enumeration value="CRM"/>
                    <xsd:enumeration value="DirectSmile"/>
                    <xsd:enumeration value="DirectSmile VDP"/>
                    <xsd:enumeration value="DirectSmile Cross Media"/>
                    <xsd:enumeration value="DSF"/>
                    <xsd:enumeration value="DSF Professional Services"/>
                    <xsd:enumeration value="EFI Colorproof XF"/>
                    <xsd:enumeration value="EFI Digital StoreFront"/>
                    <xsd:enumeration value="EFI DSF Essential"/>
                    <xsd:enumeration value="EFI DSF Express"/>
                    <xsd:enumeration value="EFI ES-1000"/>
                    <xsd:enumeration value="EFI ES-2000"/>
                    <xsd:enumeration value="EFI Essential Suite Digital StoreFront"/>
                    <xsd:enumeration value="EFI eXpress"/>
                    <xsd:enumeration value="EFI Fiery XF"/>
                    <xsd:enumeration value="EFI Fiery XF"/>
                    <xsd:enumeration value="EFI Fiery XF for VUTEk"/>
                    <xsd:enumeration value="EFI Fiery XF for VUTEk"/>
                    <xsd:enumeration value="EFI Fiery XF proServer"/>
                    <xsd:enumeration value="Fiery FS200 Pro"/>
                    <xsd:enumeration value="EFI H1625 LED"/>
                    <xsd:enumeration value="EFI H1625-SD"/>
                    <xsd:enumeration value="EFI MicroPress"/>
                    <xsd:enumeration value="EFI Plug-ins for Global Scan NX"/>
                    <xsd:enumeration value="EFI PrintMe Connect"/>
                    <xsd:enumeration value="EFI PrintMe for Canon"/>
                    <xsd:enumeration value="EFI PrintMe Mobile"/>
                    <xsd:enumeration value="EFI PrintMe Server for Xerox EIP"/>
                    <xsd:enumeration value="EFI PrintMe Terminal"/>
                    <xsd:enumeration value="EFI R3225"/>
                    <xsd:enumeration value="EFI SendMe"/>
                    <xsd:enumeration value="EFI Splash"/>
                    <xsd:enumeration value="Enhanced Service Program"/>
                    <xsd:enumeration value="EP Register"/>
                    <xsd:enumeration value="EP Server"/>
                    <xsd:enumeration value="Fiery API"/>
                    <xsd:enumeration value="Fiery Central"/>
                    <xsd:enumeration value="Fiery Certification"/>
                    <xsd:enumeration value="Fiery Color Profiler Suite"/>
                    <xsd:enumeration value="Fiery Command WorkStation"/>
                    <xsd:enumeration value="Fiery Compose"/>
                    <xsd:enumeration value="Fiery Connect 2013"/>
                    <xsd:enumeration value="Fiery Connect 2014"/>
                    <xsd:enumeration value="Fiery Dashboard"/>
                    <xsd:enumeration value="Fiery Digital Print Servers"/>
                    <xsd:enumeration value="Fiery Direct Mobile Printing"/>
                    <xsd:enumeration value="Fiery Focus Webinars"/>
                    <xsd:enumeration value="Fiery FS100 Pro"/>
                    <xsd:enumeration value="Fiery FS150 Pro"/>
                    <xsd:enumeration value="Fiery Go"/>
                    <xsd:enumeration value="Fiery Graphic Arts Package"/>
                    <xsd:enumeration value="Fiery Graphic Arts Package - Premium Edition"/>
                    <xsd:enumeration value="Fiery Impose"/>
                    <xsd:enumeration value="Fiery Impose-Compose"/>
                    <xsd:enumeration value="Fiery in the Office"/>
                    <xsd:enumeration value="Fiery Insider Bulletins"/>
                    <xsd:enumeration value="Fiery Insider Webinars"/>
                    <xsd:enumeration value="Fiery JDF Integration"/>
                    <xsd:enumeration value="Fiery JobFlow"/>
                    <xsd:enumeration value="Fiery JobMaster"/>
                    <xsd:enumeration value="Fiery Productivity Package"/>
                    <xsd:enumeration value="Fiery proServer for KIP C7800"/>
                    <xsd:enumeration value="Fiery Send Server"/>
                    <xsd:enumeration value="Fiery Services and Support"/>
                    <xsd:enumeration value="Fiery System 10"/>
                    <xsd:enumeration value="Fiery System 9 Release 2"/>
                    <xsd:enumeration value="Fiery Variable Data Printing"/>
                    <xsd:enumeration value="Fiery VUE"/>
                    <xsd:enumeration value="Fogra Validation Systems"/>
                    <xsd:enumeration value="G3 Card Vending Kiosk"/>
                    <xsd:enumeration value="GamSys"/>
                    <xsd:enumeration value="General"/>
                    <xsd:enumeration value="IKON DocSend"/>
                    <xsd:enumeration value="IKON DocSend Server"/>
                    <xsd:enumeration value="IQuote"/>
                    <xsd:enumeration value="IST"/>
                    <xsd:enumeration value="Jetrion"/>
                    <xsd:enumeration value="Jetrion 4830"/>
                    <xsd:enumeration value="Jetrion 4900M"/>
                    <xsd:enumeration value="Jetrion 4900M-330"/>
                    <xsd:enumeration value="Jetrion 4900ML"/>
                    <xsd:enumeration value="Jetrion 4950LX"/>
                    <xsd:enumeration value="Jetrion Ink"/>
                    <xsd:enumeration value="Lector"/>
                    <xsd:enumeration value="M500 Station"/>
                    <xsd:enumeration value="Marketing Material"/>
                    <xsd:enumeration value="Metrics"/>
                    <xsd:enumeration value="Metrix"/>
                    <xsd:enumeration value="Monarch"/>
                    <xsd:enumeration value="OPS"/>
                    <xsd:enumeration value="Pace"/>
                    <xsd:enumeration value="PC-Topp"/>
                    <xsd:enumeration value="PowerPress"/>
                    <xsd:enumeration value="Price Lists"/>
                    <xsd:enumeration value="Prinergy - Fiery Integration"/>
                    <xsd:enumeration value="PrintFlow"/>
                    <xsd:enumeration value="PrintSite Suite"/>
                    <xsd:enumeration value="PrintSmith"/>
                    <xsd:enumeration value="PrintSmith Site"/>
                    <xsd:enumeration value="PrintStream"/>
                    <xsd:enumeration value="Productivity Suite"/>
                    <xsd:enumeration value="Programs"/>
                    <xsd:enumeration value="Radius"/>
                    <xsd:enumeration value="Rastek H650 UV Printer"/>
                    <xsd:enumeration value="Rastek H652 UV Printer"/>
                    <xsd:enumeration value="Rastek H700 UV Printer"/>
                    <xsd:enumeration value="Rastek Inks"/>
                    <xsd:enumeration value="Rastek T1000 UV Printer"/>
                    <xsd:enumeration value="Rastek T660 UV Printer"/>
                    <xsd:enumeration value="Sales Information"/>
                    <xsd:enumeration value="Self-Serve AdminCentral"/>
                    <xsd:enumeration value="SmartLinc"/>
                    <xsd:enumeration value="SmartSign Analytics"/>
                    <xsd:enumeration value="Territory Maps"/>
                    <xsd:enumeration value="VUTEk"/>
                    <xsd:enumeration value="VUTEk GS Pro Series"/>
                    <xsd:enumeration value="VUTEk GS2000"/>
                    <xsd:enumeration value="VUTEk GS2000LX Pro"/>
                    <xsd:enumeration value="VUTEk GS2000LX Pro with UltraDrop Technology"/>
                    <xsd:enumeration value="VUTEk GS3200"/>
                    <xsd:enumeration value="VUTEk GS3250LX"/>
                    <xsd:enumeration value="VUTEk GS3250LX Pro with UltraDrop Technology"/>
                    <xsd:enumeration value="VUTEk GS3250LXr Pro"/>
                    <xsd:enumeration value="VUTEk GS3250r"/>
                    <xsd:enumeration value="VUTEk GS5000r"/>
                    <xsd:enumeration value="VUTEk GS5250LXr Pro"/>
                    <xsd:enumeration value="VUTEk GS5500LXr Pro"/>
                    <xsd:enumeration value="VUTEk H2000 Pro"/>
                    <xsd:enumeration value="VUTEk HS100 Pro"/>
                    <xsd:enumeration value="VUTEk HSr Pro"/>
                    <xsd:enumeration value="VUTEk Inks"/>
                    <xsd:enumeration value="VUTEk QS2"/>
                    <xsd:enumeration value="VUTEk QS2 Pro"/>
                    <xsd:enumeration value="VUTEk QS2000"/>
                    <xsd:enumeration value="VUTEk QS3"/>
                    <xsd:enumeration value="VUTEk QS3 Pro"/>
                    <xsd:enumeration value="VUTEk QS3220"/>
                    <xsd:enumeration value="VUTEk QS3250r"/>
                    <xsd:enumeration value="VUTEk TX3250r"/>
                    <xsd:enumeration value="Wide Format"/>
                    <xsd:enumeration value="World of Fiery Webinars"/>
                    <xsd:enumeration value="WW Sales &amp; Marketing Conference 2011 - Fiery"/>
                    <xsd:enumeration value="WW Sales &amp; Marketing Conference 2011 - Jetrion"/>
                    <xsd:enumeration value="WW Sales &amp; Marketing Conference 2011 - Rastek"/>
                    <xsd:enumeration value="WW Sales &amp; Marketing Conference 2011 - VUTEk"/>
                    <xsd:enumeration value="WW Sales Marketing Conference 2012"/>
                    <xsd:enumeration value="WW Sales Marketing Conference 2012 - Fiery"/>
                    <xsd:enumeration value="WW Sales Marketing Conference 2012 - Jetrion"/>
                    <xsd:enumeration value="WW Sales Marketing Conference 2012 - Rastek"/>
                    <xsd:enumeration value="WW Sales Marketing Conference 2012 - VUTEk"/>
                    <xsd:enumeration value="WW Sales Marketing Conference 2013"/>
                    <xsd:enumeration value="WW Sales Marketing Conference 2013 - EPS"/>
                    <xsd:enumeration value="WW Sales Marketing Conference 2013 - Fiery"/>
                    <xsd:enumeration value="WW Sales Marketing Conference 2013 - Jetrion"/>
                    <xsd:enumeration value="WW Sales Marketing Conference 2013 - Rastek"/>
                    <xsd:enumeration value="WW Sales Marketing Conference 2013 - VUTEk"/>
                    <xsd:enumeration value="WW Sales Marketing Conference 2014"/>
                    <xsd:enumeration value="WW Sales Marketing Conference 2014 – EPS"/>
                    <xsd:enumeration value="WW Sales Marketing Conference 2014 - Fiery"/>
                    <xsd:enumeration value="WW Sales Marketing Conference 2015"/>
                    <xsd:enumeration value="WW Sales Marketing Conference 2015 - Fiery"/>
                  </xsd:restriction>
                </xsd:simpleType>
              </xsd:element>
            </xsd:sequence>
          </xsd:extension>
        </xsd:complexContent>
      </xsd:complexType>
    </xsd:element>
    <xsd:element name="all_region" ma:index="16" nillable="true" ma:displayName="all_region" ma:format="Dropdown" ma:internalName="all_region">
      <xsd:simpleType>
        <xsd:restriction base="dms:Choice">
          <xsd:enumeration value="Africa"/>
          <xsd:enumeration value="Americas"/>
          <xsd:enumeration value="Australia"/>
          <xsd:enumeration value="Caribbean/Islands"/>
          <xsd:enumeration value="Central America"/>
          <xsd:enumeration value="Central Europe"/>
          <xsd:enumeration value="China"/>
          <xsd:enumeration value="India"/>
          <xsd:enumeration value="Japan"/>
          <xsd:enumeration value="Mexico"/>
          <xsd:enumeration value="Middle East"/>
          <xsd:enumeration value="NE Asia"/>
          <xsd:enumeration value="North America"/>
          <xsd:enumeration value="Northern Europe"/>
          <xsd:enumeration value="SE Asia"/>
          <xsd:enumeration value="South America"/>
          <xsd:enumeration value="Southern Europe"/>
        </xsd:restriction>
      </xsd:simpleType>
    </xsd:element>
    <xsd:element name="all_web_property" ma:index="17" nillable="true" ma:displayName="all_web_property" ma:default="Sales Portal" ma:internalName="all_web_property">
      <xsd:complexType>
        <xsd:complexContent>
          <xsd:extension base="dms:MultiChoice">
            <xsd:sequence>
              <xsd:element name="Value" maxOccurs="unbounded" minOccurs="0" nillable="true">
                <xsd:simpleType>
                  <xsd:restriction base="dms:Choice">
                    <xsd:enumeration value="Fiery Partner Portal"/>
                    <xsd:enumeration value="Sales Portal"/>
                    <xsd:enumeration value="www.efi.com"/>
                  </xsd:restriction>
                </xsd:simpleType>
              </xsd:element>
            </xsd:sequence>
          </xsd:extension>
        </xsd:complexContent>
      </xsd:complexType>
    </xsd:element>
    <xsd:element name="Created_x0020_by" ma:index="18" nillable="true" ma:displayName="Created by" ma:internalName="Created_x0020_by0">
      <xsd:simpleType>
        <xsd:restriction base="dms:Text">
          <xsd:maxLength value="255"/>
        </xsd:restriction>
      </xsd:simpleType>
    </xsd:element>
    <xsd:element name="sls_min_level" ma:index="19" ma:displayName="sls_min_level" ma:default="0-General" ma:format="Dropdown" ma:internalName="sls_min_level">
      <xsd:simpleType>
        <xsd:restriction base="dms:Choice">
          <xsd:enumeration value="0-General"/>
          <xsd:enumeration value="1-manager"/>
          <xsd:enumeration value="2-director"/>
          <xsd:enumeration value="3-VP"/>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DD5E1E18-93FE-4765-B360-F5DDDA72877F}">
  <ds:schemaRefs>
    <ds:schemaRef ds:uri="http://schemas.microsoft.com/sharepoint/v3/contenttype/forms"/>
  </ds:schemaRefs>
</ds:datastoreItem>
</file>

<file path=customXml/itemProps2.xml><?xml version="1.0" encoding="utf-8"?>
<ds:datastoreItem xmlns:ds="http://schemas.openxmlformats.org/officeDocument/2006/customXml" ds:itemID="{CE3396E2-FFE3-464C-B67B-66943124D8A8}">
  <ds:schemaRefs>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38ec9129-e675-41a9-9b68-17816e552f5d"/>
    <ds:schemaRef ds:uri="http://www.w3.org/XML/1998/namespace"/>
    <ds:schemaRef ds:uri="http://purl.org/dc/dcmitype/"/>
  </ds:schemaRefs>
</ds:datastoreItem>
</file>

<file path=customXml/itemProps3.xml><?xml version="1.0" encoding="utf-8"?>
<ds:datastoreItem xmlns:ds="http://schemas.openxmlformats.org/officeDocument/2006/customXml" ds:itemID="{8CCB1E83-98A3-473E-BCFA-AB9987E89D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ec9129-e675-41a9-9b68-17816e552f5d"/>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43147</TotalTime>
  <Words>3797</Words>
  <Application>Microsoft Office PowerPoint</Application>
  <PresentationFormat>On-screen Show (16:9)</PresentationFormat>
  <Paragraphs>711</Paragraphs>
  <Slides>31</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ＭＳ Ｐゴシック</vt:lpstr>
      <vt:lpstr>Arial</vt:lpstr>
      <vt:lpstr>Calibri</vt:lpstr>
      <vt:lpstr>Franklin Gothic Book</vt:lpstr>
      <vt:lpstr>Georgia</vt:lpstr>
      <vt:lpstr>Museo 300</vt:lpstr>
      <vt:lpstr>Times New Roman</vt:lpstr>
      <vt:lpstr>Custom Design</vt:lpstr>
      <vt:lpstr>Novità di Fiery FS300 Pro</vt:lpstr>
      <vt:lpstr>Che cos'è la piattaforma Fiery FS300 Pro?</vt:lpstr>
      <vt:lpstr>Innovazione nella nuova piattaforma</vt:lpstr>
      <vt:lpstr>Nuove funzioni di Fiery FS300 Pro</vt:lpstr>
      <vt:lpstr>Fiery Command WorkStation 6</vt:lpstr>
      <vt:lpstr>Fiery Command WorkStation 6</vt:lpstr>
      <vt:lpstr>Nuove funzioni nella versione 6</vt:lpstr>
      <vt:lpstr>Nuove funzioni nelle soluzioni di preparazione</vt:lpstr>
      <vt:lpstr>Anteprima di tutti i lavori</vt:lpstr>
      <vt:lpstr>Rimozione automatica dati raster</vt:lpstr>
      <vt:lpstr>Ristampa veloce</vt:lpstr>
      <vt:lpstr>Piattaforme Fiery NX e XB</vt:lpstr>
      <vt:lpstr>Nuovi server Fiery NX Premium e NX Pro</vt:lpstr>
      <vt:lpstr>Fiery XB</vt:lpstr>
      <vt:lpstr>Software di sistema Fiery FS300 Pro</vt:lpstr>
      <vt:lpstr>Punti di forza di FS300 Pro</vt:lpstr>
      <vt:lpstr>Controllo della qualità di stampa</vt:lpstr>
      <vt:lpstr>Priorità gruppi tinte piatte</vt:lpstr>
      <vt:lpstr>Object Inspector</vt:lpstr>
      <vt:lpstr>Copertura area totale</vt:lpstr>
      <vt:lpstr>Profilo origine scala di grigi</vt:lpstr>
      <vt:lpstr>Ottimizzazione delle prestazioni</vt:lpstr>
      <vt:lpstr>Formati file supportati in modalità lavoro singolo</vt:lpstr>
      <vt:lpstr>Formati file supportati in modalità lavoro singolo</vt:lpstr>
      <vt:lpstr>Miglioramenti alla sicurezza</vt:lpstr>
      <vt:lpstr>Miglioramenti alla facilità di manutenzione</vt:lpstr>
      <vt:lpstr>Backup automatici di sistema</vt:lpstr>
      <vt:lpstr>Miglioramenti all'integrazione</vt:lpstr>
      <vt:lpstr>Il valore di Fiery FS300 Pro</vt:lpstr>
      <vt:lpstr>Rassegna stampa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delle novità di Fiery FS300 Pro</dc:title>
  <dc:subject>Questa presentazione offre una panoramica sulle nuove funzionalità dei server Fiery FS300 Pro.</dc:subject>
  <dc:creator>tiffanyc</dc:creator>
  <cp:keywords>fs300, cws6, nx station, design nx, appe, hyperrip, n, novità</cp:keywords>
  <cp:lastModifiedBy>Veronica Carlson</cp:lastModifiedBy>
  <cp:revision>282</cp:revision>
  <cp:lastPrinted>2017-09-25T20:14:47Z</cp:lastPrinted>
  <dcterms:created xsi:type="dcterms:W3CDTF">2014-06-10T16:44:14Z</dcterms:created>
  <dcterms:modified xsi:type="dcterms:W3CDTF">2017-11-16T17:57:40Z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0x0101003093572BF92F89459F9092CA0E03B898</vt:lpwstr>
  </property>
</Properties>
</file>