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1" r:id="rId4"/>
  </p:sldMasterIdLst>
  <p:notesMasterIdLst>
    <p:notesMasterId r:id="rId36"/>
  </p:notesMasterIdLst>
  <p:handoutMasterIdLst>
    <p:handoutMasterId r:id="rId37"/>
  </p:handoutMasterIdLst>
  <p:sldIdLst>
    <p:sldId id="256" r:id="rId5"/>
    <p:sldId id="357" r:id="rId6"/>
    <p:sldId id="278" r:id="rId7"/>
    <p:sldId id="356" r:id="rId8"/>
    <p:sldId id="279" r:id="rId9"/>
    <p:sldId id="351" r:id="rId10"/>
    <p:sldId id="374" r:id="rId11"/>
    <p:sldId id="378" r:id="rId12"/>
    <p:sldId id="370" r:id="rId13"/>
    <p:sldId id="371" r:id="rId14"/>
    <p:sldId id="372" r:id="rId15"/>
    <p:sldId id="358" r:id="rId16"/>
    <p:sldId id="359" r:id="rId17"/>
    <p:sldId id="362" r:id="rId18"/>
    <p:sldId id="280" r:id="rId19"/>
    <p:sldId id="328" r:id="rId20"/>
    <p:sldId id="363" r:id="rId21"/>
    <p:sldId id="364" r:id="rId22"/>
    <p:sldId id="381" r:id="rId23"/>
    <p:sldId id="382" r:id="rId24"/>
    <p:sldId id="367" r:id="rId25"/>
    <p:sldId id="293" r:id="rId26"/>
    <p:sldId id="379" r:id="rId27"/>
    <p:sldId id="380" r:id="rId28"/>
    <p:sldId id="355" r:id="rId29"/>
    <p:sldId id="329" r:id="rId30"/>
    <p:sldId id="317" r:id="rId31"/>
    <p:sldId id="319" r:id="rId32"/>
    <p:sldId id="282" r:id="rId33"/>
    <p:sldId id="283" r:id="rId34"/>
    <p:sldId id="284" r:id="rId35"/>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Franklin Gothic Book" charset="0"/>
        <a:ea typeface="+mn-ea"/>
        <a:cs typeface="+mn-cs"/>
      </a:defRPr>
    </a:lvl1pPr>
    <a:lvl2pPr marL="457200" algn="l" rtl="0" fontAlgn="base">
      <a:spcBef>
        <a:spcPct val="0"/>
      </a:spcBef>
      <a:spcAft>
        <a:spcPct val="0"/>
      </a:spcAft>
      <a:defRPr kern="1200">
        <a:solidFill>
          <a:schemeClr val="tx1"/>
        </a:solidFill>
        <a:latin typeface="Franklin Gothic Book" charset="0"/>
        <a:ea typeface="+mn-ea"/>
        <a:cs typeface="+mn-cs"/>
      </a:defRPr>
    </a:lvl2pPr>
    <a:lvl3pPr marL="914400" algn="l" rtl="0" fontAlgn="base">
      <a:spcBef>
        <a:spcPct val="0"/>
      </a:spcBef>
      <a:spcAft>
        <a:spcPct val="0"/>
      </a:spcAft>
      <a:defRPr kern="1200">
        <a:solidFill>
          <a:schemeClr val="tx1"/>
        </a:solidFill>
        <a:latin typeface="Franklin Gothic Book" charset="0"/>
        <a:ea typeface="+mn-ea"/>
        <a:cs typeface="+mn-cs"/>
      </a:defRPr>
    </a:lvl3pPr>
    <a:lvl4pPr marL="1371600" algn="l" rtl="0" fontAlgn="base">
      <a:spcBef>
        <a:spcPct val="0"/>
      </a:spcBef>
      <a:spcAft>
        <a:spcPct val="0"/>
      </a:spcAft>
      <a:defRPr kern="1200">
        <a:solidFill>
          <a:schemeClr val="tx1"/>
        </a:solidFill>
        <a:latin typeface="Franklin Gothic Book" charset="0"/>
        <a:ea typeface="+mn-ea"/>
        <a:cs typeface="+mn-cs"/>
      </a:defRPr>
    </a:lvl4pPr>
    <a:lvl5pPr marL="1828800" algn="l" rtl="0" fontAlgn="base">
      <a:spcBef>
        <a:spcPct val="0"/>
      </a:spcBef>
      <a:spcAft>
        <a:spcPct val="0"/>
      </a:spcAft>
      <a:defRPr kern="1200">
        <a:solidFill>
          <a:schemeClr val="tx1"/>
        </a:solidFill>
        <a:latin typeface="Franklin Gothic Book" charset="0"/>
        <a:ea typeface="+mn-ea"/>
        <a:cs typeface="+mn-cs"/>
      </a:defRPr>
    </a:lvl5pPr>
    <a:lvl6pPr marL="2286000" algn="l" defTabSz="457200" rtl="0" eaLnBrk="1" latinLnBrk="0" hangingPunct="1">
      <a:defRPr kern="1200">
        <a:solidFill>
          <a:schemeClr val="tx1"/>
        </a:solidFill>
        <a:latin typeface="Franklin Gothic Book" charset="0"/>
        <a:ea typeface="+mn-ea"/>
        <a:cs typeface="+mn-cs"/>
      </a:defRPr>
    </a:lvl6pPr>
    <a:lvl7pPr marL="2743200" algn="l" defTabSz="457200" rtl="0" eaLnBrk="1" latinLnBrk="0" hangingPunct="1">
      <a:defRPr kern="1200">
        <a:solidFill>
          <a:schemeClr val="tx1"/>
        </a:solidFill>
        <a:latin typeface="Franklin Gothic Book" charset="0"/>
        <a:ea typeface="+mn-ea"/>
        <a:cs typeface="+mn-cs"/>
      </a:defRPr>
    </a:lvl7pPr>
    <a:lvl8pPr marL="3200400" algn="l" defTabSz="457200" rtl="0" eaLnBrk="1" latinLnBrk="0" hangingPunct="1">
      <a:defRPr kern="1200">
        <a:solidFill>
          <a:schemeClr val="tx1"/>
        </a:solidFill>
        <a:latin typeface="Franklin Gothic Book" charset="0"/>
        <a:ea typeface="+mn-ea"/>
        <a:cs typeface="+mn-cs"/>
      </a:defRPr>
    </a:lvl8pPr>
    <a:lvl9pPr marL="3657600" algn="l" defTabSz="457200" rtl="0" eaLnBrk="1" latinLnBrk="0" hangingPunct="1">
      <a:defRPr kern="1200">
        <a:solidFill>
          <a:schemeClr val="tx1"/>
        </a:solidFill>
        <a:latin typeface="Franklin Gothic Book" charset="0"/>
        <a:ea typeface="+mn-ea"/>
        <a:cs typeface="+mn-cs"/>
      </a:defRPr>
    </a:lvl9pPr>
  </p:defaultTextStyle>
  <p:extLst>
    <p:ext uri="{EFAFB233-063F-42B5-8137-9DF3F51BA10A}">
      <p15:sldGuideLst xmlns:p15="http://schemas.microsoft.com/office/powerpoint/2012/main">
        <p15:guide id="1" orient="horz" pos="972"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yle Schaeffer" initials="GS" lastIdx="23" clrIdx="0">
    <p:extLst/>
  </p:cmAuthor>
  <p:cmAuthor id="2" name="Veronica Carlson" initials="VC" lastIdx="11" clrIdx="1">
    <p:extLst/>
  </p:cmAuthor>
  <p:cmAuthor id="3" name="Chris Finnie" initials="CF" lastIdx="1" clrIdx="2">
    <p:extLst/>
  </p:cmAuthor>
  <p:cmAuthor id="4" name="Chris Finnie" initials="CF [2]"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00CC00"/>
    <a:srgbClr val="C00000"/>
    <a:srgbClr val="FF6600"/>
    <a:srgbClr val="3366FF"/>
    <a:srgbClr val="BA980B"/>
    <a:srgbClr val="5B99FF"/>
    <a:srgbClr val="003283"/>
    <a:srgbClr val="008080"/>
    <a:srgbClr val="6A15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93" autoAdjust="0"/>
    <p:restoredTop sz="88407" autoAdjust="0"/>
  </p:normalViewPr>
  <p:slideViewPr>
    <p:cSldViewPr snapToGrid="0" snapToObjects="1">
      <p:cViewPr varScale="1">
        <p:scale>
          <a:sx n="146" d="100"/>
          <a:sy n="146" d="100"/>
        </p:scale>
        <p:origin x="456" y="108"/>
      </p:cViewPr>
      <p:guideLst>
        <p:guide orient="horz" pos="972"/>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6" d="100"/>
          <a:sy n="66" d="100"/>
        </p:scale>
        <p:origin x="325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240EF5-4CAB-BA4E-BC00-EBF23DDB1703}" type="datetimeFigureOut">
              <a:rPr lang="en-US" smtClean="0"/>
              <a:t>11/16/2017</a:t>
            </a:fld>
            <a:endParaRPr lang="ja-JP"/>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A65D3BA-952D-F74F-ACCA-DCDB3A8E9591}" type="slidenum">
              <a:rPr lang="en-US" smtClean="0"/>
              <a:t>‹#›</a:t>
            </a:fld>
            <a:endParaRPr lang="ja-JP"/>
          </a:p>
        </p:txBody>
      </p:sp>
    </p:spTree>
    <p:extLst>
      <p:ext uri="{BB962C8B-B14F-4D97-AF65-F5344CB8AC3E}">
        <p14:creationId xmlns:p14="http://schemas.microsoft.com/office/powerpoint/2010/main" val="16501559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1BCE33-F435-F04C-BB3A-644FEDEA07BB}" type="datetimeFigureOut">
              <a:rPr lang="en-US" smtClean="0"/>
              <a:t>11/16/2017</a:t>
            </a:fld>
            <a:endParaRPr lang="ja-JP"/>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E3DD79-7F6B-EE4F-8061-94D06D2DA17D}" type="slidenum">
              <a:rPr lang="en-US" smtClean="0"/>
              <a:t>‹#›</a:t>
            </a:fld>
            <a:endParaRPr lang="ja-JP"/>
          </a:p>
        </p:txBody>
      </p:sp>
    </p:spTree>
    <p:extLst>
      <p:ext uri="{BB962C8B-B14F-4D97-AF65-F5344CB8AC3E}">
        <p14:creationId xmlns:p14="http://schemas.microsoft.com/office/powerpoint/2010/main" val="19340562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a:ea typeface="Kozuka Mincho Std R" panose="02020400000000000000" pitchFamily="18" charset="-128"/>
              </a:rPr>
              <a:t>This presentation will give you a </a:t>
            </a:r>
            <a:r>
              <a:rPr lang="en-US" altLang="ja-JP" baseline="0">
                <a:ea typeface="Kozuka Mincho Std R" panose="02020400000000000000" pitchFamily="18" charset="-128"/>
              </a:rPr>
              <a:t>closer look into what’s new in this new platform and offers the marketing positioning and overall message for the launch of Fiery FS300 Pro.</a:t>
            </a:r>
            <a:endParaRPr lang="ja-JP" altLang="en-US" baseline="0">
              <a:ea typeface="Kozuka Mincho Std R" panose="02020400000000000000" pitchFamily="18" charset="-128"/>
            </a:endParaRPr>
          </a:p>
          <a:p>
            <a:endParaRPr lang="ja-JP" altLang="en-US" dirty="0">
              <a:ea typeface="Kozuka Mincho Std R" panose="02020400000000000000" pitchFamily="18" charset="-128"/>
            </a:endParaRPr>
          </a:p>
        </p:txBody>
      </p:sp>
      <p:sp>
        <p:nvSpPr>
          <p:cNvPr id="4" name="Slide Number Placeholder 3"/>
          <p:cNvSpPr>
            <a:spLocks noGrp="1"/>
          </p:cNvSpPr>
          <p:nvPr>
            <p:ph type="sldNum" sz="quarter" idx="10"/>
          </p:nvPr>
        </p:nvSpPr>
        <p:spPr/>
        <p:txBody>
          <a:bodyPr/>
          <a:lstStyle/>
          <a:p>
            <a:fld id="{E7E3DD79-7F6B-EE4F-8061-94D06D2DA17D}" type="slidenum">
              <a:rPr lang="en-US" altLang="ja-JP" smtClean="0">
                <a:ea typeface="Kozuka Mincho Std R" panose="02020400000000000000" pitchFamily="18" charset="-128"/>
              </a:rPr>
              <a:t>1</a:t>
            </a:fld>
            <a:endParaRPr lang="ja-JP" altLang="en-US" dirty="0">
              <a:ea typeface="Kozuka Mincho Std R" panose="02020400000000000000" pitchFamily="18" charset="-128"/>
            </a:endParaRPr>
          </a:p>
        </p:txBody>
      </p:sp>
    </p:spTree>
    <p:extLst>
      <p:ext uri="{BB962C8B-B14F-4D97-AF65-F5344CB8AC3E}">
        <p14:creationId xmlns:p14="http://schemas.microsoft.com/office/powerpoint/2010/main" val="3265614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a:ea typeface="Kozuka Mincho Std R" panose="02020400000000000000" pitchFamily="18" charset="-128"/>
              </a:rPr>
              <a:t>The next</a:t>
            </a:r>
            <a:r>
              <a:rPr lang="ja-JP" altLang="en-US" baseline="0">
                <a:ea typeface="Kozuka Mincho Std R" panose="02020400000000000000" pitchFamily="18" charset="-128"/>
              </a:rPr>
              <a:t> </a:t>
            </a:r>
            <a:r>
              <a:rPr lang="en-US" altLang="ja-JP" baseline="0">
                <a:ea typeface="Kozuka Mincho Std R" panose="02020400000000000000" pitchFamily="18" charset="-128"/>
              </a:rPr>
              <a:t>feature is called </a:t>
            </a:r>
            <a:r>
              <a:rPr lang="ja-JP" altLang="en-US" baseline="0">
                <a:ea typeface="Kozuka Mincho Std R" panose="02020400000000000000" pitchFamily="18" charset="-128"/>
              </a:rPr>
              <a:t>“</a:t>
            </a:r>
            <a:r>
              <a:rPr lang="en-US" altLang="ja-JP" baseline="0">
                <a:ea typeface="Kozuka Mincho Std R" panose="02020400000000000000" pitchFamily="18" charset="-128"/>
              </a:rPr>
              <a:t>automatically remove rasters.” </a:t>
            </a:r>
            <a:endParaRPr lang="ja-JP" altLang="en-US" baseline="0">
              <a:ea typeface="Kozuka Mincho Std R" panose="02020400000000000000" pitchFamily="18" charset="-128"/>
            </a:endParaRPr>
          </a:p>
          <a:p>
            <a:endParaRPr lang="ja-JP" altLang="en-US" baseline="0">
              <a:ea typeface="Kozuka Mincho Std R" panose="02020400000000000000" pitchFamily="18" charset="-128"/>
            </a:endParaRPr>
          </a:p>
          <a:p>
            <a:r>
              <a:rPr lang="en-US" altLang="ja-JP" baseline="0">
                <a:ea typeface="Kozuka Mincho Std R" panose="02020400000000000000" pitchFamily="18" charset="-128"/>
              </a:rPr>
              <a:t>With this feature, users who want to resume the job layout and makeready settings after processing a job, will no longer need to select </a:t>
            </a:r>
            <a:r>
              <a:rPr lang="ja-JP" altLang="en-US" baseline="0">
                <a:ea typeface="Kozuka Mincho Std R" panose="02020400000000000000" pitchFamily="18" charset="-128"/>
              </a:rPr>
              <a:t>“</a:t>
            </a:r>
            <a:r>
              <a:rPr lang="en-US" altLang="ja-JP" baseline="0">
                <a:ea typeface="Kozuka Mincho Std R" panose="02020400000000000000" pitchFamily="18" charset="-128"/>
              </a:rPr>
              <a:t>Remove Raster</a:t>
            </a:r>
            <a:r>
              <a:rPr lang="ja-JP" altLang="en-US" baseline="0">
                <a:ea typeface="Kozuka Mincho Std R" panose="02020400000000000000" pitchFamily="18" charset="-128"/>
              </a:rPr>
              <a:t>” </a:t>
            </a:r>
            <a:r>
              <a:rPr lang="en-US" altLang="ja-JP" baseline="0">
                <a:ea typeface="Kozuka Mincho Std R" panose="02020400000000000000" pitchFamily="18" charset="-128"/>
              </a:rPr>
              <a:t>before accessing Impose, Compose, or JobMaster. The Fiery server will </a:t>
            </a:r>
            <a:r>
              <a:rPr lang="ja-JP" altLang="en-US" baseline="0">
                <a:ea typeface="Kozuka Mincho Std R" panose="02020400000000000000" pitchFamily="18" charset="-128"/>
              </a:rPr>
              <a:t>“</a:t>
            </a:r>
            <a:r>
              <a:rPr lang="en-US" altLang="ja-JP" baseline="0">
                <a:ea typeface="Kozuka Mincho Std R" panose="02020400000000000000" pitchFamily="18" charset="-128"/>
              </a:rPr>
              <a:t>Remove Raster</a:t>
            </a:r>
            <a:r>
              <a:rPr lang="ja-JP" altLang="en-US" baseline="0">
                <a:ea typeface="Kozuka Mincho Std R" panose="02020400000000000000" pitchFamily="18" charset="-128"/>
              </a:rPr>
              <a:t>” </a:t>
            </a:r>
            <a:r>
              <a:rPr lang="en-US" altLang="ja-JP" baseline="0">
                <a:ea typeface="Kozuka Mincho Std R" panose="02020400000000000000" pitchFamily="18" charset="-128"/>
              </a:rPr>
              <a:t>automatically if any of those makeready options are selected from the Actions menu. </a:t>
            </a:r>
            <a:endParaRPr lang="ja-JP" altLang="en-US" baseline="0">
              <a:ea typeface="Kozuka Mincho Std R" panose="02020400000000000000" pitchFamily="18" charset="-128"/>
            </a:endParaRPr>
          </a:p>
          <a:p>
            <a:endParaRPr lang="ja-JP" altLang="en-US" baseline="0">
              <a:ea typeface="Kozuka Mincho Std R" panose="02020400000000000000" pitchFamily="18" charset="-128"/>
            </a:endParaRPr>
          </a:p>
          <a:p>
            <a:r>
              <a:rPr lang="en-US" altLang="ja-JP" baseline="0">
                <a:ea typeface="Kozuka Mincho Std R" panose="02020400000000000000" pitchFamily="18" charset="-128"/>
              </a:rPr>
              <a:t>This shortens access to makeready settings from three clicks to one, and offers a more intuitive experience since users will see job actions for processed jobs that are consistent with those for spooled jobs.</a:t>
            </a:r>
            <a:endParaRPr lang="ja-JP" altLang="en-US">
              <a:ea typeface="Kozuka Mincho Std R" panose="02020400000000000000" pitchFamily="18" charset="-128"/>
            </a:endParaRPr>
          </a:p>
          <a:p>
            <a:endParaRPr lang="ja-JP" altLang="en-US" dirty="0">
              <a:ea typeface="Kozuka Mincho Std R" panose="02020400000000000000" pitchFamily="18" charset="-128"/>
            </a:endParaRPr>
          </a:p>
        </p:txBody>
      </p:sp>
      <p:sp>
        <p:nvSpPr>
          <p:cNvPr id="4" name="Slide Number Placeholder 3"/>
          <p:cNvSpPr>
            <a:spLocks noGrp="1"/>
          </p:cNvSpPr>
          <p:nvPr>
            <p:ph type="sldNum" sz="quarter" idx="10"/>
          </p:nvPr>
        </p:nvSpPr>
        <p:spPr/>
        <p:txBody>
          <a:bodyPr/>
          <a:lstStyle/>
          <a:p>
            <a:fld id="{E7E3DD79-7F6B-EE4F-8061-94D06D2DA17D}" type="slidenum">
              <a:rPr lang="en-US" altLang="ja-JP" smtClean="0">
                <a:ea typeface="Kozuka Mincho Std R" panose="02020400000000000000" pitchFamily="18" charset="-128"/>
              </a:rPr>
              <a:t>10</a:t>
            </a:fld>
            <a:endParaRPr lang="ja-JP" altLang="en-US" dirty="0">
              <a:ea typeface="Kozuka Mincho Std R" panose="02020400000000000000" pitchFamily="18" charset="-128"/>
            </a:endParaRPr>
          </a:p>
        </p:txBody>
      </p:sp>
    </p:spTree>
    <p:extLst>
      <p:ext uri="{BB962C8B-B14F-4D97-AF65-F5344CB8AC3E}">
        <p14:creationId xmlns:p14="http://schemas.microsoft.com/office/powerpoint/2010/main" val="4036374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a:ea typeface="Kozuka Mincho Std R" panose="02020400000000000000" pitchFamily="18" charset="-128"/>
              </a:rPr>
              <a:t>Fast Reprint </a:t>
            </a:r>
            <a:r>
              <a:rPr lang="en-US" altLang="ja-JP" baseline="0">
                <a:ea typeface="Kozuka Mincho Std R" panose="02020400000000000000" pitchFamily="18" charset="-128"/>
              </a:rPr>
              <a:t>can save a lot of time.</a:t>
            </a:r>
            <a:endParaRPr lang="ja-JP" altLang="en-US" baseline="0">
              <a:ea typeface="Kozuka Mincho Std R" panose="02020400000000000000" pitchFamily="18" charset="-128"/>
            </a:endParaRPr>
          </a:p>
          <a:p>
            <a:endParaRPr lang="ja-JP" altLang="en-US">
              <a:ea typeface="Kozuka Mincho Std R" panose="02020400000000000000" pitchFamily="18" charset="-128"/>
            </a:endParaRPr>
          </a:p>
          <a:p>
            <a:r>
              <a:rPr lang="en-US" altLang="ja-JP">
                <a:ea typeface="Kozuka Mincho Std R" panose="02020400000000000000" pitchFamily="18" charset="-128"/>
              </a:rPr>
              <a:t>Using this feature, administrators</a:t>
            </a:r>
            <a:r>
              <a:rPr lang="ja-JP" altLang="en-US" baseline="0">
                <a:ea typeface="Kozuka Mincho Std R" panose="02020400000000000000" pitchFamily="18" charset="-128"/>
              </a:rPr>
              <a:t> </a:t>
            </a:r>
            <a:r>
              <a:rPr lang="en-US" altLang="ja-JP" baseline="0">
                <a:ea typeface="Kozuka Mincho Std R" panose="02020400000000000000" pitchFamily="18" charset="-128"/>
              </a:rPr>
              <a:t>can keep the raster files for jobs in the PRINTED queue. When the print service provider needs to reprint those jobs, the files start printing the instant jobs are sent to print, without re-RIPping.</a:t>
            </a:r>
            <a:endParaRPr lang="ja-JP" altLang="en-US" baseline="0">
              <a:ea typeface="Kozuka Mincho Std R" panose="02020400000000000000" pitchFamily="18" charset="-128"/>
            </a:endParaRPr>
          </a:p>
          <a:p>
            <a:endParaRPr lang="ja-JP" altLang="en-US" baseline="0">
              <a:ea typeface="Kozuka Mincho Std R" panose="02020400000000000000" pitchFamily="18" charset="-128"/>
            </a:endParaRPr>
          </a:p>
          <a:p>
            <a:r>
              <a:rPr lang="en-US" altLang="ja-JP" baseline="0">
                <a:ea typeface="Kozuka Mincho Std R" panose="02020400000000000000" pitchFamily="18" charset="-128"/>
              </a:rPr>
              <a:t>This feature is on by default and can be disabled from the Configure menu, as the screenshot on the right shows.</a:t>
            </a:r>
            <a:endParaRPr lang="ja-JP" altLang="en-US" baseline="0">
              <a:ea typeface="Kozuka Mincho Std R" panose="02020400000000000000" pitchFamily="18" charset="-128"/>
            </a:endParaRPr>
          </a:p>
          <a:p>
            <a:endParaRPr lang="ja-JP" altLang="en-US" baseline="0">
              <a:ea typeface="Kozuka Mincho Std R" panose="02020400000000000000" pitchFamily="18" charset="-128"/>
            </a:endParaRPr>
          </a:p>
          <a:p>
            <a:r>
              <a:rPr lang="en-US" altLang="ja-JP" baseline="0">
                <a:ea typeface="Kozuka Mincho Std R" panose="02020400000000000000" pitchFamily="18" charset="-128"/>
              </a:rPr>
              <a:t>This is a great feature when users need to print one copy of a job as a proof, and then print it again for production. All they have to do is just change the copy count.</a:t>
            </a:r>
            <a:endParaRPr lang="ja-JP" altLang="en-US" baseline="0">
              <a:ea typeface="Kozuka Mincho Std R" panose="02020400000000000000" pitchFamily="18" charset="-128"/>
            </a:endParaRPr>
          </a:p>
          <a:p>
            <a:endParaRPr lang="ja-JP" altLang="en-US" dirty="0">
              <a:ea typeface="Kozuka Mincho Std R" panose="02020400000000000000" pitchFamily="18" charset="-128"/>
            </a:endParaRPr>
          </a:p>
        </p:txBody>
      </p:sp>
      <p:sp>
        <p:nvSpPr>
          <p:cNvPr id="4" name="Slide Number Placeholder 3"/>
          <p:cNvSpPr>
            <a:spLocks noGrp="1"/>
          </p:cNvSpPr>
          <p:nvPr>
            <p:ph type="sldNum" sz="quarter" idx="10"/>
          </p:nvPr>
        </p:nvSpPr>
        <p:spPr/>
        <p:txBody>
          <a:bodyPr/>
          <a:lstStyle/>
          <a:p>
            <a:fld id="{E7E3DD79-7F6B-EE4F-8061-94D06D2DA17D}" type="slidenum">
              <a:rPr lang="en-US" altLang="ja-JP" smtClean="0">
                <a:ea typeface="Kozuka Mincho Std R" panose="02020400000000000000" pitchFamily="18" charset="-128"/>
              </a:rPr>
              <a:t>11</a:t>
            </a:fld>
            <a:endParaRPr lang="ja-JP" altLang="en-US" dirty="0">
              <a:ea typeface="Kozuka Mincho Std R" panose="02020400000000000000" pitchFamily="18" charset="-128"/>
            </a:endParaRPr>
          </a:p>
        </p:txBody>
      </p:sp>
    </p:spTree>
    <p:extLst>
      <p:ext uri="{BB962C8B-B14F-4D97-AF65-F5344CB8AC3E}">
        <p14:creationId xmlns:p14="http://schemas.microsoft.com/office/powerpoint/2010/main" val="4005420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ea typeface="Kozuka Mincho Std R" panose="02020400000000000000" pitchFamily="18" charset="-128"/>
            </a:endParaRPr>
          </a:p>
        </p:txBody>
      </p:sp>
      <p:sp>
        <p:nvSpPr>
          <p:cNvPr id="4" name="Slide Number Placeholder 3"/>
          <p:cNvSpPr>
            <a:spLocks noGrp="1"/>
          </p:cNvSpPr>
          <p:nvPr>
            <p:ph type="sldNum" sz="quarter" idx="10"/>
          </p:nvPr>
        </p:nvSpPr>
        <p:spPr/>
        <p:txBody>
          <a:bodyPr/>
          <a:lstStyle/>
          <a:p>
            <a:fld id="{E7E3DD79-7F6B-EE4F-8061-94D06D2DA17D}" type="slidenum">
              <a:rPr lang="en-US" altLang="ja-JP" smtClean="0">
                <a:ea typeface="Kozuka Mincho Std R" panose="02020400000000000000" pitchFamily="18" charset="-128"/>
              </a:rPr>
              <a:t>12</a:t>
            </a:fld>
            <a:endParaRPr lang="ja-JP" altLang="en-US" dirty="0">
              <a:ea typeface="Kozuka Mincho Std R" panose="02020400000000000000" pitchFamily="18" charset="-128"/>
            </a:endParaRPr>
          </a:p>
        </p:txBody>
      </p:sp>
    </p:spTree>
    <p:extLst>
      <p:ext uri="{BB962C8B-B14F-4D97-AF65-F5344CB8AC3E}">
        <p14:creationId xmlns:p14="http://schemas.microsoft.com/office/powerpoint/2010/main" val="1279259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a:ea typeface="Kozuka Mincho Std R" panose="02020400000000000000" pitchFamily="18" charset="-128"/>
              </a:rPr>
              <a:t>FS300 Pro servers feature the </a:t>
            </a:r>
            <a:r>
              <a:rPr lang="en-US" altLang="ja-JP" sz="1200" kern="1200">
                <a:solidFill>
                  <a:schemeClr val="tx1"/>
                </a:solidFill>
                <a:effectLst/>
                <a:latin typeface="+mn-lt"/>
                <a:ea typeface="Kozuka Mincho Std R" panose="02020400000000000000" pitchFamily="18" charset="-128"/>
                <a:cs typeface="+mn-cs"/>
              </a:rPr>
              <a:t>cutting-edge and innovative</a:t>
            </a:r>
            <a:r>
              <a:rPr lang="ja-JP" altLang="en-US">
                <a:ea typeface="Kozuka Mincho Std R" panose="02020400000000000000" pitchFamily="18" charset="-128"/>
              </a:rPr>
              <a:t> </a:t>
            </a:r>
            <a:r>
              <a:rPr lang="en-US" altLang="ja-JP">
                <a:ea typeface="Kozuka Mincho Std R" panose="02020400000000000000" pitchFamily="18" charset="-128"/>
              </a:rPr>
              <a:t>Fiery NX industrial design that was </a:t>
            </a:r>
            <a:r>
              <a:rPr lang="en-US" altLang="ja-JP" sz="1200" kern="1200">
                <a:solidFill>
                  <a:schemeClr val="tx1"/>
                </a:solidFill>
                <a:effectLst/>
                <a:latin typeface="+mn-lt"/>
                <a:ea typeface="Kozuka Mincho Std R" panose="02020400000000000000" pitchFamily="18" charset="-128"/>
                <a:cs typeface="+mn-cs"/>
              </a:rPr>
              <a:t>precisely crafted with the Fiery operator in mind. </a:t>
            </a:r>
            <a:endParaRPr lang="ja-JP" altLang="en-US" sz="1200" kern="1200">
              <a:solidFill>
                <a:schemeClr val="tx1"/>
              </a:solidFill>
              <a:effectLst/>
              <a:latin typeface="+mn-lt"/>
              <a:ea typeface="Kozuka Mincho Std R" panose="02020400000000000000" pitchFamily="18" charset="-128"/>
              <a:cs typeface="+mn-cs"/>
            </a:endParaRPr>
          </a:p>
          <a:p>
            <a:endParaRPr lang="ja-JP" altLang="en-US" sz="1200" kern="1200">
              <a:solidFill>
                <a:schemeClr val="tx1"/>
              </a:solidFill>
              <a:effectLst/>
              <a:latin typeface="+mn-lt"/>
              <a:ea typeface="Kozuka Mincho Std R" panose="02020400000000000000" pitchFamily="18" charset="-128"/>
              <a:cs typeface="+mn-cs"/>
            </a:endParaRPr>
          </a:p>
          <a:p>
            <a:r>
              <a:rPr lang="en-US" altLang="ja-JP" sz="1200" kern="1200">
                <a:solidFill>
                  <a:schemeClr val="tx1"/>
                </a:solidFill>
                <a:effectLst/>
                <a:latin typeface="+mn-lt"/>
                <a:ea typeface="Kozuka Mincho Std R" panose="02020400000000000000" pitchFamily="18" charset="-128"/>
                <a:cs typeface="+mn-cs"/>
              </a:rPr>
              <a:t>The Fiery NX Premium is the high-end Fiery DFE  that replaces the Fiery QX100 servers.</a:t>
            </a:r>
            <a:r>
              <a:rPr lang="ja-JP" altLang="en-US" sz="1200" kern="1200" baseline="0">
                <a:solidFill>
                  <a:schemeClr val="tx1"/>
                </a:solidFill>
                <a:effectLst/>
                <a:latin typeface="+mn-lt"/>
                <a:ea typeface="Kozuka Mincho Std R" panose="02020400000000000000" pitchFamily="18" charset="-128"/>
                <a:cs typeface="+mn-cs"/>
              </a:rPr>
              <a:t> </a:t>
            </a:r>
            <a:r>
              <a:rPr lang="en-US" altLang="ja-JP" sz="1200" kern="1200" baseline="0">
                <a:solidFill>
                  <a:schemeClr val="tx1"/>
                </a:solidFill>
                <a:effectLst/>
                <a:latin typeface="+mn-lt"/>
                <a:ea typeface="Kozuka Mincho Std R" panose="02020400000000000000" pitchFamily="18" charset="-128"/>
                <a:cs typeface="+mn-cs"/>
              </a:rPr>
              <a:t>T</a:t>
            </a:r>
            <a:r>
              <a:rPr lang="en-US" altLang="ja-JP" sz="1200" kern="1200">
                <a:solidFill>
                  <a:schemeClr val="tx1"/>
                </a:solidFill>
                <a:effectLst/>
                <a:latin typeface="+mn-lt"/>
                <a:ea typeface="Kozuka Mincho Std R" panose="02020400000000000000" pitchFamily="18" charset="-128"/>
                <a:cs typeface="+mn-cs"/>
              </a:rPr>
              <a:t>he Fiery NX Pro is the server that replaces the Fiery Pro 80 hardware platforms.</a:t>
            </a:r>
            <a:endParaRPr lang="ja-JP" altLang="en-US" sz="1200" kern="1200">
              <a:solidFill>
                <a:schemeClr val="tx1"/>
              </a:solidFill>
              <a:effectLst/>
              <a:latin typeface="+mn-lt"/>
              <a:ea typeface="Kozuka Mincho Std R" panose="02020400000000000000" pitchFamily="18" charset="-128"/>
              <a:cs typeface="+mn-cs"/>
            </a:endParaRPr>
          </a:p>
          <a:p>
            <a:pPr lvl="0"/>
            <a:endParaRPr lang="ja-JP" altLang="en-US" sz="1200" kern="1200">
              <a:solidFill>
                <a:schemeClr val="tx1"/>
              </a:solidFill>
              <a:effectLst/>
              <a:latin typeface="+mn-lt"/>
              <a:ea typeface="Kozuka Mincho Std R" panose="02020400000000000000" pitchFamily="18" charset="-128"/>
              <a:cs typeface="+mn-cs"/>
            </a:endParaRPr>
          </a:p>
          <a:p>
            <a:pPr lvl="0"/>
            <a:r>
              <a:rPr lang="en-US" altLang="ja-JP" sz="1200" kern="1200">
                <a:solidFill>
                  <a:schemeClr val="tx1"/>
                </a:solidFill>
                <a:effectLst/>
                <a:latin typeface="+mn-lt"/>
                <a:ea typeface="Kozuka Mincho Std R" panose="02020400000000000000" pitchFamily="18" charset="-128"/>
                <a:cs typeface="+mn-cs"/>
              </a:rPr>
              <a:t>The new server design includes the Fiery QuickTouch interface that helps users speed up job and device management. The touchscreen display rotates and provides</a:t>
            </a:r>
            <a:r>
              <a:rPr lang="ja-JP" altLang="en-US" sz="1200" kern="1200" baseline="0">
                <a:solidFill>
                  <a:schemeClr val="tx1"/>
                </a:solidFill>
                <a:effectLst/>
                <a:latin typeface="+mn-lt"/>
                <a:ea typeface="Kozuka Mincho Std R" panose="02020400000000000000" pitchFamily="18" charset="-128"/>
                <a:cs typeface="+mn-cs"/>
              </a:rPr>
              <a:t> </a:t>
            </a:r>
            <a:r>
              <a:rPr lang="en-US" altLang="ja-JP" sz="1200" kern="1200">
                <a:solidFill>
                  <a:schemeClr val="tx1"/>
                </a:solidFill>
                <a:effectLst/>
                <a:latin typeface="+mn-lt"/>
                <a:ea typeface="Kozuka Mincho Std R" panose="02020400000000000000" pitchFamily="18" charset="-128"/>
                <a:cs typeface="+mn-cs"/>
              </a:rPr>
              <a:t>intuitive system installation, backup, and diagnosis; plus easy access to and faster views of job status information. It also includes 3 USB ports, conveniently located on the side of the display </a:t>
            </a:r>
            <a:endParaRPr lang="ja-JP" altLang="en-US" sz="1200" kern="1200">
              <a:solidFill>
                <a:schemeClr val="tx1"/>
              </a:solidFill>
              <a:effectLst/>
              <a:latin typeface="+mn-lt"/>
              <a:ea typeface="Kozuka Mincho Std 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ja-JP" altLang="en-US" sz="1200" kern="1200">
              <a:solidFill>
                <a:schemeClr val="tx1"/>
              </a:solidFill>
              <a:effectLst/>
              <a:latin typeface="+mn-lt"/>
              <a:ea typeface="Kozuka Mincho Std R" panose="02020400000000000000" pitchFamily="18" charset="-128"/>
              <a:cs typeface="+mn-cs"/>
            </a:endParaRPr>
          </a:p>
          <a:p>
            <a:r>
              <a:rPr lang="en-US" altLang="ja-JP" sz="1200" kern="1200">
                <a:solidFill>
                  <a:schemeClr val="tx1"/>
                </a:solidFill>
                <a:effectLst/>
                <a:latin typeface="+mn-lt"/>
                <a:ea typeface="Kozuka Mincho Std R" panose="02020400000000000000" pitchFamily="18" charset="-128"/>
                <a:cs typeface="+mn-cs"/>
              </a:rPr>
              <a:t>Either the Fiery NX server (Premium or Pro) can be placed inside the new Fiery NX Station to provide a centralised work station that adapts to different print production environments. The work</a:t>
            </a:r>
            <a:r>
              <a:rPr lang="ja-JP" altLang="en-US" sz="1200" kern="1200" baseline="0">
                <a:solidFill>
                  <a:schemeClr val="tx1"/>
                </a:solidFill>
                <a:effectLst/>
                <a:latin typeface="+mn-lt"/>
                <a:ea typeface="Kozuka Mincho Std R" panose="02020400000000000000" pitchFamily="18" charset="-128"/>
                <a:cs typeface="+mn-cs"/>
              </a:rPr>
              <a:t> </a:t>
            </a:r>
            <a:r>
              <a:rPr lang="en-US" altLang="ja-JP" sz="1200" kern="1200" baseline="0">
                <a:solidFill>
                  <a:schemeClr val="tx1"/>
                </a:solidFill>
                <a:effectLst/>
                <a:latin typeface="+mn-lt"/>
                <a:ea typeface="Kozuka Mincho Std R" panose="02020400000000000000" pitchFamily="18" charset="-128"/>
                <a:cs typeface="+mn-cs"/>
              </a:rPr>
              <a:t>stations come </a:t>
            </a:r>
            <a:r>
              <a:rPr lang="en-US" altLang="ja-JP" sz="1200" kern="1200">
                <a:solidFill>
                  <a:schemeClr val="tx1"/>
                </a:solidFill>
                <a:effectLst/>
                <a:latin typeface="+mn-lt"/>
                <a:ea typeface="Kozuka Mincho Std R" panose="02020400000000000000" pitchFamily="18" charset="-128"/>
                <a:cs typeface="+mn-cs"/>
              </a:rPr>
              <a:t>in two versions: The NX Station GL is the basic configuration, and the NX Station LS adds an adjustable-height workspace, a larger monitor, a  proximity sensor that wakes up the Fiery server as soon as it identifies someone approaching, and tidy power cable storage.</a:t>
            </a:r>
            <a:endParaRPr lang="ja-JP" altLang="en-US" sz="1200" kern="1200">
              <a:solidFill>
                <a:schemeClr val="tx1"/>
              </a:solidFill>
              <a:effectLst/>
              <a:latin typeface="+mn-lt"/>
              <a:ea typeface="Kozuka Mincho Std R" panose="02020400000000000000" pitchFamily="18" charset="-128"/>
              <a:cs typeface="+mn-cs"/>
            </a:endParaRPr>
          </a:p>
          <a:p>
            <a:endParaRPr lang="ja-JP" altLang="en-US" dirty="0">
              <a:ea typeface="Kozuka Mincho Std R" panose="02020400000000000000" pitchFamily="18" charset="-128"/>
            </a:endParaRPr>
          </a:p>
        </p:txBody>
      </p:sp>
      <p:sp>
        <p:nvSpPr>
          <p:cNvPr id="4" name="Slide Number Placeholder 3"/>
          <p:cNvSpPr>
            <a:spLocks noGrp="1"/>
          </p:cNvSpPr>
          <p:nvPr>
            <p:ph type="sldNum" sz="quarter" idx="10"/>
          </p:nvPr>
        </p:nvSpPr>
        <p:spPr/>
        <p:txBody>
          <a:bodyPr/>
          <a:lstStyle/>
          <a:p>
            <a:fld id="{E7E3DD79-7F6B-EE4F-8061-94D06D2DA17D}" type="slidenum">
              <a:rPr lang="en-US" altLang="ja-JP" smtClean="0">
                <a:ea typeface="Kozuka Mincho Std R" panose="02020400000000000000" pitchFamily="18" charset="-128"/>
              </a:rPr>
              <a:t>13</a:t>
            </a:fld>
            <a:endParaRPr lang="ja-JP" altLang="en-US" dirty="0">
              <a:ea typeface="Kozuka Mincho Std R" panose="02020400000000000000" pitchFamily="18" charset="-128"/>
            </a:endParaRPr>
          </a:p>
        </p:txBody>
      </p:sp>
    </p:spTree>
    <p:extLst>
      <p:ext uri="{BB962C8B-B14F-4D97-AF65-F5344CB8AC3E}">
        <p14:creationId xmlns:p14="http://schemas.microsoft.com/office/powerpoint/2010/main" val="1474598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a:ea typeface="Kozuka Mincho Std R" panose="02020400000000000000" pitchFamily="18" charset="-128"/>
              </a:rPr>
              <a:t>The Fiery XB hardware platform is designed for a wide variety of high-production markets such as packaging, commercial print, and transactional.</a:t>
            </a:r>
          </a:p>
          <a:p>
            <a:endParaRPr lang="ja-JP" altLang="en-US">
              <a:ea typeface="Kozuka Mincho Std R" panose="02020400000000000000" pitchFamily="18" charset="-128"/>
            </a:endParaRPr>
          </a:p>
          <a:p>
            <a:r>
              <a:rPr lang="en-US" altLang="ja-JP">
                <a:ea typeface="Kozuka Mincho Std R" panose="02020400000000000000" pitchFamily="18" charset="-128"/>
              </a:rPr>
              <a:t>Its high-performance, bladed architecture fulfills demands for</a:t>
            </a:r>
            <a:r>
              <a:rPr lang="ja-JP" altLang="en-US" baseline="0">
                <a:ea typeface="Kozuka Mincho Std R" panose="02020400000000000000" pitchFamily="18" charset="-128"/>
              </a:rPr>
              <a:t> </a:t>
            </a:r>
            <a:r>
              <a:rPr lang="en-US" altLang="ja-JP" baseline="0">
                <a:ea typeface="Kozuka Mincho Std R" panose="02020400000000000000" pitchFamily="18" charset="-128"/>
              </a:rPr>
              <a:t>high </a:t>
            </a:r>
            <a:r>
              <a:rPr lang="en-US" altLang="ja-JP">
                <a:ea typeface="Kozuka Mincho Std R" panose="02020400000000000000" pitchFamily="18" charset="-128"/>
              </a:rPr>
              <a:t>throughput and a wide range of paper widths. </a:t>
            </a:r>
            <a:endParaRPr lang="ja-JP" altLang="en-US" dirty="0">
              <a:ea typeface="Kozuka Mincho Std R" panose="02020400000000000000" pitchFamily="18" charset="-128"/>
            </a:endParaRPr>
          </a:p>
        </p:txBody>
      </p:sp>
      <p:sp>
        <p:nvSpPr>
          <p:cNvPr id="4" name="Slide Number Placeholder 3"/>
          <p:cNvSpPr>
            <a:spLocks noGrp="1"/>
          </p:cNvSpPr>
          <p:nvPr>
            <p:ph type="sldNum" sz="quarter" idx="10"/>
          </p:nvPr>
        </p:nvSpPr>
        <p:spPr/>
        <p:txBody>
          <a:bodyPr/>
          <a:lstStyle/>
          <a:p>
            <a:fld id="{E7E3DD79-7F6B-EE4F-8061-94D06D2DA17D}" type="slidenum">
              <a:rPr lang="en-US" altLang="ja-JP" smtClean="0">
                <a:ea typeface="Kozuka Mincho Std R" panose="02020400000000000000" pitchFamily="18" charset="-128"/>
              </a:rPr>
              <a:t>14</a:t>
            </a:fld>
            <a:endParaRPr lang="ja-JP" altLang="en-US" dirty="0">
              <a:ea typeface="Kozuka Mincho Std R" panose="02020400000000000000" pitchFamily="18" charset="-128"/>
            </a:endParaRPr>
          </a:p>
        </p:txBody>
      </p:sp>
    </p:spTree>
    <p:extLst>
      <p:ext uri="{BB962C8B-B14F-4D97-AF65-F5344CB8AC3E}">
        <p14:creationId xmlns:p14="http://schemas.microsoft.com/office/powerpoint/2010/main" val="990678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ja-JP">
                <a:ea typeface="Kozuka Mincho Std R" panose="02020400000000000000" pitchFamily="18" charset="-128"/>
              </a:rPr>
              <a:t>This section covers the new features in the Fiery system software — Fiery FS300 Pro</a:t>
            </a:r>
            <a:endParaRPr lang="en-US" altLang="ja-JP" dirty="0">
              <a:ea typeface="Kozuka Mincho Std R" panose="02020400000000000000" pitchFamily="18" charset="-128"/>
            </a:endParaRPr>
          </a:p>
        </p:txBody>
      </p:sp>
      <p:sp>
        <p:nvSpPr>
          <p:cNvPr id="4" name="Slide Number Placeholder 3"/>
          <p:cNvSpPr>
            <a:spLocks noGrp="1"/>
          </p:cNvSpPr>
          <p:nvPr>
            <p:ph type="sldNum" sz="quarter" idx="10"/>
          </p:nvPr>
        </p:nvSpPr>
        <p:spPr/>
        <p:txBody>
          <a:bodyPr/>
          <a:lstStyle/>
          <a:p>
            <a:fld id="{144B45F8-DE80-EF45-B2C0-19CABFC760D4}" type="slidenum">
              <a:rPr lang="en-US" altLang="ja-JP" smtClean="0">
                <a:ea typeface="Kozuka Mincho Std R" panose="02020400000000000000" pitchFamily="18" charset="-128"/>
              </a:rPr>
              <a:pPr/>
              <a:t>15</a:t>
            </a:fld>
            <a:endParaRPr lang="ja-JP" altLang="en-US" dirty="0">
              <a:ea typeface="Kozuka Mincho Std R" panose="02020400000000000000" pitchFamily="18" charset="-128"/>
            </a:endParaRPr>
          </a:p>
        </p:txBody>
      </p:sp>
    </p:spTree>
    <p:extLst>
      <p:ext uri="{BB962C8B-B14F-4D97-AF65-F5344CB8AC3E}">
        <p14:creationId xmlns:p14="http://schemas.microsoft.com/office/powerpoint/2010/main" val="3619256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a:ea typeface="Kozuka Mincho Std R" panose="02020400000000000000" pitchFamily="18" charset="-128"/>
              </a:rPr>
              <a:t>The new features target the areas users care most about:</a:t>
            </a:r>
          </a:p>
          <a:p>
            <a:pPr marL="171450" indent="-171450">
              <a:buFont typeface="Arial" panose="020B0604020202020204" pitchFamily="34" charset="0"/>
              <a:buChar char="•"/>
            </a:pPr>
            <a:r>
              <a:rPr lang="en-US" altLang="ja-JP">
                <a:ea typeface="Kozuka Mincho Std R" panose="02020400000000000000" pitchFamily="18" charset="-128"/>
              </a:rPr>
              <a:t>Output quality control</a:t>
            </a:r>
            <a:endParaRPr lang="ja-JP" altLang="en-US">
              <a:ea typeface="Kozuka Mincho Std R" panose="02020400000000000000" pitchFamily="18" charset="-128"/>
            </a:endParaRPr>
          </a:p>
          <a:p>
            <a:pPr marL="171450" indent="-171450">
              <a:buFont typeface="Arial" panose="020B0604020202020204" pitchFamily="34" charset="0"/>
              <a:buChar char="•"/>
            </a:pPr>
            <a:r>
              <a:rPr lang="en-US" altLang="ja-JP">
                <a:ea typeface="Kozuka Mincho Std R" panose="02020400000000000000" pitchFamily="18" charset="-128"/>
              </a:rPr>
              <a:t>Performance</a:t>
            </a:r>
            <a:endParaRPr lang="ja-JP" altLang="en-US">
              <a:ea typeface="Kozuka Mincho Std R" panose="02020400000000000000" pitchFamily="18" charset="-128"/>
            </a:endParaRPr>
          </a:p>
          <a:p>
            <a:pPr marL="171450" indent="-171450">
              <a:buFont typeface="Arial" panose="020B0604020202020204" pitchFamily="34" charset="0"/>
              <a:buChar char="•"/>
            </a:pPr>
            <a:r>
              <a:rPr lang="en-US" altLang="ja-JP">
                <a:ea typeface="Kozuka Mincho Std R" panose="02020400000000000000" pitchFamily="18" charset="-128"/>
              </a:rPr>
              <a:t>Security</a:t>
            </a:r>
            <a:endParaRPr lang="ja-JP" altLang="en-US">
              <a:ea typeface="Kozuka Mincho Std R" panose="02020400000000000000" pitchFamily="18" charset="-128"/>
            </a:endParaRPr>
          </a:p>
          <a:p>
            <a:pPr marL="171450" indent="-171450">
              <a:buFont typeface="Arial" panose="020B0604020202020204" pitchFamily="34" charset="0"/>
              <a:buChar char="•"/>
            </a:pPr>
            <a:r>
              <a:rPr lang="en-US" altLang="ja-JP">
                <a:ea typeface="Kozuka Mincho Std R" panose="02020400000000000000" pitchFamily="18" charset="-128"/>
              </a:rPr>
              <a:t>Serviceability</a:t>
            </a:r>
            <a:endParaRPr lang="ja-JP" altLang="en-US">
              <a:ea typeface="Kozuka Mincho Std R" panose="02020400000000000000" pitchFamily="18" charset="-128"/>
            </a:endParaRPr>
          </a:p>
          <a:p>
            <a:pPr marL="171450" indent="-171450">
              <a:buFont typeface="Arial" panose="020B0604020202020204" pitchFamily="34" charset="0"/>
              <a:buChar char="•"/>
            </a:pPr>
            <a:r>
              <a:rPr lang="en-US" altLang="ja-JP">
                <a:ea typeface="Kozuka Mincho Std R" panose="02020400000000000000" pitchFamily="18" charset="-128"/>
              </a:rPr>
              <a:t>Integration</a:t>
            </a:r>
            <a:endParaRPr lang="ja-JP" altLang="en-US">
              <a:ea typeface="Kozuka Mincho Std R" panose="02020400000000000000" pitchFamily="18" charset="-128"/>
            </a:endParaRPr>
          </a:p>
          <a:p>
            <a:endParaRPr lang="ja-JP" altLang="en-US" dirty="0">
              <a:ea typeface="Kozuka Mincho Std R" panose="02020400000000000000" pitchFamily="18" charset="-128"/>
            </a:endParaRPr>
          </a:p>
        </p:txBody>
      </p:sp>
      <p:sp>
        <p:nvSpPr>
          <p:cNvPr id="4" name="Slide Number Placeholder 3"/>
          <p:cNvSpPr>
            <a:spLocks noGrp="1"/>
          </p:cNvSpPr>
          <p:nvPr>
            <p:ph type="sldNum" sz="quarter" idx="10"/>
          </p:nvPr>
        </p:nvSpPr>
        <p:spPr/>
        <p:txBody>
          <a:bodyPr/>
          <a:lstStyle/>
          <a:p>
            <a:fld id="{E7E3DD79-7F6B-EE4F-8061-94D06D2DA17D}" type="slidenum">
              <a:rPr lang="en-US" altLang="ja-JP" smtClean="0">
                <a:ea typeface="Kozuka Mincho Std R" panose="02020400000000000000" pitchFamily="18" charset="-128"/>
              </a:rPr>
              <a:t>16</a:t>
            </a:fld>
            <a:endParaRPr lang="ja-JP" altLang="en-US" dirty="0">
              <a:ea typeface="Kozuka Mincho Std R" panose="02020400000000000000" pitchFamily="18" charset="-128"/>
            </a:endParaRPr>
          </a:p>
        </p:txBody>
      </p:sp>
    </p:spTree>
    <p:extLst>
      <p:ext uri="{BB962C8B-B14F-4D97-AF65-F5344CB8AC3E}">
        <p14:creationId xmlns:p14="http://schemas.microsoft.com/office/powerpoint/2010/main" val="1256016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a:ea typeface="Kozuka Mincho Std R" panose="02020400000000000000" pitchFamily="18" charset="-128"/>
              </a:rPr>
              <a:t>There are several new features that offer new tools to enhance output quality control, and are great additions for professional prepress environments: </a:t>
            </a:r>
          </a:p>
          <a:p>
            <a:pPr marL="171450" indent="-171450">
              <a:buFont typeface="Arial" panose="020B0604020202020204" pitchFamily="34" charset="0"/>
              <a:buChar char="•"/>
            </a:pPr>
            <a:r>
              <a:rPr lang="en-US" altLang="ja-JP">
                <a:ea typeface="Kozuka Mincho Std R" panose="02020400000000000000" pitchFamily="18" charset="-128"/>
              </a:rPr>
              <a:t>The Fiery Spot-On feature adds spot colour group priority </a:t>
            </a:r>
            <a:endParaRPr lang="ja-JP" altLang="en-US">
              <a:ea typeface="Kozuka Mincho Std R" panose="02020400000000000000" pitchFamily="18" charset="-128"/>
            </a:endParaRPr>
          </a:p>
          <a:p>
            <a:pPr marL="171450" indent="-171450">
              <a:buFont typeface="Arial" charset="0"/>
              <a:buChar char="•"/>
            </a:pPr>
            <a:r>
              <a:rPr lang="en-US" altLang="ja-JP">
                <a:ea typeface="Kozuka Mincho Std R" panose="02020400000000000000" pitchFamily="18" charset="-128"/>
              </a:rPr>
              <a:t>Fiery ImageViewer, part of Fiery Graphic Arts, Premium Edition and Fiery Productivity Package, adds object inspector and total area coverage features</a:t>
            </a:r>
            <a:endParaRPr lang="ja-JP" altLang="en-US" dirty="0">
              <a:ea typeface="Kozuka Mincho Std R" panose="02020400000000000000" pitchFamily="18" charset="-128"/>
            </a:endParaRPr>
          </a:p>
        </p:txBody>
      </p:sp>
      <p:sp>
        <p:nvSpPr>
          <p:cNvPr id="4" name="Slide Number Placeholder 3"/>
          <p:cNvSpPr>
            <a:spLocks noGrp="1"/>
          </p:cNvSpPr>
          <p:nvPr>
            <p:ph type="sldNum" sz="quarter" idx="10"/>
          </p:nvPr>
        </p:nvSpPr>
        <p:spPr/>
        <p:txBody>
          <a:bodyPr/>
          <a:lstStyle/>
          <a:p>
            <a:fld id="{E7E3DD79-7F6B-EE4F-8061-94D06D2DA17D}" type="slidenum">
              <a:rPr lang="en-US" altLang="ja-JP" smtClean="0">
                <a:ea typeface="Kozuka Mincho Std R" panose="02020400000000000000" pitchFamily="18" charset="-128"/>
              </a:rPr>
              <a:t>17</a:t>
            </a:fld>
            <a:endParaRPr lang="ja-JP" altLang="en-US" dirty="0">
              <a:ea typeface="Kozuka Mincho Std R" panose="02020400000000000000" pitchFamily="18" charset="-128"/>
            </a:endParaRPr>
          </a:p>
        </p:txBody>
      </p:sp>
    </p:spTree>
    <p:extLst>
      <p:ext uri="{BB962C8B-B14F-4D97-AF65-F5344CB8AC3E}">
        <p14:creationId xmlns:p14="http://schemas.microsoft.com/office/powerpoint/2010/main" val="1130957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a:ea typeface="Kozuka Mincho Std R" panose="02020400000000000000" pitchFamily="18" charset="-128"/>
              </a:rPr>
              <a:t>Spot colour group priority is a feature that enables users to easily ensure that custom spot colour representation is honored to satisfy print buyer’s expectations.</a:t>
            </a:r>
            <a:endParaRPr lang="ja-JP" altLang="en-US">
              <a:ea typeface="Kozuka Mincho Std R" panose="02020400000000000000" pitchFamily="18" charset="-128"/>
            </a:endParaRPr>
          </a:p>
          <a:p>
            <a:endParaRPr lang="ja-JP" altLang="en-US">
              <a:ea typeface="Kozuka Mincho Std R" panose="02020400000000000000" pitchFamily="18" charset="-128"/>
            </a:endParaRPr>
          </a:p>
          <a:p>
            <a:r>
              <a:rPr lang="en-US" altLang="ja-JP">
                <a:ea typeface="Kozuka Mincho Std R" panose="02020400000000000000" pitchFamily="18" charset="-128"/>
              </a:rPr>
              <a:t>This is a very useful feature for print environments where Fiery users edit the appearance of specific spot colours to match the expectations of print buyers. These spot colour edits are saved as new groups of colours using the Spot-On interface in Device Center.</a:t>
            </a:r>
            <a:endParaRPr lang="ja-JP" altLang="en-US">
              <a:ea typeface="Kozuka Mincho Std R" panose="02020400000000000000" pitchFamily="18" charset="-128"/>
            </a:endParaRPr>
          </a:p>
          <a:p>
            <a:endParaRPr lang="ja-JP" altLang="en-US">
              <a:ea typeface="Kozuka Mincho Std R" panose="02020400000000000000" pitchFamily="18" charset="-128"/>
            </a:endParaRPr>
          </a:p>
          <a:p>
            <a:r>
              <a:rPr lang="en-US" altLang="ja-JP">
                <a:ea typeface="Kozuka Mincho Std R" panose="02020400000000000000" pitchFamily="18" charset="-128"/>
              </a:rPr>
              <a:t>But sometimes different print buyers want different edits to the same spot colours, or one buyer may request an adjustment — but other print buyers like the default colour mapping of the spot colour. </a:t>
            </a:r>
            <a:endParaRPr lang="ja-JP" altLang="en-US">
              <a:ea typeface="Kozuka Mincho Std R" panose="02020400000000000000" pitchFamily="18" charset="-128"/>
            </a:endParaRPr>
          </a:p>
          <a:p>
            <a:endParaRPr lang="ja-JP" altLang="en-US">
              <a:ea typeface="Kozuka Mincho Std R" panose="02020400000000000000" pitchFamily="18" charset="-128"/>
            </a:endParaRPr>
          </a:p>
          <a:p>
            <a:r>
              <a:rPr lang="en-US" altLang="ja-JP">
                <a:ea typeface="Kozuka Mincho Std R" panose="02020400000000000000" pitchFamily="18" charset="-128"/>
              </a:rPr>
              <a:t>The spot colour group priority feature allows the Fiery user to set which of the colour libraries in Spot-On takes priority for a given job from the Color tab in Job Properties or Fiery driver. This means that if the requested spot colour adjustment for one customer is created in a custom spot colour library, the library can be given priority when printing that customer's jobs without forcing the spot colour edit for all future print jobs.</a:t>
            </a:r>
            <a:endParaRPr lang="ja-JP" altLang="en-US">
              <a:ea typeface="Kozuka Mincho Std R" panose="02020400000000000000" pitchFamily="18" charset="-128"/>
            </a:endParaRPr>
          </a:p>
          <a:p>
            <a:endParaRPr lang="ja-JP" altLang="en-US">
              <a:ea typeface="Kozuka Mincho Std R" panose="02020400000000000000" pitchFamily="18" charset="-128"/>
            </a:endParaRPr>
          </a:p>
          <a:p>
            <a:r>
              <a:rPr lang="en-US" altLang="ja-JP">
                <a:ea typeface="Kozuka Mincho Std R" panose="02020400000000000000" pitchFamily="18" charset="-128"/>
              </a:rPr>
              <a:t>This feature can save a lot of time for users who no longer need to constantly check on the order of the colour libraries or groups in Spot-On.</a:t>
            </a:r>
            <a:endParaRPr lang="ja-JP" altLang="en-US">
              <a:ea typeface="Kozuka Mincho Std R" panose="02020400000000000000" pitchFamily="18" charset="-128"/>
            </a:endParaRPr>
          </a:p>
          <a:p>
            <a:endParaRPr lang="ja-JP" altLang="en-US" dirty="0">
              <a:ea typeface="Kozuka Mincho Std R" panose="02020400000000000000" pitchFamily="18" charset="-128"/>
            </a:endParaRPr>
          </a:p>
        </p:txBody>
      </p:sp>
      <p:sp>
        <p:nvSpPr>
          <p:cNvPr id="4" name="Slide Number Placeholder 3"/>
          <p:cNvSpPr>
            <a:spLocks noGrp="1"/>
          </p:cNvSpPr>
          <p:nvPr>
            <p:ph type="sldNum" sz="quarter" idx="10"/>
          </p:nvPr>
        </p:nvSpPr>
        <p:spPr/>
        <p:txBody>
          <a:bodyPr/>
          <a:lstStyle/>
          <a:p>
            <a:fld id="{E7E3DD79-7F6B-EE4F-8061-94D06D2DA17D}" type="slidenum">
              <a:rPr lang="en-US" altLang="ja-JP" smtClean="0">
                <a:ea typeface="Kozuka Mincho Std R" panose="02020400000000000000" pitchFamily="18" charset="-128"/>
              </a:rPr>
              <a:t>18</a:t>
            </a:fld>
            <a:endParaRPr lang="ja-JP" altLang="en-US" dirty="0">
              <a:ea typeface="Kozuka Mincho Std R" panose="02020400000000000000" pitchFamily="18" charset="-128"/>
            </a:endParaRPr>
          </a:p>
        </p:txBody>
      </p:sp>
    </p:spTree>
    <p:extLst>
      <p:ext uri="{BB962C8B-B14F-4D97-AF65-F5344CB8AC3E}">
        <p14:creationId xmlns:p14="http://schemas.microsoft.com/office/powerpoint/2010/main" val="2419148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a:ea typeface="Kozuka Mincho Std R" panose="02020400000000000000" pitchFamily="18" charset="-128"/>
              </a:rPr>
              <a:t>Object</a:t>
            </a:r>
            <a:r>
              <a:rPr lang="ja-JP" altLang="en-US" baseline="0">
                <a:ea typeface="Kozuka Mincho Std R" panose="02020400000000000000" pitchFamily="18" charset="-128"/>
              </a:rPr>
              <a:t> </a:t>
            </a:r>
            <a:r>
              <a:rPr lang="en-US" altLang="ja-JP" baseline="0">
                <a:ea typeface="Kozuka Mincho Std R" panose="02020400000000000000" pitchFamily="18" charset="-128"/>
              </a:rPr>
              <a:t>Inspector, part of Fiery ImageViewer 3.0, helps identify imaging problems related to specific object types. The tool identifies what type of page object was in the original page description file before it was RIPped. It can identify object types including </a:t>
            </a:r>
            <a:r>
              <a:rPr lang="en-US" altLang="ja-JP">
                <a:latin typeface="Georgia" charset="0"/>
                <a:ea typeface="Kozuka Mincho Std R" panose="02020400000000000000" pitchFamily="18" charset="-128"/>
                <a:cs typeface="Museo 300" charset="0"/>
              </a:rPr>
              <a:t>image, graphic, smooth shade,</a:t>
            </a:r>
            <a:r>
              <a:rPr lang="ja-JP" altLang="en-US" baseline="0">
                <a:latin typeface="Georgia" charset="0"/>
                <a:ea typeface="Kozuka Mincho Std R" panose="02020400000000000000" pitchFamily="18" charset="-128"/>
                <a:cs typeface="Museo 300" charset="0"/>
              </a:rPr>
              <a:t> </a:t>
            </a:r>
            <a:r>
              <a:rPr lang="en-US" altLang="ja-JP">
                <a:latin typeface="Georgia" charset="0"/>
                <a:ea typeface="Kozuka Mincho Std R" panose="02020400000000000000" pitchFamily="18" charset="-128"/>
                <a:cs typeface="Museo 300" charset="0"/>
              </a:rPr>
              <a:t>text, and edge.</a:t>
            </a:r>
            <a:endParaRPr lang="ja-JP" altLang="en-US" baseline="0">
              <a:ea typeface="Kozuka Mincho Std R" panose="02020400000000000000" pitchFamily="18" charset="-128"/>
            </a:endParaRPr>
          </a:p>
          <a:p>
            <a:endParaRPr lang="ja-JP" altLang="en-US" baseline="0">
              <a:ea typeface="Kozuka Mincho Std R" panose="02020400000000000000" pitchFamily="18" charset="-128"/>
            </a:endParaRPr>
          </a:p>
          <a:p>
            <a:r>
              <a:rPr lang="en-US" altLang="ja-JP" baseline="0">
                <a:ea typeface="Kozuka Mincho Std R" panose="02020400000000000000" pitchFamily="18" charset="-128"/>
              </a:rPr>
              <a:t>The feature allows the user to troubleshoot image quality issues related to page object type more efficiently. Some examples include the ability to:</a:t>
            </a:r>
            <a:endParaRPr lang="ja-JP" altLang="en-US" baseline="0">
              <a:ea typeface="Kozuka Mincho Std R" panose="02020400000000000000" pitchFamily="18" charset="-128"/>
            </a:endParaRPr>
          </a:p>
          <a:p>
            <a:endParaRPr lang="ja-JP" altLang="en-US" baseline="0">
              <a:ea typeface="Kozuka Mincho Std R" panose="02020400000000000000" pitchFamily="18" charset="-128"/>
            </a:endParaRPr>
          </a:p>
          <a:p>
            <a:pPr marL="171450" indent="-171450">
              <a:buFont typeface="Arial" charset="0"/>
              <a:buChar char="•"/>
            </a:pPr>
            <a:r>
              <a:rPr lang="en-US" altLang="ja-JP" sz="1200" b="0" i="0" kern="1200">
                <a:solidFill>
                  <a:schemeClr val="tx1"/>
                </a:solidFill>
                <a:effectLst/>
                <a:latin typeface="+mn-lt"/>
                <a:ea typeface="Kozuka Mincho Std R" panose="02020400000000000000" pitchFamily="18" charset="-128"/>
                <a:cs typeface="+mn-cs"/>
              </a:rPr>
              <a:t>Identify a page object that may fail to use black only because gray settings in Job</a:t>
            </a:r>
            <a:r>
              <a:rPr lang="ja-JP" altLang="en-US" sz="1200" b="0" i="0" kern="1200" baseline="0">
                <a:solidFill>
                  <a:schemeClr val="tx1"/>
                </a:solidFill>
                <a:effectLst/>
                <a:latin typeface="+mn-lt"/>
                <a:ea typeface="Kozuka Mincho Std R" panose="02020400000000000000" pitchFamily="18" charset="-128"/>
                <a:cs typeface="+mn-cs"/>
              </a:rPr>
              <a:t> </a:t>
            </a:r>
            <a:r>
              <a:rPr lang="en-US" altLang="ja-JP" sz="1200" b="0" i="0" kern="1200" baseline="0">
                <a:solidFill>
                  <a:schemeClr val="tx1"/>
                </a:solidFill>
                <a:effectLst/>
                <a:latin typeface="+mn-lt"/>
                <a:ea typeface="Kozuka Mincho Std R" panose="02020400000000000000" pitchFamily="18" charset="-128"/>
                <a:cs typeface="+mn-cs"/>
              </a:rPr>
              <a:t>Properties</a:t>
            </a:r>
            <a:r>
              <a:rPr lang="ja-JP" altLang="en-US" sz="1200" b="0" i="0" kern="1200">
                <a:solidFill>
                  <a:schemeClr val="tx1"/>
                </a:solidFill>
                <a:effectLst/>
                <a:latin typeface="+mn-lt"/>
                <a:ea typeface="Kozuka Mincho Std R" panose="02020400000000000000" pitchFamily="18" charset="-128"/>
                <a:cs typeface="+mn-cs"/>
              </a:rPr>
              <a:t> </a:t>
            </a:r>
            <a:r>
              <a:rPr lang="en-US" altLang="ja-JP" sz="1200" b="0" i="0" kern="1200">
                <a:solidFill>
                  <a:schemeClr val="tx1"/>
                </a:solidFill>
                <a:effectLst/>
                <a:latin typeface="+mn-lt"/>
                <a:ea typeface="Kozuka Mincho Std R" panose="02020400000000000000" pitchFamily="18" charset="-128"/>
                <a:cs typeface="+mn-cs"/>
              </a:rPr>
              <a:t>are not set to use black only for that object type.</a:t>
            </a:r>
            <a:endParaRPr lang="ja-JP" altLang="en-US" sz="1200" b="0" i="0" kern="1200">
              <a:solidFill>
                <a:schemeClr val="tx1"/>
              </a:solidFill>
              <a:effectLst/>
              <a:latin typeface="+mn-lt"/>
              <a:ea typeface="Kozuka Mincho Std R" panose="02020400000000000000" pitchFamily="18" charset="-128"/>
              <a:cs typeface="+mn-cs"/>
            </a:endParaRPr>
          </a:p>
          <a:p>
            <a:pPr marL="171450" indent="-171450">
              <a:buFont typeface="Arial" charset="0"/>
              <a:buChar char="•"/>
            </a:pPr>
            <a:endParaRPr lang="ja-JP" altLang="en-US" sz="1200" b="0" i="0" kern="1200">
              <a:solidFill>
                <a:schemeClr val="tx1"/>
              </a:solidFill>
              <a:effectLst/>
              <a:latin typeface="+mn-lt"/>
              <a:ea typeface="Kozuka Mincho Std R" panose="02020400000000000000" pitchFamily="18" charset="-128"/>
              <a:cs typeface="+mn-cs"/>
            </a:endParaRPr>
          </a:p>
          <a:p>
            <a:pPr marL="171450" indent="-171450">
              <a:buFont typeface="Arial" charset="0"/>
              <a:buChar char="•"/>
            </a:pPr>
            <a:r>
              <a:rPr lang="en-US" altLang="ja-JP" sz="1200" b="0" i="0" kern="1200">
                <a:solidFill>
                  <a:schemeClr val="tx1"/>
                </a:solidFill>
                <a:effectLst/>
                <a:latin typeface="+mn-lt"/>
                <a:ea typeface="Kozuka Mincho Std R" panose="02020400000000000000" pitchFamily="18" charset="-128"/>
                <a:cs typeface="+mn-cs"/>
              </a:rPr>
              <a:t>Identify cases where a colour mismatch within a page is related to how each object type is processed,</a:t>
            </a:r>
            <a:r>
              <a:rPr lang="ja-JP" altLang="en-US" sz="1200" b="0" i="0" kern="1200" baseline="0">
                <a:solidFill>
                  <a:schemeClr val="tx1"/>
                </a:solidFill>
                <a:effectLst/>
                <a:latin typeface="+mn-lt"/>
                <a:ea typeface="Kozuka Mincho Std R" panose="02020400000000000000" pitchFamily="18" charset="-128"/>
                <a:cs typeface="+mn-cs"/>
              </a:rPr>
              <a:t> </a:t>
            </a:r>
            <a:r>
              <a:rPr lang="en-US" altLang="ja-JP" sz="1200" b="0" i="0" kern="1200">
                <a:solidFill>
                  <a:schemeClr val="tx1"/>
                </a:solidFill>
                <a:effectLst/>
                <a:latin typeface="+mn-lt"/>
                <a:ea typeface="Kozuka Mincho Std R" panose="02020400000000000000" pitchFamily="18" charset="-128"/>
                <a:cs typeface="+mn-cs"/>
              </a:rPr>
              <a:t>such as halftone screen. These colour mismatches are hard to identify since the colour looks identical in the raster,</a:t>
            </a:r>
            <a:r>
              <a:rPr lang="ja-JP" altLang="en-US" sz="1200" b="0" i="0" kern="1200" baseline="0">
                <a:solidFill>
                  <a:schemeClr val="tx1"/>
                </a:solidFill>
                <a:effectLst/>
                <a:latin typeface="+mn-lt"/>
                <a:ea typeface="Kozuka Mincho Std R" panose="02020400000000000000" pitchFamily="18" charset="-128"/>
                <a:cs typeface="+mn-cs"/>
              </a:rPr>
              <a:t> </a:t>
            </a:r>
            <a:r>
              <a:rPr lang="en-US" altLang="ja-JP" sz="1200" b="0" i="0" kern="1200" baseline="0">
                <a:solidFill>
                  <a:schemeClr val="tx1"/>
                </a:solidFill>
                <a:effectLst/>
                <a:latin typeface="+mn-lt"/>
                <a:ea typeface="Kozuka Mincho Std R" panose="02020400000000000000" pitchFamily="18" charset="-128"/>
                <a:cs typeface="+mn-cs"/>
              </a:rPr>
              <a:t>but they </a:t>
            </a:r>
            <a:r>
              <a:rPr lang="en-US" altLang="ja-JP" sz="1200" b="0" i="0" kern="1200">
                <a:solidFill>
                  <a:schemeClr val="tx1"/>
                </a:solidFill>
                <a:effectLst/>
                <a:latin typeface="+mn-lt"/>
                <a:ea typeface="Kozuka Mincho Std R" panose="02020400000000000000" pitchFamily="18" charset="-128"/>
                <a:cs typeface="+mn-cs"/>
              </a:rPr>
              <a:t>print with a mismatch when they are screened on the print engine.</a:t>
            </a:r>
            <a:endParaRPr lang="ja-JP" altLang="en-US" sz="1200" b="0" i="0" kern="1200">
              <a:solidFill>
                <a:schemeClr val="tx1"/>
              </a:solidFill>
              <a:effectLst/>
              <a:latin typeface="+mn-lt"/>
              <a:ea typeface="Kozuka Mincho Std R" panose="02020400000000000000" pitchFamily="18" charset="-128"/>
              <a:cs typeface="+mn-cs"/>
            </a:endParaRPr>
          </a:p>
          <a:p>
            <a:pPr marL="171450" indent="-171450">
              <a:buFont typeface="Arial" charset="0"/>
              <a:buChar char="•"/>
            </a:pPr>
            <a:endParaRPr lang="ja-JP" altLang="en-US" sz="1200" b="0" i="0" kern="1200">
              <a:solidFill>
                <a:schemeClr val="tx1"/>
              </a:solidFill>
              <a:effectLst/>
              <a:latin typeface="+mn-lt"/>
              <a:ea typeface="Kozuka Mincho Std R" panose="02020400000000000000" pitchFamily="18" charset="-128"/>
              <a:cs typeface="+mn-cs"/>
            </a:endParaRPr>
          </a:p>
          <a:p>
            <a:pPr marL="171450" indent="-171450">
              <a:buFont typeface="Arial" charset="0"/>
              <a:buChar char="•"/>
            </a:pPr>
            <a:r>
              <a:rPr lang="en-US" altLang="ja-JP" sz="1200" b="0" i="0" kern="1200">
                <a:solidFill>
                  <a:schemeClr val="tx1"/>
                </a:solidFill>
                <a:effectLst/>
                <a:latin typeface="+mn-lt"/>
                <a:ea typeface="Kozuka Mincho Std R" panose="02020400000000000000" pitchFamily="18" charset="-128"/>
                <a:cs typeface="+mn-cs"/>
              </a:rPr>
              <a:t>Determine where pixels are being tagged for edge enhancement by features such as Fiery Dynamic HD Text and Graphics or engine-specific edge-enhancement technologies.</a:t>
            </a:r>
            <a:endParaRPr lang="ja-JP" altLang="en-US" sz="1200" b="0" i="0" kern="1200">
              <a:solidFill>
                <a:schemeClr val="tx1"/>
              </a:solidFill>
              <a:effectLst/>
              <a:latin typeface="+mn-lt"/>
              <a:ea typeface="Kozuka Mincho Std R" panose="02020400000000000000" pitchFamily="18" charset="-128"/>
              <a:cs typeface="+mn-cs"/>
            </a:endParaRPr>
          </a:p>
          <a:p>
            <a:endParaRPr lang="ja-JP" altLang="en-US" baseline="0" dirty="0">
              <a:ea typeface="Kozuka Mincho Std R" panose="02020400000000000000" pitchFamily="18" charset="-128"/>
            </a:endParaRPr>
          </a:p>
        </p:txBody>
      </p:sp>
      <p:sp>
        <p:nvSpPr>
          <p:cNvPr id="4" name="Slide Number Placeholder 3"/>
          <p:cNvSpPr>
            <a:spLocks noGrp="1"/>
          </p:cNvSpPr>
          <p:nvPr>
            <p:ph type="sldNum" sz="quarter" idx="10"/>
          </p:nvPr>
        </p:nvSpPr>
        <p:spPr/>
        <p:txBody>
          <a:bodyPr/>
          <a:lstStyle/>
          <a:p>
            <a:fld id="{E7E3DD79-7F6B-EE4F-8061-94D06D2DA17D}" type="slidenum">
              <a:rPr lang="en-US" altLang="ja-JP" smtClean="0">
                <a:ea typeface="Kozuka Mincho Std R" panose="02020400000000000000" pitchFamily="18" charset="-128"/>
              </a:rPr>
              <a:t>19</a:t>
            </a:fld>
            <a:endParaRPr lang="ja-JP" altLang="en-US" dirty="0">
              <a:ea typeface="Kozuka Mincho Std R" panose="02020400000000000000" pitchFamily="18" charset="-128"/>
            </a:endParaRPr>
          </a:p>
        </p:txBody>
      </p:sp>
    </p:spTree>
    <p:extLst>
      <p:ext uri="{BB962C8B-B14F-4D97-AF65-F5344CB8AC3E}">
        <p14:creationId xmlns:p14="http://schemas.microsoft.com/office/powerpoint/2010/main" val="368754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a:ea typeface="Kozuka Mincho Std R" panose="02020400000000000000" pitchFamily="18" charset="-128"/>
              </a:rPr>
              <a:t>Let’</a:t>
            </a:r>
            <a:r>
              <a:rPr lang="en-US" altLang="ja-JP" baseline="0">
                <a:ea typeface="Kozuka Mincho Std R" panose="02020400000000000000" pitchFamily="18" charset="-128"/>
              </a:rPr>
              <a:t>s first answer </a:t>
            </a:r>
            <a:r>
              <a:rPr lang="ja-JP" altLang="en-US" baseline="0">
                <a:ea typeface="Kozuka Mincho Std R" panose="02020400000000000000" pitchFamily="18" charset="-128"/>
              </a:rPr>
              <a:t>“</a:t>
            </a:r>
            <a:r>
              <a:rPr lang="en-US" altLang="ja-JP" baseline="0">
                <a:ea typeface="Kozuka Mincho Std R" panose="02020400000000000000" pitchFamily="18" charset="-128"/>
              </a:rPr>
              <a:t>What is the Fiery FS300 Pro</a:t>
            </a:r>
            <a:r>
              <a:rPr lang="ja-JP" altLang="en-US" baseline="0">
                <a:ea typeface="Kozuka Mincho Std R" panose="02020400000000000000" pitchFamily="18" charset="-128"/>
              </a:rPr>
              <a:t>”</a:t>
            </a:r>
            <a:r>
              <a:rPr lang="en-US" altLang="ja-JP" baseline="0">
                <a:ea typeface="Kozuka Mincho Std R" panose="02020400000000000000" pitchFamily="18" charset="-128"/>
              </a:rPr>
              <a:t>? And what </a:t>
            </a:r>
            <a:r>
              <a:rPr lang="en-US" altLang="ja-JP">
                <a:ea typeface="Kozuka Mincho Std R" panose="02020400000000000000" pitchFamily="18" charset="-128"/>
              </a:rPr>
              <a:t>does </a:t>
            </a:r>
            <a:r>
              <a:rPr lang="en-US" altLang="ja-JP" baseline="0">
                <a:ea typeface="Kozuka Mincho Std R" panose="02020400000000000000" pitchFamily="18" charset="-128"/>
              </a:rPr>
              <a:t>FS300 Pro mean for users?</a:t>
            </a:r>
            <a:endParaRPr lang="ja-JP" altLang="en-US" baseline="0">
              <a:ea typeface="Kozuka Mincho Std R" panose="02020400000000000000" pitchFamily="18" charset="-128"/>
            </a:endParaRPr>
          </a:p>
          <a:p>
            <a:endParaRPr lang="ja-JP" altLang="en-US" baseline="0">
              <a:ea typeface="Kozuka Mincho Std R" panose="02020400000000000000" pitchFamily="18" charset="-128"/>
            </a:endParaRPr>
          </a:p>
          <a:p>
            <a:r>
              <a:rPr lang="en-US" altLang="ja-JP" baseline="0">
                <a:ea typeface="Kozuka Mincho Std R" panose="02020400000000000000" pitchFamily="18" charset="-128"/>
              </a:rPr>
              <a:t>First of all, Fiery FS300 Pro is not just system software, it is a platform. It’s a platform that converges all aspects of a digital front end, or DFE, solution. Fiery DFEs include hardware, software, workflow solutions, and more.</a:t>
            </a:r>
            <a:endParaRPr lang="ja-JP" altLang="en-US" baseline="0">
              <a:ea typeface="Kozuka Mincho Std R" panose="02020400000000000000" pitchFamily="18" charset="-128"/>
            </a:endParaRPr>
          </a:p>
          <a:p>
            <a:endParaRPr lang="ja-JP" altLang="en-US" baseline="0">
              <a:ea typeface="Kozuka Mincho Std R" panose="02020400000000000000" pitchFamily="18" charset="-128"/>
            </a:endParaRPr>
          </a:p>
          <a:p>
            <a:r>
              <a:rPr lang="en-US" altLang="ja-JP" baseline="0">
                <a:ea typeface="Kozuka Mincho Std R" panose="02020400000000000000" pitchFamily="18" charset="-128"/>
              </a:rPr>
              <a:t>FS300 Pro platform defines </a:t>
            </a:r>
            <a:r>
              <a:rPr lang="en-US" altLang="ja-JP" b="0" baseline="0">
                <a:ea typeface="Kozuka Mincho Std R" panose="02020400000000000000" pitchFamily="18" charset="-128"/>
              </a:rPr>
              <a:t>and sets </a:t>
            </a:r>
            <a:r>
              <a:rPr lang="en-US" altLang="ja-JP" baseline="0">
                <a:ea typeface="Kozuka Mincho Std R" panose="02020400000000000000" pitchFamily="18" charset="-128"/>
              </a:rPr>
              <a:t>the direction for Fiery servers in the next decade by:</a:t>
            </a:r>
            <a:endParaRPr lang="ja-JP" altLang="en-US" baseline="0">
              <a:ea typeface="Kozuka Mincho Std R" panose="02020400000000000000" pitchFamily="18" charset="-128"/>
            </a:endParaRPr>
          </a:p>
          <a:p>
            <a:endParaRPr lang="ja-JP" altLang="en-US" baseline="0">
              <a:ea typeface="Kozuka Mincho Std R" panose="02020400000000000000" pitchFamily="18" charset="-128"/>
            </a:endParaRPr>
          </a:p>
          <a:p>
            <a:r>
              <a:rPr lang="en-US" altLang="ja-JP">
                <a:ea typeface="Kozuka Mincho Std R" panose="02020400000000000000" pitchFamily="18" charset="-128"/>
              </a:rPr>
              <a:t>Focusing on users with a redesign and innovation in almost every single touch point the user has with Fiery. This includes everything from exterior</a:t>
            </a:r>
            <a:r>
              <a:rPr lang="ja-JP" altLang="en-US" baseline="0">
                <a:ea typeface="Kozuka Mincho Std R" panose="02020400000000000000" pitchFamily="18" charset="-128"/>
              </a:rPr>
              <a:t> </a:t>
            </a:r>
            <a:r>
              <a:rPr lang="en-US" altLang="ja-JP" baseline="0">
                <a:ea typeface="Kozuka Mincho Std R" panose="02020400000000000000" pitchFamily="18" charset="-128"/>
              </a:rPr>
              <a:t>design that incorporates a Fiery QuickTouch display to interact with the Fiery server, to the furniture stand, and all aspects of user interface in Command WorkStation</a:t>
            </a:r>
            <a:r>
              <a:rPr lang="en-US" altLang="ja-JP">
                <a:ea typeface="Kozuka Mincho Std R" panose="02020400000000000000" pitchFamily="18" charset="-128"/>
              </a:rPr>
              <a:t>.</a:t>
            </a:r>
            <a:endParaRPr lang="ja-JP" altLang="en-US">
              <a:ea typeface="Kozuka Mincho Std R" panose="02020400000000000000" pitchFamily="18" charset="-128"/>
            </a:endParaRPr>
          </a:p>
          <a:p>
            <a:endParaRPr lang="ja-JP" altLang="en-US">
              <a:ea typeface="Kozuka Mincho Std R" panose="02020400000000000000" pitchFamily="18" charset="-128"/>
            </a:endParaRPr>
          </a:p>
          <a:p>
            <a:r>
              <a:rPr lang="en-US" altLang="ja-JP">
                <a:ea typeface="Kozuka Mincho Std R" panose="02020400000000000000" pitchFamily="18" charset="-128"/>
              </a:rPr>
              <a:t>And,</a:t>
            </a:r>
            <a:r>
              <a:rPr lang="ja-JP" altLang="en-US" baseline="0">
                <a:ea typeface="Kozuka Mincho Std R" panose="02020400000000000000" pitchFamily="18" charset="-128"/>
              </a:rPr>
              <a:t> </a:t>
            </a:r>
            <a:r>
              <a:rPr lang="en-US" altLang="ja-JP" baseline="0">
                <a:ea typeface="Kozuka Mincho Std R" panose="02020400000000000000" pitchFamily="18" charset="-128"/>
              </a:rPr>
              <a:t>of course, FS300 Pro adds new features in the key areas users care about: </a:t>
            </a:r>
            <a:r>
              <a:rPr lang="en-US" altLang="ja-JP" sz="1200">
                <a:ea typeface="Kozuka Mincho Std R" panose="02020400000000000000" pitchFamily="18" charset="-128"/>
              </a:rPr>
              <a:t>colour, productivity, usability, and integration.</a:t>
            </a:r>
            <a:endParaRPr lang="ja-JP" altLang="en-US" baseline="0">
              <a:ea typeface="Kozuka Mincho Std R" panose="02020400000000000000" pitchFamily="18" charset="-128"/>
            </a:endParaRPr>
          </a:p>
          <a:p>
            <a:endParaRPr lang="ja-JP" altLang="en-US" baseline="0">
              <a:ea typeface="Kozuka Mincho Std R" panose="02020400000000000000" pitchFamily="18" charset="-128"/>
            </a:endParaRPr>
          </a:p>
          <a:p>
            <a:r>
              <a:rPr lang="en-US" altLang="ja-JP">
                <a:ea typeface="Kozuka Mincho Std R" panose="02020400000000000000" pitchFamily="18" charset="-128"/>
              </a:rPr>
              <a:t>In addition to that, FS300 Pro drives multiple print technologies,</a:t>
            </a:r>
            <a:r>
              <a:rPr lang="ja-JP" altLang="en-US" baseline="0">
                <a:ea typeface="Kozuka Mincho Std R" panose="02020400000000000000" pitchFamily="18" charset="-128"/>
              </a:rPr>
              <a:t> </a:t>
            </a:r>
            <a:r>
              <a:rPr lang="en-US" altLang="ja-JP" baseline="0">
                <a:ea typeface="Kozuka Mincho Std R" panose="02020400000000000000" pitchFamily="18" charset="-128"/>
              </a:rPr>
              <a:t>not only cutsheet toner presses. With ever-increasing demands </a:t>
            </a:r>
            <a:r>
              <a:rPr lang="en-US" altLang="ja-JP">
                <a:ea typeface="Kozuka Mincho Std R" panose="02020400000000000000" pitchFamily="18" charset="-128"/>
              </a:rPr>
              <a:t>for faster </a:t>
            </a:r>
            <a:r>
              <a:rPr lang="en-US" altLang="ja-JP" baseline="0">
                <a:ea typeface="Kozuka Mincho Std R" panose="02020400000000000000" pitchFamily="18" charset="-128"/>
              </a:rPr>
              <a:t>thoughput in production printing</a:t>
            </a:r>
            <a:r>
              <a:rPr lang="en-US" altLang="ja-JP">
                <a:ea typeface="Kozuka Mincho Std R" panose="02020400000000000000" pitchFamily="18" charset="-128"/>
              </a:rPr>
              <a:t>, Fiery</a:t>
            </a:r>
            <a:r>
              <a:rPr lang="ja-JP" altLang="en-US" baseline="0">
                <a:ea typeface="Kozuka Mincho Std R" panose="02020400000000000000" pitchFamily="18" charset="-128"/>
              </a:rPr>
              <a:t> </a:t>
            </a:r>
            <a:r>
              <a:rPr lang="en-US" altLang="ja-JP" baseline="0">
                <a:ea typeface="Kozuka Mincho Std R" panose="02020400000000000000" pitchFamily="18" charset="-128"/>
              </a:rPr>
              <a:t>is now driving v</a:t>
            </a:r>
            <a:r>
              <a:rPr lang="en-US" altLang="ja-JP">
                <a:ea typeface="Kozuka Mincho Std R" panose="02020400000000000000" pitchFamily="18" charset="-128"/>
              </a:rPr>
              <a:t>ery high-speed presses such as the Xerox Trivor 2400, Landa’s Nanographic presses, our own Nozomi for corrugated, and many other engines. </a:t>
            </a:r>
            <a:endParaRPr lang="ja-JP" altLang="en-US" baseline="0">
              <a:ea typeface="Kozuka Mincho Std R" panose="02020400000000000000" pitchFamily="18" charset="-128"/>
            </a:endParaRPr>
          </a:p>
          <a:p>
            <a:endParaRPr lang="ja-JP" altLang="en-US" baseline="0" dirty="0">
              <a:ea typeface="Kozuka Mincho Std R" panose="02020400000000000000" pitchFamily="18" charset="-128"/>
            </a:endParaRPr>
          </a:p>
        </p:txBody>
      </p:sp>
      <p:sp>
        <p:nvSpPr>
          <p:cNvPr id="4" name="Slide Number Placeholder 3"/>
          <p:cNvSpPr>
            <a:spLocks noGrp="1"/>
          </p:cNvSpPr>
          <p:nvPr>
            <p:ph type="sldNum" sz="quarter" idx="10"/>
          </p:nvPr>
        </p:nvSpPr>
        <p:spPr/>
        <p:txBody>
          <a:bodyPr/>
          <a:lstStyle/>
          <a:p>
            <a:fld id="{E7E3DD79-7F6B-EE4F-8061-94D06D2DA17D}" type="slidenum">
              <a:rPr lang="en-US" altLang="ja-JP" smtClean="0">
                <a:ea typeface="Kozuka Mincho Std R" panose="02020400000000000000" pitchFamily="18" charset="-128"/>
              </a:rPr>
              <a:t>2</a:t>
            </a:fld>
            <a:endParaRPr lang="ja-JP" altLang="en-US" dirty="0">
              <a:ea typeface="Kozuka Mincho Std R" panose="02020400000000000000" pitchFamily="18" charset="-128"/>
            </a:endParaRPr>
          </a:p>
        </p:txBody>
      </p:sp>
    </p:spTree>
    <p:extLst>
      <p:ext uri="{BB962C8B-B14F-4D97-AF65-F5344CB8AC3E}">
        <p14:creationId xmlns:p14="http://schemas.microsoft.com/office/powerpoint/2010/main" val="397801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a:ea typeface="Kozuka Mincho Std R" panose="02020400000000000000" pitchFamily="18" charset="-128"/>
              </a:rPr>
              <a:t>Total Area Coverage, also</a:t>
            </a:r>
            <a:r>
              <a:rPr lang="ja-JP" altLang="en-US" baseline="0">
                <a:ea typeface="Kozuka Mincho Std R" panose="02020400000000000000" pitchFamily="18" charset="-128"/>
              </a:rPr>
              <a:t> </a:t>
            </a:r>
            <a:r>
              <a:rPr lang="en-US" altLang="ja-JP" baseline="0">
                <a:ea typeface="Kozuka Mincho Std R" panose="02020400000000000000" pitchFamily="18" charset="-128"/>
              </a:rPr>
              <a:t>part of Fiery ImageViewer 3.0, reports the sum of colour separation values for a pixel. This can help users troubleshoot image quality issues related to toner or ink coverage, and determine whether the toner or ink limit has been reached. </a:t>
            </a:r>
            <a:endParaRPr lang="ja-JP" altLang="en-US" baseline="0" dirty="0">
              <a:ea typeface="Kozuka Mincho Std R" panose="02020400000000000000" pitchFamily="18" charset="-128"/>
            </a:endParaRPr>
          </a:p>
        </p:txBody>
      </p:sp>
      <p:sp>
        <p:nvSpPr>
          <p:cNvPr id="4" name="Slide Number Placeholder 3"/>
          <p:cNvSpPr>
            <a:spLocks noGrp="1"/>
          </p:cNvSpPr>
          <p:nvPr>
            <p:ph type="sldNum" sz="quarter" idx="10"/>
          </p:nvPr>
        </p:nvSpPr>
        <p:spPr/>
        <p:txBody>
          <a:bodyPr/>
          <a:lstStyle/>
          <a:p>
            <a:fld id="{E7E3DD79-7F6B-EE4F-8061-94D06D2DA17D}" type="slidenum">
              <a:rPr lang="en-US" altLang="ja-JP" smtClean="0">
                <a:ea typeface="Kozuka Mincho Std R" panose="02020400000000000000" pitchFamily="18" charset="-128"/>
              </a:rPr>
              <a:t>20</a:t>
            </a:fld>
            <a:endParaRPr lang="ja-JP" altLang="en-US" dirty="0">
              <a:ea typeface="Kozuka Mincho Std R" panose="02020400000000000000" pitchFamily="18" charset="-128"/>
            </a:endParaRPr>
          </a:p>
        </p:txBody>
      </p:sp>
    </p:spTree>
    <p:extLst>
      <p:ext uri="{BB962C8B-B14F-4D97-AF65-F5344CB8AC3E}">
        <p14:creationId xmlns:p14="http://schemas.microsoft.com/office/powerpoint/2010/main" val="509753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a:ea typeface="Kozuka Mincho Std R" panose="02020400000000000000" pitchFamily="18" charset="-128"/>
              </a:rPr>
              <a:t>Previous Fiery servers render grayscale objects using the CMYK source profile, which can result in an unexpected and often incorrect appearance.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ja-JP" altLang="en-US">
              <a:ea typeface="Kozuka Mincho Std R" panose="02020400000000000000" pitchFamily="18" charset="-128"/>
            </a:endParaRPr>
          </a:p>
          <a:p>
            <a:r>
              <a:rPr lang="en-US" altLang="ja-JP">
                <a:ea typeface="Kozuka Mincho Std R" panose="02020400000000000000" pitchFamily="18" charset="-128"/>
              </a:rPr>
              <a:t>This feature provides users with specific control over the colour management of grayscale page objects by adding grayscale settings in the Color tab in Job Properties and the driver.</a:t>
            </a:r>
            <a:endParaRPr lang="ja-JP" altLang="en-US">
              <a:ea typeface="Kozuka Mincho Std R" panose="02020400000000000000" pitchFamily="18" charset="-128"/>
            </a:endParaRPr>
          </a:p>
          <a:p>
            <a:endParaRPr lang="ja-JP" altLang="en-US">
              <a:ea typeface="Kozuka Mincho Std R" panose="02020400000000000000" pitchFamily="18" charset="-128"/>
            </a:endParaRPr>
          </a:p>
          <a:p>
            <a:r>
              <a:rPr lang="en-US" altLang="ja-JP">
                <a:ea typeface="Kozuka Mincho Std R" panose="02020400000000000000" pitchFamily="18" charset="-128"/>
              </a:rPr>
              <a:t>When grayscale page objects are created in a design application such as Adobe Photoshop, a grayscale ICC profile is used to define their intended appearance. This feature lets the user set the same profile to be used on the Fiery server so that the expected appearance can be maintained when printing.</a:t>
            </a:r>
            <a:endParaRPr lang="ja-JP" altLang="en-US">
              <a:ea typeface="Kozuka Mincho Std R" panose="02020400000000000000" pitchFamily="18" charset="-128"/>
            </a:endParaRPr>
          </a:p>
          <a:p>
            <a:endParaRPr lang="ja-JP" altLang="en-US">
              <a:ea typeface="Kozuka Mincho Std R" panose="02020400000000000000" pitchFamily="18" charset="-128"/>
            </a:endParaRPr>
          </a:p>
          <a:p>
            <a:endParaRPr lang="ja-JP" altLang="en-US" dirty="0">
              <a:ea typeface="Kozuka Mincho Std R" panose="02020400000000000000" pitchFamily="18" charset="-128"/>
            </a:endParaRPr>
          </a:p>
        </p:txBody>
      </p:sp>
      <p:sp>
        <p:nvSpPr>
          <p:cNvPr id="4" name="Slide Number Placeholder 3"/>
          <p:cNvSpPr>
            <a:spLocks noGrp="1"/>
          </p:cNvSpPr>
          <p:nvPr>
            <p:ph type="sldNum" sz="quarter" idx="10"/>
          </p:nvPr>
        </p:nvSpPr>
        <p:spPr/>
        <p:txBody>
          <a:bodyPr/>
          <a:lstStyle/>
          <a:p>
            <a:fld id="{E7E3DD79-7F6B-EE4F-8061-94D06D2DA17D}" type="slidenum">
              <a:rPr lang="en-US" altLang="ja-JP" smtClean="0">
                <a:ea typeface="Kozuka Mincho Std R" panose="02020400000000000000" pitchFamily="18" charset="-128"/>
              </a:rPr>
              <a:t>21</a:t>
            </a:fld>
            <a:endParaRPr lang="ja-JP" altLang="en-US" dirty="0">
              <a:ea typeface="Kozuka Mincho Std R" panose="02020400000000000000" pitchFamily="18" charset="-128"/>
            </a:endParaRPr>
          </a:p>
        </p:txBody>
      </p:sp>
    </p:spTree>
    <p:extLst>
      <p:ext uri="{BB962C8B-B14F-4D97-AF65-F5344CB8AC3E}">
        <p14:creationId xmlns:p14="http://schemas.microsoft.com/office/powerpoint/2010/main" val="4134353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a:ea typeface="Kozuka Mincho Std R" panose="02020400000000000000" pitchFamily="18" charset="-128"/>
              </a:rPr>
              <a:t>Fiery FS300 Pro servers process jobs faster with innovative technology:</a:t>
            </a:r>
          </a:p>
          <a:p>
            <a:pPr marL="171450" indent="-171450">
              <a:buFont typeface="Arial" charset="0"/>
              <a:buChar char="•"/>
            </a:pPr>
            <a:r>
              <a:rPr lang="en-US" altLang="ja-JP">
                <a:ea typeface="Kozuka Mincho Std R" panose="02020400000000000000" pitchFamily="18" charset="-128"/>
              </a:rPr>
              <a:t>Fiery NX Premium servers include Fiery HyperRIP, which can process more file formats in this mode</a:t>
            </a:r>
            <a:endParaRPr lang="ja-JP" altLang="en-US">
              <a:ea typeface="Kozuka Mincho Std R" panose="02020400000000000000" pitchFamily="18" charset="-128"/>
            </a:endParaRPr>
          </a:p>
          <a:p>
            <a:pPr marL="171450" indent="-171450">
              <a:buFont typeface="Arial" charset="0"/>
              <a:buChar char="•"/>
            </a:pPr>
            <a:r>
              <a:rPr lang="en-US" altLang="ja-JP">
                <a:ea typeface="Kozuka Mincho Std R" panose="02020400000000000000" pitchFamily="18" charset="-128"/>
              </a:rPr>
              <a:t>All Fiery FS300 Pro servers include fast reprint from Command WorkStation 6: This features enables jobs in the PRINTED queue to start printing the instant they are sent to print again</a:t>
            </a:r>
            <a:endParaRPr lang="ja-JP" altLang="en-US">
              <a:ea typeface="Kozuka Mincho Std R" panose="02020400000000000000" pitchFamily="18" charset="-128"/>
            </a:endParaRPr>
          </a:p>
          <a:p>
            <a:pPr marL="171450" indent="-171450">
              <a:buFont typeface="Arial" charset="0"/>
              <a:buChar char="•"/>
            </a:pPr>
            <a:r>
              <a:rPr lang="en-US" altLang="ja-JP">
                <a:ea typeface="Kozuka Mincho Std R" panose="02020400000000000000" pitchFamily="18" charset="-128"/>
              </a:rPr>
              <a:t>Fiery FS300 Pro servers ship with new hardware platforms which deliver faster processing performance</a:t>
            </a:r>
            <a:endParaRPr lang="ja-JP" altLang="en-US" dirty="0">
              <a:ea typeface="Kozuka Mincho Std R" panose="02020400000000000000" pitchFamily="18" charset="-128"/>
            </a:endParaRPr>
          </a:p>
        </p:txBody>
      </p:sp>
      <p:sp>
        <p:nvSpPr>
          <p:cNvPr id="4" name="Slide Number Placeholder 3"/>
          <p:cNvSpPr>
            <a:spLocks noGrp="1"/>
          </p:cNvSpPr>
          <p:nvPr>
            <p:ph type="sldNum" sz="quarter" idx="10"/>
          </p:nvPr>
        </p:nvSpPr>
        <p:spPr/>
        <p:txBody>
          <a:bodyPr/>
          <a:lstStyle/>
          <a:p>
            <a:fld id="{E7E3DD79-7F6B-EE4F-8061-94D06D2DA17D}" type="slidenum">
              <a:rPr lang="en-US" altLang="ja-JP" smtClean="0">
                <a:ea typeface="Kozuka Mincho Std R" panose="02020400000000000000" pitchFamily="18" charset="-128"/>
              </a:rPr>
              <a:t>22</a:t>
            </a:fld>
            <a:endParaRPr lang="ja-JP" altLang="en-US" dirty="0">
              <a:ea typeface="Kozuka Mincho Std R" panose="02020400000000000000" pitchFamily="18" charset="-128"/>
            </a:endParaRPr>
          </a:p>
        </p:txBody>
      </p:sp>
    </p:spTree>
    <p:extLst>
      <p:ext uri="{BB962C8B-B14F-4D97-AF65-F5344CB8AC3E}">
        <p14:creationId xmlns:p14="http://schemas.microsoft.com/office/powerpoint/2010/main" val="3475328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a:ea typeface="Kozuka Mincho Std R" panose="02020400000000000000" pitchFamily="18" charset="-128"/>
              </a:rPr>
              <a:t>This slide shows the file formats not supported by HyperRIP before FS300 Pro in single-job mode.</a:t>
            </a:r>
            <a:endParaRPr lang="ja-JP" altLang="en-US" dirty="0">
              <a:ea typeface="Kozuka Mincho Std R" panose="02020400000000000000" pitchFamily="18" charset="-128"/>
            </a:endParaRPr>
          </a:p>
        </p:txBody>
      </p:sp>
      <p:sp>
        <p:nvSpPr>
          <p:cNvPr id="4" name="Slide Number Placeholder 3"/>
          <p:cNvSpPr>
            <a:spLocks noGrp="1"/>
          </p:cNvSpPr>
          <p:nvPr>
            <p:ph type="sldNum" sz="quarter" idx="10"/>
          </p:nvPr>
        </p:nvSpPr>
        <p:spPr/>
        <p:txBody>
          <a:bodyPr/>
          <a:lstStyle/>
          <a:p>
            <a:fld id="{E7E3DD79-7F6B-EE4F-8061-94D06D2DA17D}" type="slidenum">
              <a:rPr lang="en-US" altLang="ja-JP" smtClean="0">
                <a:ea typeface="Kozuka Mincho Std R" panose="02020400000000000000" pitchFamily="18" charset="-128"/>
              </a:rPr>
              <a:t>23</a:t>
            </a:fld>
            <a:endParaRPr lang="ja-JP" altLang="en-US" dirty="0">
              <a:ea typeface="Kozuka Mincho Std R" panose="02020400000000000000" pitchFamily="18" charset="-128"/>
            </a:endParaRPr>
          </a:p>
        </p:txBody>
      </p:sp>
    </p:spTree>
    <p:extLst>
      <p:ext uri="{BB962C8B-B14F-4D97-AF65-F5344CB8AC3E}">
        <p14:creationId xmlns:p14="http://schemas.microsoft.com/office/powerpoint/2010/main" val="3003761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a:ea typeface="Kozuka Mincho Std R" panose="02020400000000000000" pitchFamily="18" charset="-128"/>
              </a:rPr>
              <a:t>As you can see, FS300 Pro supports many more formats in single-job mode.</a:t>
            </a:r>
            <a:endParaRPr lang="en-US" altLang="ja-JP" dirty="0">
              <a:ea typeface="Kozuka Mincho Std R" panose="02020400000000000000" pitchFamily="18" charset="-128"/>
            </a:endParaRPr>
          </a:p>
        </p:txBody>
      </p:sp>
      <p:sp>
        <p:nvSpPr>
          <p:cNvPr id="4" name="Slide Number Placeholder 3"/>
          <p:cNvSpPr>
            <a:spLocks noGrp="1"/>
          </p:cNvSpPr>
          <p:nvPr>
            <p:ph type="sldNum" sz="quarter" idx="10"/>
          </p:nvPr>
        </p:nvSpPr>
        <p:spPr/>
        <p:txBody>
          <a:bodyPr/>
          <a:lstStyle/>
          <a:p>
            <a:fld id="{E7E3DD79-7F6B-EE4F-8061-94D06D2DA17D}" type="slidenum">
              <a:rPr lang="en-US" altLang="ja-JP" smtClean="0">
                <a:ea typeface="Kozuka Mincho Std R" panose="02020400000000000000" pitchFamily="18" charset="-128"/>
              </a:rPr>
              <a:t>24</a:t>
            </a:fld>
            <a:endParaRPr lang="ja-JP" altLang="en-US" dirty="0">
              <a:ea typeface="Kozuka Mincho Std R" panose="02020400000000000000" pitchFamily="18" charset="-128"/>
            </a:endParaRPr>
          </a:p>
        </p:txBody>
      </p:sp>
    </p:spTree>
    <p:extLst>
      <p:ext uri="{BB962C8B-B14F-4D97-AF65-F5344CB8AC3E}">
        <p14:creationId xmlns:p14="http://schemas.microsoft.com/office/powerpoint/2010/main" val="3750084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ltLang="ja-JP" sz="1200">
                <a:ea typeface="Kozuka Mincho Std R" panose="02020400000000000000" pitchFamily="18" charset="-128"/>
              </a:rPr>
              <a:t>Fiery external servers ship with the Microsoft Windows 10 IoT Enterprise 2016 LTSB edition (Windows 10) operating system, which contains the latest security protections. These key features address security protections. See the Fiery FS300 Pro Security white paper for more information.</a:t>
            </a:r>
          </a:p>
          <a:p>
            <a:endParaRPr lang="ja-JP" altLang="en-US">
              <a:ea typeface="Kozuka Mincho Std R" panose="02020400000000000000" pitchFamily="18" charset="-128"/>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200" b="0" i="0" u="none" strike="noStrike" kern="1200" baseline="0">
                <a:solidFill>
                  <a:schemeClr val="tx1"/>
                </a:solidFill>
                <a:latin typeface="+mn-lt"/>
                <a:ea typeface="Kozuka Mincho Std R" panose="02020400000000000000" pitchFamily="18" charset="-128"/>
                <a:cs typeface="+mn-cs"/>
              </a:rPr>
              <a:t>Enable </a:t>
            </a:r>
            <a:r>
              <a:rPr lang="en-US" altLang="ja-JP" sz="1200" b="1" i="0" u="none" strike="noStrike" kern="1200" baseline="0">
                <a:solidFill>
                  <a:schemeClr val="tx1"/>
                </a:solidFill>
                <a:latin typeface="+mn-lt"/>
                <a:ea typeface="Kozuka Mincho Std R" panose="02020400000000000000" pitchFamily="18" charset="-128"/>
                <a:cs typeface="+mn-cs"/>
              </a:rPr>
              <a:t>Windows Defender SmartScreen </a:t>
            </a:r>
            <a:r>
              <a:rPr lang="en-US" altLang="ja-JP" sz="1200" b="0" i="0" u="none" strike="noStrike" kern="1200" baseline="0">
                <a:solidFill>
                  <a:schemeClr val="tx1"/>
                </a:solidFill>
                <a:latin typeface="+mn-lt"/>
                <a:ea typeface="Kozuka Mincho Std R" panose="02020400000000000000" pitchFamily="18" charset="-128"/>
                <a:cs typeface="+mn-cs"/>
              </a:rPr>
              <a:t>feature to prevent malicious applications from being downloaded. This additional security feature may affect Fiery server performance and is not turned on by default.</a:t>
            </a:r>
            <a:endParaRPr lang="ja-JP" altLang="en-US" sz="1200" b="0" i="0" u="none" strike="noStrike" kern="1200" baseline="0">
              <a:solidFill>
                <a:schemeClr val="tx1"/>
              </a:solidFill>
              <a:latin typeface="+mn-lt"/>
              <a:ea typeface="Kozuka Mincho Std R" panose="02020400000000000000" pitchFamily="18" charset="-128"/>
              <a:cs typeface="+mn-cs"/>
            </a:endParaRPr>
          </a:p>
          <a:p>
            <a:pPr marL="171450" indent="-171450">
              <a:buFont typeface="Arial" panose="020B0604020202020204" pitchFamily="34" charset="0"/>
              <a:buChar char="•"/>
            </a:pPr>
            <a:r>
              <a:rPr lang="en-US" altLang="ja-JP" sz="1200" b="0" i="0" u="none" strike="noStrike" kern="1200" baseline="0">
                <a:solidFill>
                  <a:schemeClr val="tx1"/>
                </a:solidFill>
                <a:latin typeface="+mn-lt"/>
                <a:ea typeface="Kozuka Mincho Std R" panose="02020400000000000000" pitchFamily="18" charset="-128"/>
                <a:cs typeface="+mn-cs"/>
              </a:rPr>
              <a:t>Windows 10 comes with </a:t>
            </a:r>
            <a:r>
              <a:rPr lang="en-US" altLang="ja-JP" sz="1200" b="1" i="0" u="none" strike="noStrike" kern="1200" baseline="0">
                <a:solidFill>
                  <a:schemeClr val="tx1"/>
                </a:solidFill>
                <a:latin typeface="+mn-lt"/>
                <a:ea typeface="Kozuka Mincho Std R" panose="02020400000000000000" pitchFamily="18" charset="-128"/>
                <a:cs typeface="+mn-cs"/>
              </a:rPr>
              <a:t>SMB hardening </a:t>
            </a:r>
            <a:r>
              <a:rPr lang="en-US" altLang="ja-JP" sz="1200" b="0" i="0" u="none" strike="noStrike" kern="1200" baseline="0">
                <a:solidFill>
                  <a:schemeClr val="tx1"/>
                </a:solidFill>
                <a:latin typeface="+mn-lt"/>
                <a:ea typeface="Kozuka Mincho Std R" panose="02020400000000000000" pitchFamily="18" charset="-128"/>
                <a:cs typeface="+mn-cs"/>
              </a:rPr>
              <a:t>for SYSVOL and NETLOGON shares, which helps mitigate man-in-the-middle attacks for Fiery servers joined to a domain.</a:t>
            </a:r>
            <a:endParaRPr lang="ja-JP" altLang="en-US" sz="1200" b="0" i="0" u="none" strike="noStrike" kern="1200" baseline="0">
              <a:solidFill>
                <a:schemeClr val="tx1"/>
              </a:solidFill>
              <a:latin typeface="+mn-lt"/>
              <a:ea typeface="Kozuka Mincho Std R" panose="02020400000000000000" pitchFamily="18"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200" b="1" i="0" u="none" strike="noStrike" kern="1200" baseline="0">
                <a:solidFill>
                  <a:schemeClr val="tx1"/>
                </a:solidFill>
                <a:latin typeface="+mn-lt"/>
                <a:ea typeface="Kozuka Mincho Std R" panose="02020400000000000000" pitchFamily="18" charset="-128"/>
                <a:cs typeface="+mn-cs"/>
              </a:rPr>
              <a:t>Windows Defender Antivirus </a:t>
            </a:r>
            <a:r>
              <a:rPr lang="en-US" altLang="ja-JP" sz="1200" b="0" i="0" u="none" strike="noStrike" kern="1200" baseline="0">
                <a:solidFill>
                  <a:schemeClr val="tx1"/>
                </a:solidFill>
                <a:latin typeface="+mn-lt"/>
                <a:ea typeface="Kozuka Mincho Std R" panose="02020400000000000000" pitchFamily="18" charset="-128"/>
                <a:cs typeface="+mn-cs"/>
              </a:rPr>
              <a:t>helps keep devices free of viruses and other malware. Fiery server is configured with the feature turned on to scan c:\, but not e:\ to minimise performance impact. Administrators can configure Windows Defender to scan e:\ if desired.</a:t>
            </a:r>
            <a:endParaRPr lang="ja-JP" altLang="en-US" sz="1200" b="0" i="0" u="none" strike="noStrike" kern="1200" baseline="0">
              <a:solidFill>
                <a:schemeClr val="tx1"/>
              </a:solidFill>
              <a:latin typeface="+mn-lt"/>
              <a:ea typeface="Kozuka Mincho Std R" panose="02020400000000000000" pitchFamily="18"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200" b="1" i="0" u="none" strike="noStrike" kern="1200" baseline="0">
                <a:solidFill>
                  <a:schemeClr val="tx1"/>
                </a:solidFill>
                <a:latin typeface="+mn-lt"/>
                <a:ea typeface="Kozuka Mincho Std R" panose="02020400000000000000" pitchFamily="18" charset="-128"/>
                <a:cs typeface="+mn-cs"/>
              </a:rPr>
              <a:t>Windows Data Execution Prevention </a:t>
            </a:r>
            <a:r>
              <a:rPr lang="en-US" altLang="ja-JP" sz="1200" b="0" i="0" u="none" strike="noStrike" kern="1200" baseline="0">
                <a:solidFill>
                  <a:schemeClr val="tx1"/>
                </a:solidFill>
                <a:latin typeface="+mn-lt"/>
                <a:ea typeface="Kozuka Mincho Std R" panose="02020400000000000000" pitchFamily="18" charset="-128"/>
                <a:cs typeface="+mn-cs"/>
              </a:rPr>
              <a:t>(DEP) can be enabled for Windows programs and services to help prevent malware from using the memory manipulation technique.</a:t>
            </a:r>
            <a:endParaRPr lang="ja-JP" altLang="en-US" sz="1200">
              <a:ea typeface="Kozuka Mincho Std R" panose="02020400000000000000" pitchFamily="18" charset="-128"/>
            </a:endParaRPr>
          </a:p>
          <a:p>
            <a:pPr marL="171450" indent="-171450">
              <a:buFont typeface="Arial" panose="020B0604020202020204" pitchFamily="34" charset="0"/>
              <a:buChar char="•"/>
            </a:pPr>
            <a:r>
              <a:rPr lang="en-US" altLang="ja-JP" sz="1200" b="0" i="0" u="none" strike="noStrike" kern="1200" baseline="0">
                <a:solidFill>
                  <a:schemeClr val="tx1"/>
                </a:solidFill>
                <a:latin typeface="+mn-lt"/>
                <a:ea typeface="Kozuka Mincho Std R" panose="02020400000000000000" pitchFamily="18" charset="-128"/>
                <a:cs typeface="+mn-cs"/>
              </a:rPr>
              <a:t>Windows 10 has better </a:t>
            </a:r>
            <a:r>
              <a:rPr lang="en-US" altLang="ja-JP" sz="1200" b="1" i="0" u="none" strike="noStrike" kern="1200" baseline="0">
                <a:solidFill>
                  <a:schemeClr val="tx1"/>
                </a:solidFill>
                <a:latin typeface="+mn-lt"/>
                <a:ea typeface="Kozuka Mincho Std R" panose="02020400000000000000" pitchFamily="18" charset="-128"/>
                <a:cs typeface="+mn-cs"/>
              </a:rPr>
              <a:t>memory protections </a:t>
            </a:r>
            <a:r>
              <a:rPr lang="en-US" altLang="ja-JP" sz="1200" b="0" i="0" u="none" strike="noStrike" kern="1200" baseline="0">
                <a:solidFill>
                  <a:schemeClr val="tx1"/>
                </a:solidFill>
                <a:latin typeface="+mn-lt"/>
                <a:ea typeface="Kozuka Mincho Std R" panose="02020400000000000000" pitchFamily="18" charset="-128"/>
                <a:cs typeface="+mn-cs"/>
              </a:rPr>
              <a:t>for heap and kernel pools to help prevent exploitation of memory.</a:t>
            </a:r>
            <a:endParaRPr lang="ja-JP" altLang="en-US" sz="1200" b="0" i="0" u="none" strike="noStrike" kern="1200" baseline="0">
              <a:solidFill>
                <a:schemeClr val="tx1"/>
              </a:solidFill>
              <a:latin typeface="+mn-lt"/>
              <a:ea typeface="Kozuka Mincho Std R" panose="02020400000000000000" pitchFamily="18" charset="-128"/>
              <a:cs typeface="+mn-cs"/>
            </a:endParaRPr>
          </a:p>
          <a:p>
            <a:pPr marL="171450" indent="-171450">
              <a:buFont typeface="Arial" panose="020B0604020202020204" pitchFamily="34" charset="0"/>
              <a:buChar char="•"/>
            </a:pPr>
            <a:r>
              <a:rPr lang="en-US" altLang="ja-JP" sz="1200" b="1" i="0" u="none" strike="noStrike" kern="1200" baseline="0">
                <a:solidFill>
                  <a:schemeClr val="tx1"/>
                </a:solidFill>
                <a:latin typeface="+mn-lt"/>
                <a:ea typeface="Kozuka Mincho Std R" panose="02020400000000000000" pitchFamily="18" charset="-128"/>
                <a:cs typeface="+mn-cs"/>
              </a:rPr>
              <a:t>Enterprise certificate pinning</a:t>
            </a:r>
            <a:r>
              <a:rPr lang="ja-JP" altLang="en-US" sz="1200" b="0" i="0" u="none" strike="noStrike" kern="1200" baseline="0">
                <a:solidFill>
                  <a:schemeClr val="tx1"/>
                </a:solidFill>
                <a:latin typeface="+mn-lt"/>
                <a:ea typeface="Kozuka Mincho Std R" panose="02020400000000000000" pitchFamily="18" charset="-128"/>
                <a:cs typeface="+mn-cs"/>
              </a:rPr>
              <a:t> </a:t>
            </a:r>
            <a:r>
              <a:rPr lang="en-US" altLang="ja-JP" sz="1200" b="0" i="0" u="none" strike="noStrike" kern="1200" baseline="0">
                <a:solidFill>
                  <a:schemeClr val="tx1"/>
                </a:solidFill>
                <a:latin typeface="+mn-lt"/>
                <a:ea typeface="Kozuka Mincho Std R" panose="02020400000000000000" pitchFamily="18" charset="-128"/>
                <a:cs typeface="+mn-cs"/>
              </a:rPr>
              <a:t>helps prevent man-in-the-middle attacks. This is an enterprise feature. A Fiery server has to join a domain to enable the feature.</a:t>
            </a:r>
            <a:endParaRPr lang="ja-JP" altLang="en-US" sz="1200" b="0" i="0" u="none" strike="noStrike" kern="1200" baseline="0" dirty="0">
              <a:solidFill>
                <a:schemeClr val="tx1"/>
              </a:solidFill>
              <a:latin typeface="+mn-lt"/>
              <a:ea typeface="Kozuka Mincho Std R" panose="02020400000000000000" pitchFamily="18" charset="-128"/>
              <a:cs typeface="+mn-cs"/>
            </a:endParaRPr>
          </a:p>
        </p:txBody>
      </p:sp>
      <p:sp>
        <p:nvSpPr>
          <p:cNvPr id="4" name="Slide Number Placeholder 3"/>
          <p:cNvSpPr>
            <a:spLocks noGrp="1"/>
          </p:cNvSpPr>
          <p:nvPr>
            <p:ph type="sldNum" sz="quarter" idx="10"/>
          </p:nvPr>
        </p:nvSpPr>
        <p:spPr/>
        <p:txBody>
          <a:bodyPr/>
          <a:lstStyle/>
          <a:p>
            <a:fld id="{E7E3DD79-7F6B-EE4F-8061-94D06D2DA17D}" type="slidenum">
              <a:rPr lang="en-US" altLang="ja-JP" smtClean="0">
                <a:ea typeface="Kozuka Mincho Std R" panose="02020400000000000000" pitchFamily="18" charset="-128"/>
              </a:rPr>
              <a:t>25</a:t>
            </a:fld>
            <a:endParaRPr lang="ja-JP" altLang="en-US" dirty="0">
              <a:ea typeface="Kozuka Mincho Std R" panose="02020400000000000000" pitchFamily="18" charset="-128"/>
            </a:endParaRPr>
          </a:p>
        </p:txBody>
      </p:sp>
    </p:spTree>
    <p:extLst>
      <p:ext uri="{BB962C8B-B14F-4D97-AF65-F5344CB8AC3E}">
        <p14:creationId xmlns:p14="http://schemas.microsoft.com/office/powerpoint/2010/main" val="3653845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a:ea typeface="Kozuka Mincho Std R" panose="02020400000000000000" pitchFamily="18" charset="-128"/>
              </a:rPr>
              <a:t>Serviceability improvements in Fiery FS300 Pro offer administrators, analysts, and technicians better ways to ensure that Fiery servers are always up to date, minimise downtime, and provide fast recovery of Fiery servers.</a:t>
            </a:r>
            <a:endParaRPr lang="ja-JP" altLang="en-US">
              <a:ea typeface="Kozuka Mincho Std R" panose="02020400000000000000" pitchFamily="18" charset="-128"/>
            </a:endParaRPr>
          </a:p>
          <a:p>
            <a:endParaRPr lang="ja-JP" altLang="en-US">
              <a:ea typeface="Kozuka Mincho Std R" panose="02020400000000000000" pitchFamily="18" charset="-128"/>
            </a:endParaRPr>
          </a:p>
          <a:p>
            <a:r>
              <a:rPr lang="en-US" altLang="ja-JP">
                <a:ea typeface="Kozuka Mincho Std R" panose="02020400000000000000" pitchFamily="18" charset="-128"/>
              </a:rPr>
              <a:t>Fiery Updates is a new feature introduced with Command WorkStation 6.</a:t>
            </a:r>
            <a:r>
              <a:rPr lang="ja-JP" altLang="en-US" baseline="0">
                <a:ea typeface="Kozuka Mincho Std R" panose="02020400000000000000" pitchFamily="18" charset="-128"/>
              </a:rPr>
              <a:t> </a:t>
            </a:r>
            <a:r>
              <a:rPr lang="en-US" altLang="ja-JP" baseline="0">
                <a:ea typeface="Kozuka Mincho Std R" panose="02020400000000000000" pitchFamily="18" charset="-128"/>
              </a:rPr>
              <a:t>Because t</a:t>
            </a:r>
            <a:r>
              <a:rPr lang="en-US" altLang="ja-JP" sz="1200" kern="1200">
                <a:solidFill>
                  <a:schemeClr val="tx1"/>
                </a:solidFill>
                <a:effectLst/>
                <a:latin typeface="+mn-lt"/>
                <a:ea typeface="Kozuka Mincho Std R" panose="02020400000000000000" pitchFamily="18" charset="-128"/>
                <a:cs typeface="+mn-cs"/>
              </a:rPr>
              <a:t>imely software updates are critical for optimal operation of Fiery servers, Command WorkStation offers administrators an easy way to get notifications, downloads, and installation of approved and released Fiery system updates. </a:t>
            </a:r>
            <a:endParaRPr lang="ja-JP" altLang="en-US" sz="1200" kern="1200">
              <a:solidFill>
                <a:schemeClr val="tx1"/>
              </a:solidFill>
              <a:effectLst/>
              <a:latin typeface="+mn-lt"/>
              <a:ea typeface="Kozuka Mincho Std R" panose="02020400000000000000" pitchFamily="18" charset="-128"/>
              <a:cs typeface="+mn-cs"/>
            </a:endParaRPr>
          </a:p>
          <a:p>
            <a:endParaRPr lang="ja-JP" altLang="en-US" sz="1200" kern="1200">
              <a:solidFill>
                <a:schemeClr val="tx1"/>
              </a:solidFill>
              <a:effectLst/>
              <a:latin typeface="+mn-lt"/>
              <a:ea typeface="Kozuka Mincho Std R" panose="02020400000000000000" pitchFamily="18" charset="-128"/>
              <a:cs typeface="+mn-cs"/>
            </a:endParaRPr>
          </a:p>
          <a:p>
            <a:r>
              <a:rPr lang="en-US" altLang="ja-JP" sz="1200" kern="1200">
                <a:solidFill>
                  <a:schemeClr val="tx1"/>
                </a:solidFill>
                <a:effectLst/>
                <a:latin typeface="+mn-lt"/>
                <a:ea typeface="Kozuka Mincho Std R" panose="02020400000000000000" pitchFamily="18" charset="-128"/>
                <a:cs typeface="+mn-cs"/>
              </a:rPr>
              <a:t>Administrators access Fiery Updates through the Device Center and can perform updates, even from remote client computers. This way, they can still update even Fiery servers that may not be connected to the internet. At the Fiery Updates screen, administrators can also see all the patches and service packs available and waiting to be installed for external or embedded servers.</a:t>
            </a:r>
            <a:r>
              <a:rPr lang="ja-JP" altLang="en-US" sz="1200" kern="1200">
                <a:solidFill>
                  <a:schemeClr val="tx1"/>
                </a:solidFill>
                <a:effectLst/>
                <a:latin typeface="+mn-lt"/>
                <a:ea typeface="Kozuka Mincho Std R" panose="02020400000000000000" pitchFamily="18" charset="-128"/>
                <a:cs typeface="+mn-cs"/>
              </a:rPr>
              <a:t> </a:t>
            </a:r>
          </a:p>
          <a:p>
            <a:endParaRPr lang="ja-JP" altLang="en-US" sz="1200" kern="1200">
              <a:solidFill>
                <a:schemeClr val="tx1"/>
              </a:solidFill>
              <a:effectLst/>
              <a:latin typeface="+mn-lt"/>
              <a:ea typeface="Kozuka Mincho Std R" panose="02020400000000000000" pitchFamily="18" charset="-128"/>
              <a:cs typeface="+mn-cs"/>
            </a:endParaRPr>
          </a:p>
          <a:p>
            <a:r>
              <a:rPr lang="en-US" altLang="ja-JP" sz="1200" kern="1200">
                <a:solidFill>
                  <a:schemeClr val="tx1"/>
                </a:solidFill>
                <a:effectLst/>
                <a:latin typeface="+mn-lt"/>
                <a:ea typeface="Kozuka Mincho Std R" panose="02020400000000000000" pitchFamily="18" charset="-128"/>
                <a:cs typeface="+mn-cs"/>
              </a:rPr>
              <a:t>Fiery Updates ensures the right sequence of patch updates to guarantee effective installation and avoid incompatibilities.</a:t>
            </a:r>
            <a:endParaRPr lang="ja-JP" altLang="en-US" sz="1200" kern="1200">
              <a:solidFill>
                <a:schemeClr val="tx1"/>
              </a:solidFill>
              <a:effectLst/>
              <a:latin typeface="+mn-lt"/>
              <a:ea typeface="Kozuka Mincho Std R" panose="02020400000000000000" pitchFamily="18" charset="-128"/>
              <a:cs typeface="+mn-cs"/>
            </a:endParaRPr>
          </a:p>
          <a:p>
            <a:endParaRPr lang="ja-JP" altLang="en-US" dirty="0">
              <a:ea typeface="Kozuka Mincho Std R" panose="02020400000000000000" pitchFamily="18" charset="-128"/>
            </a:endParaRPr>
          </a:p>
        </p:txBody>
      </p:sp>
      <p:sp>
        <p:nvSpPr>
          <p:cNvPr id="4" name="Slide Number Placeholder 3"/>
          <p:cNvSpPr>
            <a:spLocks noGrp="1"/>
          </p:cNvSpPr>
          <p:nvPr>
            <p:ph type="sldNum" sz="quarter" idx="10"/>
          </p:nvPr>
        </p:nvSpPr>
        <p:spPr/>
        <p:txBody>
          <a:bodyPr/>
          <a:lstStyle/>
          <a:p>
            <a:fld id="{E7E3DD79-7F6B-EE4F-8061-94D06D2DA17D}" type="slidenum">
              <a:rPr lang="en-US" altLang="ja-JP" smtClean="0">
                <a:ea typeface="Kozuka Mincho Std R" panose="02020400000000000000" pitchFamily="18" charset="-128"/>
              </a:rPr>
              <a:t>26</a:t>
            </a:fld>
            <a:endParaRPr lang="ja-JP" altLang="en-US" dirty="0">
              <a:ea typeface="Kozuka Mincho Std R" panose="02020400000000000000" pitchFamily="18" charset="-128"/>
            </a:endParaRPr>
          </a:p>
        </p:txBody>
      </p:sp>
    </p:spTree>
    <p:extLst>
      <p:ext uri="{BB962C8B-B14F-4D97-AF65-F5344CB8AC3E}">
        <p14:creationId xmlns:p14="http://schemas.microsoft.com/office/powerpoint/2010/main" val="2536985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a:ea typeface="Kozuka Mincho Std R" panose="02020400000000000000" pitchFamily="18" charset="-128"/>
              </a:rPr>
              <a:t>Fiery administrators now have an easy way to schedule automatic Fiery system backups to guarantee fast recovery</a:t>
            </a:r>
            <a:r>
              <a:rPr lang="ja-JP" altLang="en-US" baseline="0">
                <a:ea typeface="Kozuka Mincho Std R" panose="02020400000000000000" pitchFamily="18" charset="-128"/>
              </a:rPr>
              <a:t> </a:t>
            </a:r>
            <a:r>
              <a:rPr lang="en-US" altLang="ja-JP" baseline="0">
                <a:ea typeface="Kozuka Mincho Std R" panose="02020400000000000000" pitchFamily="18" charset="-128"/>
              </a:rPr>
              <a:t>— </a:t>
            </a:r>
            <a:r>
              <a:rPr lang="en-US" altLang="ja-JP">
                <a:ea typeface="Kozuka Mincho Std R" panose="02020400000000000000" pitchFamily="18" charset="-128"/>
              </a:rPr>
              <a:t>and without the need to restore from a DVD media kit. </a:t>
            </a:r>
            <a:endParaRPr lang="ja-JP" altLang="en-US">
              <a:ea typeface="Kozuka Mincho Std R" panose="02020400000000000000" pitchFamily="18" charset="-128"/>
            </a:endParaRPr>
          </a:p>
          <a:p>
            <a:endParaRPr lang="ja-JP" altLang="en-US">
              <a:ea typeface="Kozuka Mincho Std R" panose="02020400000000000000" pitchFamily="18" charset="-128"/>
            </a:endParaRPr>
          </a:p>
          <a:p>
            <a:r>
              <a:rPr lang="en-US" altLang="ja-JP">
                <a:ea typeface="Kozuka Mincho Std R" panose="02020400000000000000" pitchFamily="18" charset="-128"/>
              </a:rPr>
              <a:t>They</a:t>
            </a:r>
            <a:r>
              <a:rPr lang="ja-JP" altLang="en-US" baseline="0">
                <a:ea typeface="Kozuka Mincho Std R" panose="02020400000000000000" pitchFamily="18" charset="-128"/>
              </a:rPr>
              <a:t> </a:t>
            </a:r>
            <a:r>
              <a:rPr lang="en-US" altLang="ja-JP" baseline="0">
                <a:ea typeface="Kozuka Mincho Std R" panose="02020400000000000000" pitchFamily="18" charset="-128"/>
              </a:rPr>
              <a:t>can manage </a:t>
            </a:r>
            <a:r>
              <a:rPr lang="en-US" altLang="ja-JP">
                <a:ea typeface="Kozuka Mincho Std R" panose="02020400000000000000" pitchFamily="18" charset="-128"/>
              </a:rPr>
              <a:t>backups using Fiery WebTools or the Fiery QuickTouch interface.</a:t>
            </a:r>
            <a:r>
              <a:rPr lang="ja-JP" altLang="en-US" baseline="0">
                <a:ea typeface="Kozuka Mincho Std R" panose="02020400000000000000" pitchFamily="18" charset="-128"/>
              </a:rPr>
              <a:t> </a:t>
            </a:r>
            <a:r>
              <a:rPr lang="en-US" altLang="ja-JP">
                <a:ea typeface="Kozuka Mincho Std R" panose="02020400000000000000" pitchFamily="18" charset="-128"/>
              </a:rPr>
              <a:t>With these tools, it can take less than an hour to restore from a backup — 1/8</a:t>
            </a:r>
            <a:r>
              <a:rPr lang="en-US" altLang="ja-JP" baseline="30000">
                <a:ea typeface="Kozuka Mincho Std R" panose="02020400000000000000" pitchFamily="18" charset="-128"/>
              </a:rPr>
              <a:t>th</a:t>
            </a:r>
            <a:r>
              <a:rPr lang="ja-JP" altLang="en-US">
                <a:ea typeface="Kozuka Mincho Std R" panose="02020400000000000000" pitchFamily="18" charset="-128"/>
              </a:rPr>
              <a:t> </a:t>
            </a:r>
            <a:r>
              <a:rPr lang="en-US" altLang="ja-JP">
                <a:ea typeface="Kozuka Mincho Std R" panose="02020400000000000000" pitchFamily="18" charset="-128"/>
              </a:rPr>
              <a:t>of the time it takes to restore from a DVD kit.</a:t>
            </a:r>
            <a:endParaRPr lang="ja-JP" altLang="en-US" dirty="0">
              <a:ea typeface="Kozuka Mincho Std R" panose="02020400000000000000" pitchFamily="18" charset="-128"/>
            </a:endParaRPr>
          </a:p>
        </p:txBody>
      </p:sp>
      <p:sp>
        <p:nvSpPr>
          <p:cNvPr id="4" name="Slide Number Placeholder 3"/>
          <p:cNvSpPr>
            <a:spLocks noGrp="1"/>
          </p:cNvSpPr>
          <p:nvPr>
            <p:ph type="sldNum" sz="quarter" idx="10"/>
          </p:nvPr>
        </p:nvSpPr>
        <p:spPr/>
        <p:txBody>
          <a:bodyPr/>
          <a:lstStyle/>
          <a:p>
            <a:fld id="{E7E3DD79-7F6B-EE4F-8061-94D06D2DA17D}" type="slidenum">
              <a:rPr lang="en-US" altLang="ja-JP" smtClean="0">
                <a:ea typeface="Kozuka Mincho Std R" panose="02020400000000000000" pitchFamily="18" charset="-128"/>
              </a:rPr>
              <a:t>27</a:t>
            </a:fld>
            <a:endParaRPr lang="ja-JP" altLang="en-US" dirty="0">
              <a:ea typeface="Kozuka Mincho Std R" panose="02020400000000000000" pitchFamily="18" charset="-128"/>
            </a:endParaRPr>
          </a:p>
        </p:txBody>
      </p:sp>
    </p:spTree>
    <p:extLst>
      <p:ext uri="{BB962C8B-B14F-4D97-AF65-F5344CB8AC3E}">
        <p14:creationId xmlns:p14="http://schemas.microsoft.com/office/powerpoint/2010/main" val="4042496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ltLang="ja-JP" baseline="0">
                <a:ea typeface="Kozuka Mincho Std R" panose="02020400000000000000" pitchFamily="18" charset="-128"/>
              </a:rPr>
              <a:t>Fiery API and Fiery JDF are always improving to bring usability enhancements and tighter integration with EFI web-to-print and MIS systems plus third-party prepress workflow solutions.</a:t>
            </a:r>
            <a:endParaRPr lang="en-US" altLang="ja-JP" baseline="0" dirty="0">
              <a:ea typeface="Kozuka Mincho Std R" panose="02020400000000000000" pitchFamily="18" charset="-128"/>
            </a:endParaRPr>
          </a:p>
        </p:txBody>
      </p:sp>
      <p:sp>
        <p:nvSpPr>
          <p:cNvPr id="4" name="Slide Number Placeholder 3"/>
          <p:cNvSpPr>
            <a:spLocks noGrp="1"/>
          </p:cNvSpPr>
          <p:nvPr>
            <p:ph type="sldNum" sz="quarter" idx="10"/>
          </p:nvPr>
        </p:nvSpPr>
        <p:spPr/>
        <p:txBody>
          <a:bodyPr/>
          <a:lstStyle/>
          <a:p>
            <a:fld id="{E7E3DD79-7F6B-EE4F-8061-94D06D2DA17D}" type="slidenum">
              <a:rPr lang="en-US" altLang="ja-JP" smtClean="0">
                <a:ea typeface="Kozuka Mincho Std R" panose="02020400000000000000" pitchFamily="18" charset="-128"/>
              </a:rPr>
              <a:t>28</a:t>
            </a:fld>
            <a:endParaRPr lang="ja-JP" altLang="en-US" dirty="0">
              <a:ea typeface="Kozuka Mincho Std R" panose="02020400000000000000" pitchFamily="18" charset="-128"/>
            </a:endParaRPr>
          </a:p>
        </p:txBody>
      </p:sp>
    </p:spTree>
    <p:extLst>
      <p:ext uri="{BB962C8B-B14F-4D97-AF65-F5344CB8AC3E}">
        <p14:creationId xmlns:p14="http://schemas.microsoft.com/office/powerpoint/2010/main" val="640044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a:ea typeface="Kozuka Mincho Std R" panose="02020400000000000000" pitchFamily="18" charset="-128"/>
              </a:rPr>
              <a:t>Fiery servers bring innovation to areas important to customers and continue the evolution of printing by driving the most advanced digital presses.</a:t>
            </a:r>
            <a:endParaRPr lang="en-US" altLang="ja-JP" baseline="0" dirty="0">
              <a:ea typeface="Kozuka Mincho Std R" panose="02020400000000000000" pitchFamily="18" charset="-128"/>
            </a:endParaRPr>
          </a:p>
        </p:txBody>
      </p:sp>
      <p:sp>
        <p:nvSpPr>
          <p:cNvPr id="4" name="Slide Number Placeholder 3"/>
          <p:cNvSpPr>
            <a:spLocks noGrp="1"/>
          </p:cNvSpPr>
          <p:nvPr>
            <p:ph type="sldNum" sz="quarter" idx="10"/>
          </p:nvPr>
        </p:nvSpPr>
        <p:spPr/>
        <p:txBody>
          <a:bodyPr/>
          <a:lstStyle/>
          <a:p>
            <a:fld id="{E7E3DD79-7F6B-EE4F-8061-94D06D2DA17D}" type="slidenum">
              <a:rPr lang="en-US" altLang="ja-JP" smtClean="0">
                <a:ea typeface="Kozuka Mincho Std R" panose="02020400000000000000" pitchFamily="18" charset="-128"/>
              </a:rPr>
              <a:t>29</a:t>
            </a:fld>
            <a:endParaRPr lang="ja-JP" altLang="en-US" dirty="0">
              <a:ea typeface="Kozuka Mincho Std R" panose="02020400000000000000" pitchFamily="18" charset="-128"/>
            </a:endParaRPr>
          </a:p>
        </p:txBody>
      </p:sp>
    </p:spTree>
    <p:extLst>
      <p:ext uri="{BB962C8B-B14F-4D97-AF65-F5344CB8AC3E}">
        <p14:creationId xmlns:p14="http://schemas.microsoft.com/office/powerpoint/2010/main" val="810315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a:ea typeface="Kozuka Mincho Std R" panose="02020400000000000000" pitchFamily="18" charset="-128"/>
              </a:rPr>
              <a:t>As you can see in this slide</a:t>
            </a:r>
            <a:r>
              <a:rPr lang="en-US" altLang="ja-JP" baseline="0">
                <a:ea typeface="Kozuka Mincho Std R" panose="02020400000000000000" pitchFamily="18" charset="-128"/>
              </a:rPr>
              <a:t>, all the latest innovations ship with this new Fiery DFE platform.</a:t>
            </a:r>
            <a:endParaRPr lang="ja-JP" altLang="en-US" baseline="0">
              <a:ea typeface="Kozuka Mincho Std R" panose="02020400000000000000" pitchFamily="18" charset="-128"/>
            </a:endParaRPr>
          </a:p>
          <a:p>
            <a:endParaRPr lang="ja-JP" altLang="en-US" baseline="0">
              <a:ea typeface="Kozuka Mincho Std R" panose="02020400000000000000" pitchFamily="18" charset="-128"/>
            </a:endParaRPr>
          </a:p>
          <a:p>
            <a:pPr marL="171450" indent="-171450">
              <a:buFont typeface="Arial" panose="020B0604020202020204" pitchFamily="34" charset="0"/>
              <a:buChar char="•"/>
            </a:pPr>
            <a:r>
              <a:rPr lang="en-US" altLang="ja-JP" baseline="0">
                <a:ea typeface="Kozuka Mincho Std R" panose="02020400000000000000" pitchFamily="18" charset="-128"/>
              </a:rPr>
              <a:t>A new user interface, with Command WorkStation 6</a:t>
            </a:r>
            <a:endParaRPr lang="ja-JP" altLang="en-US" baseline="0">
              <a:ea typeface="Kozuka Mincho Std R" panose="02020400000000000000" pitchFamily="18" charset="-128"/>
            </a:endParaRPr>
          </a:p>
          <a:p>
            <a:pPr marL="171450" indent="-171450">
              <a:buFont typeface="Arial" panose="020B0604020202020204" pitchFamily="34" charset="0"/>
              <a:buChar char="•"/>
            </a:pPr>
            <a:r>
              <a:rPr lang="en-US" altLang="ja-JP" baseline="0">
                <a:ea typeface="Kozuka Mincho Std R" panose="02020400000000000000" pitchFamily="18" charset="-128"/>
              </a:rPr>
              <a:t>A new industrial design and hardware specs for Fiery NX and Fiery XB servers</a:t>
            </a:r>
            <a:endParaRPr lang="ja-JP" altLang="en-US" baseline="0">
              <a:ea typeface="Kozuka Mincho Std R" panose="02020400000000000000" pitchFamily="18" charset="-128"/>
            </a:endParaRPr>
          </a:p>
          <a:p>
            <a:pPr marL="171450" indent="-171450">
              <a:buFont typeface="Arial" panose="020B0604020202020204" pitchFamily="34" charset="0"/>
              <a:buChar char="•"/>
            </a:pPr>
            <a:r>
              <a:rPr lang="en-US" altLang="ja-JP" baseline="0">
                <a:ea typeface="Kozuka Mincho Std R" panose="02020400000000000000" pitchFamily="18" charset="-128"/>
              </a:rPr>
              <a:t>A new codebase with FS300 Pro system software </a:t>
            </a:r>
            <a:endParaRPr lang="ja-JP" altLang="en-US" baseline="0">
              <a:ea typeface="Kozuka Mincho Std R" panose="02020400000000000000" pitchFamily="18" charset="-128"/>
            </a:endParaRPr>
          </a:p>
          <a:p>
            <a:pPr marL="171450" indent="-171450">
              <a:buFont typeface="Arial" panose="020B0604020202020204" pitchFamily="34" charset="0"/>
              <a:buChar char="•"/>
            </a:pPr>
            <a:r>
              <a:rPr lang="en-US" altLang="ja-JP" baseline="0">
                <a:ea typeface="Kozuka Mincho Std R" panose="02020400000000000000" pitchFamily="18" charset="-128"/>
              </a:rPr>
              <a:t>And major enhancements to Fiery makeready solutions  </a:t>
            </a:r>
            <a:endParaRPr lang="ja-JP" altLang="en-US">
              <a:ea typeface="Kozuka Mincho Std R" panose="02020400000000000000" pitchFamily="18" charset="-128"/>
            </a:endParaRPr>
          </a:p>
          <a:p>
            <a:endParaRPr lang="ja-JP" altLang="en-US" dirty="0">
              <a:ea typeface="Kozuka Mincho Std R" panose="02020400000000000000" pitchFamily="18" charset="-128"/>
            </a:endParaRPr>
          </a:p>
        </p:txBody>
      </p:sp>
      <p:sp>
        <p:nvSpPr>
          <p:cNvPr id="4" name="Slide Number Placeholder 3"/>
          <p:cNvSpPr>
            <a:spLocks noGrp="1"/>
          </p:cNvSpPr>
          <p:nvPr>
            <p:ph type="sldNum" sz="quarter" idx="10"/>
          </p:nvPr>
        </p:nvSpPr>
        <p:spPr/>
        <p:txBody>
          <a:bodyPr/>
          <a:lstStyle/>
          <a:p>
            <a:fld id="{E7E3DD79-7F6B-EE4F-8061-94D06D2DA17D}" type="slidenum">
              <a:rPr lang="en-US" altLang="ja-JP" smtClean="0">
                <a:ea typeface="Kozuka Mincho Std R" panose="02020400000000000000" pitchFamily="18" charset="-128"/>
              </a:rPr>
              <a:t>3</a:t>
            </a:fld>
            <a:endParaRPr lang="ja-JP" altLang="en-US" dirty="0">
              <a:ea typeface="Kozuka Mincho Std R" panose="02020400000000000000" pitchFamily="18" charset="-128"/>
            </a:endParaRPr>
          </a:p>
        </p:txBody>
      </p:sp>
    </p:spTree>
    <p:extLst>
      <p:ext uri="{BB962C8B-B14F-4D97-AF65-F5344CB8AC3E}">
        <p14:creationId xmlns:p14="http://schemas.microsoft.com/office/powerpoint/2010/main" val="2422266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ja-JP">
                <a:ea typeface="Kozuka Mincho Std R" panose="02020400000000000000" pitchFamily="18" charset="-128"/>
              </a:rPr>
              <a:t>This slide gives you links for direct access to the EFI press release posted in September 2017, and to the various press articles all around the globe.</a:t>
            </a:r>
            <a:endParaRPr lang="en-US" altLang="ja-JP" dirty="0">
              <a:ea typeface="Kozuka Mincho Std R" panose="02020400000000000000" pitchFamily="18" charset="-128"/>
            </a:endParaRPr>
          </a:p>
        </p:txBody>
      </p:sp>
      <p:sp>
        <p:nvSpPr>
          <p:cNvPr id="4" name="Slide Number Placeholder 3"/>
          <p:cNvSpPr>
            <a:spLocks noGrp="1"/>
          </p:cNvSpPr>
          <p:nvPr>
            <p:ph type="sldNum" sz="quarter" idx="10"/>
          </p:nvPr>
        </p:nvSpPr>
        <p:spPr/>
        <p:txBody>
          <a:bodyPr/>
          <a:lstStyle/>
          <a:p>
            <a:fld id="{144B45F8-DE80-EF45-B2C0-19CABFC760D4}" type="slidenum">
              <a:rPr lang="en-US" altLang="ja-JP" smtClean="0">
                <a:ea typeface="Kozuka Mincho Std R" panose="02020400000000000000" pitchFamily="18" charset="-128"/>
              </a:rPr>
              <a:pPr/>
              <a:t>30</a:t>
            </a:fld>
            <a:endParaRPr lang="ja-JP" altLang="en-US" dirty="0">
              <a:ea typeface="Kozuka Mincho Std R" panose="02020400000000000000" pitchFamily="18" charset="-128"/>
            </a:endParaRPr>
          </a:p>
        </p:txBody>
      </p:sp>
    </p:spTree>
    <p:extLst>
      <p:ext uri="{BB962C8B-B14F-4D97-AF65-F5344CB8AC3E}">
        <p14:creationId xmlns:p14="http://schemas.microsoft.com/office/powerpoint/2010/main" val="28945530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ea typeface="Kozuka Mincho Std R" panose="02020400000000000000" pitchFamily="18" charset="-128"/>
            </a:endParaRPr>
          </a:p>
        </p:txBody>
      </p:sp>
      <p:sp>
        <p:nvSpPr>
          <p:cNvPr id="4" name="Slide Number Placeholder 3"/>
          <p:cNvSpPr>
            <a:spLocks noGrp="1"/>
          </p:cNvSpPr>
          <p:nvPr>
            <p:ph type="sldNum" sz="quarter" idx="10"/>
          </p:nvPr>
        </p:nvSpPr>
        <p:spPr/>
        <p:txBody>
          <a:bodyPr/>
          <a:lstStyle/>
          <a:p>
            <a:fld id="{E7E3DD79-7F6B-EE4F-8061-94D06D2DA17D}" type="slidenum">
              <a:rPr lang="en-US" altLang="ja-JP" smtClean="0">
                <a:ea typeface="Kozuka Mincho Std R" panose="02020400000000000000" pitchFamily="18" charset="-128"/>
              </a:rPr>
              <a:t>31</a:t>
            </a:fld>
            <a:endParaRPr lang="ja-JP" altLang="en-US" dirty="0">
              <a:ea typeface="Kozuka Mincho Std R" panose="02020400000000000000" pitchFamily="18" charset="-128"/>
            </a:endParaRPr>
          </a:p>
        </p:txBody>
      </p:sp>
    </p:spTree>
    <p:extLst>
      <p:ext uri="{BB962C8B-B14F-4D97-AF65-F5344CB8AC3E}">
        <p14:creationId xmlns:p14="http://schemas.microsoft.com/office/powerpoint/2010/main" val="2031721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a:xfrm>
            <a:off x="381000" y="687388"/>
            <a:ext cx="6096000" cy="3429000"/>
          </a:xfrm>
          <a:ln/>
        </p:spPr>
      </p:sp>
      <p:sp>
        <p:nvSpPr>
          <p:cNvPr id="27651"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altLang="ja-JP" sz="800">
                <a:solidFill>
                  <a:schemeClr val="tx1">
                    <a:lumMod val="75000"/>
                    <a:lumOff val="25000"/>
                  </a:schemeClr>
                </a:solidFill>
                <a:latin typeface="Arial" pitchFamily="34" charset="0"/>
                <a:ea typeface="Kozuka Mincho Std R" panose="02020400000000000000" pitchFamily="18" charset="-128"/>
                <a:cs typeface="Arial" pitchFamily="34" charset="0"/>
              </a:rPr>
              <a:t>Another way to see what’s new in FS300 Pro </a:t>
            </a:r>
            <a:r>
              <a:rPr lang="en-US" altLang="ja-JP" sz="800" baseline="0">
                <a:solidFill>
                  <a:schemeClr val="tx1">
                    <a:lumMod val="75000"/>
                    <a:lumOff val="25000"/>
                  </a:schemeClr>
                </a:solidFill>
                <a:latin typeface="Arial" pitchFamily="34" charset="0"/>
                <a:ea typeface="Kozuka Mincho Std R" panose="02020400000000000000" pitchFamily="18" charset="-128"/>
                <a:cs typeface="Arial" pitchFamily="34" charset="0"/>
              </a:rPr>
              <a:t>across print technologies, is to look at areas users care about the most.</a:t>
            </a:r>
            <a:endParaRPr lang="ja-JP" altLang="en-US" sz="800" baseline="0">
              <a:solidFill>
                <a:schemeClr val="tx1">
                  <a:lumMod val="75000"/>
                  <a:lumOff val="25000"/>
                </a:schemeClr>
              </a:solidFill>
              <a:latin typeface="Arial" pitchFamily="34" charset="0"/>
              <a:ea typeface="Kozuka Mincho Std R" panose="02020400000000000000" pitchFamily="18" charset="-128"/>
              <a:cs typeface="Arial" pitchFamily="34"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lang="en-US" altLang="ja-JP" sz="800" baseline="0">
                <a:solidFill>
                  <a:schemeClr val="tx1">
                    <a:lumMod val="75000"/>
                    <a:lumOff val="25000"/>
                  </a:schemeClr>
                </a:solidFill>
                <a:latin typeface="Arial" pitchFamily="34" charset="0"/>
                <a:ea typeface="Kozuka Mincho Std R" panose="02020400000000000000" pitchFamily="18" charset="-128"/>
                <a:cs typeface="Arial" pitchFamily="34" charset="0"/>
              </a:rPr>
              <a:t>As you can see, all areas are represented with new features to reinforce Fiery leadership in the print industry.</a:t>
            </a:r>
            <a:endParaRPr lang="ja-JP" altLang="en-US" sz="800" baseline="0">
              <a:solidFill>
                <a:schemeClr val="tx1">
                  <a:lumMod val="75000"/>
                  <a:lumOff val="25000"/>
                </a:schemeClr>
              </a:solidFill>
              <a:latin typeface="Arial" pitchFamily="34" charset="0"/>
              <a:ea typeface="Kozuka Mincho Std R" panose="02020400000000000000" pitchFamily="18" charset="-128"/>
              <a:cs typeface="Arial" pitchFamily="34" charset="0"/>
            </a:endParaRPr>
          </a:p>
          <a:p>
            <a:pPr>
              <a:lnSpc>
                <a:spcPct val="80000"/>
              </a:lnSpc>
            </a:pPr>
            <a:endParaRPr lang="ja-JP" altLang="en-US" sz="800" baseline="0">
              <a:solidFill>
                <a:schemeClr val="tx1">
                  <a:lumMod val="75000"/>
                  <a:lumOff val="25000"/>
                </a:schemeClr>
              </a:solidFill>
              <a:latin typeface="Arial" pitchFamily="34" charset="0"/>
              <a:ea typeface="Kozuka Mincho Std R" panose="02020400000000000000" pitchFamily="18" charset="-128"/>
              <a:cs typeface="Arial" pitchFamily="34" charset="0"/>
            </a:endParaRPr>
          </a:p>
          <a:p>
            <a:pPr>
              <a:lnSpc>
                <a:spcPct val="80000"/>
              </a:lnSpc>
            </a:pPr>
            <a:r>
              <a:rPr lang="en-US" altLang="ja-JP" sz="800" baseline="0">
                <a:solidFill>
                  <a:schemeClr val="tx1">
                    <a:lumMod val="75000"/>
                    <a:lumOff val="25000"/>
                  </a:schemeClr>
                </a:solidFill>
                <a:latin typeface="Arial" pitchFamily="34" charset="0"/>
                <a:ea typeface="Kozuka Mincho Std R" panose="02020400000000000000" pitchFamily="18" charset="-128"/>
                <a:cs typeface="Arial" pitchFamily="34" charset="0"/>
              </a:rPr>
              <a:t>Let’s examine these new features in the following slides.</a:t>
            </a:r>
            <a:endParaRPr lang="ja-JP" altLang="en-US" sz="800" baseline="0" dirty="0">
              <a:solidFill>
                <a:schemeClr val="tx1">
                  <a:lumMod val="75000"/>
                  <a:lumOff val="25000"/>
                </a:schemeClr>
              </a:solidFill>
              <a:latin typeface="Arial" pitchFamily="34" charset="0"/>
              <a:ea typeface="Kozuka Mincho Std R" panose="02020400000000000000" pitchFamily="18" charset="-128"/>
              <a:cs typeface="Arial" pitchFamily="34" charset="0"/>
            </a:endParaRPr>
          </a:p>
        </p:txBody>
      </p:sp>
    </p:spTree>
    <p:extLst>
      <p:ext uri="{BB962C8B-B14F-4D97-AF65-F5344CB8AC3E}">
        <p14:creationId xmlns:p14="http://schemas.microsoft.com/office/powerpoint/2010/main" val="2652984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a:ea typeface="Kozuka Mincho Std R" panose="02020400000000000000" pitchFamily="18" charset="-128"/>
              </a:rPr>
              <a:t>Let’s start first with Command WorkStation 6 — the new</a:t>
            </a:r>
            <a:r>
              <a:rPr lang="ja-JP" altLang="en-US" baseline="0">
                <a:ea typeface="Kozuka Mincho Std R" panose="02020400000000000000" pitchFamily="18" charset="-128"/>
              </a:rPr>
              <a:t> </a:t>
            </a:r>
            <a:r>
              <a:rPr lang="en-US" altLang="ja-JP" baseline="0">
                <a:ea typeface="Kozuka Mincho Std R" panose="02020400000000000000" pitchFamily="18" charset="-128"/>
              </a:rPr>
              <a:t>user interface for print job management for Fiery DFEs.</a:t>
            </a:r>
            <a:endParaRPr lang="ja-JP" altLang="en-US">
              <a:ea typeface="Kozuka Mincho Std R" panose="02020400000000000000" pitchFamily="18" charset="-128"/>
            </a:endParaRPr>
          </a:p>
          <a:p>
            <a:endParaRPr lang="ja-JP" altLang="en-US" dirty="0">
              <a:ea typeface="Kozuka Mincho Std R" panose="02020400000000000000" pitchFamily="18" charset="-128"/>
            </a:endParaRPr>
          </a:p>
        </p:txBody>
      </p:sp>
      <p:sp>
        <p:nvSpPr>
          <p:cNvPr id="4" name="Slide Number Placeholder 3"/>
          <p:cNvSpPr>
            <a:spLocks noGrp="1"/>
          </p:cNvSpPr>
          <p:nvPr>
            <p:ph type="sldNum" sz="quarter" idx="10"/>
          </p:nvPr>
        </p:nvSpPr>
        <p:spPr/>
        <p:txBody>
          <a:bodyPr/>
          <a:lstStyle/>
          <a:p>
            <a:fld id="{144B45F8-DE80-EF45-B2C0-19CABFC760D4}" type="slidenum">
              <a:rPr lang="en-US" altLang="ja-JP" smtClean="0">
                <a:ea typeface="Kozuka Mincho Std R" panose="02020400000000000000" pitchFamily="18" charset="-128"/>
              </a:rPr>
              <a:pPr/>
              <a:t>5</a:t>
            </a:fld>
            <a:endParaRPr lang="ja-JP" altLang="en-US" dirty="0">
              <a:ea typeface="Kozuka Mincho Std R" panose="02020400000000000000" pitchFamily="18" charset="-128"/>
            </a:endParaRPr>
          </a:p>
        </p:txBody>
      </p:sp>
    </p:spTree>
    <p:extLst>
      <p:ext uri="{BB962C8B-B14F-4D97-AF65-F5344CB8AC3E}">
        <p14:creationId xmlns:p14="http://schemas.microsoft.com/office/powerpoint/2010/main" val="538887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200" kern="1200">
                <a:solidFill>
                  <a:schemeClr val="tx1"/>
                </a:solidFill>
                <a:latin typeface="+mn-lt"/>
                <a:ea typeface="Kozuka Mincho Std R" panose="02020400000000000000" pitchFamily="18" charset="-128"/>
                <a:cs typeface="+mn-cs"/>
              </a:rPr>
              <a:t>Version</a:t>
            </a:r>
            <a:r>
              <a:rPr lang="ja-JP" altLang="en-US" sz="1200" kern="1200" baseline="0">
                <a:solidFill>
                  <a:schemeClr val="tx1"/>
                </a:solidFill>
                <a:latin typeface="+mn-lt"/>
                <a:ea typeface="Kozuka Mincho Std R" panose="02020400000000000000" pitchFamily="18" charset="-128"/>
                <a:cs typeface="+mn-cs"/>
              </a:rPr>
              <a:t> </a:t>
            </a:r>
            <a:r>
              <a:rPr lang="en-US" altLang="ja-JP" sz="1200" kern="1200" baseline="0">
                <a:solidFill>
                  <a:schemeClr val="tx1"/>
                </a:solidFill>
                <a:latin typeface="+mn-lt"/>
                <a:ea typeface="Kozuka Mincho Std R" panose="02020400000000000000" pitchFamily="18" charset="-128"/>
                <a:cs typeface="+mn-cs"/>
              </a:rPr>
              <a:t>6 offers better usability and higher efficiency. And all you have to do to get these benefits is to download it for free from efi.com/cws. </a:t>
            </a:r>
            <a:endParaRPr lang="ja-JP" altLang="en-US" sz="1200" kern="1200" baseline="0">
              <a:solidFill>
                <a:schemeClr val="tx1"/>
              </a:solidFill>
              <a:latin typeface="+mn-lt"/>
              <a:ea typeface="Kozuka Mincho Std 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ja-JP" altLang="en-US" sz="1200" kern="1200" baseline="0">
              <a:solidFill>
                <a:schemeClr val="tx1"/>
              </a:solidFill>
              <a:latin typeface="+mn-lt"/>
              <a:ea typeface="Kozuka Mincho Std 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200" kern="1200" baseline="0">
                <a:solidFill>
                  <a:schemeClr val="tx1"/>
                </a:solidFill>
                <a:latin typeface="+mn-lt"/>
                <a:ea typeface="Kozuka Mincho Std R" panose="02020400000000000000" pitchFamily="18" charset="-128"/>
                <a:cs typeface="+mn-cs"/>
              </a:rPr>
              <a:t>In addition to operator benefits, there are also new tools for production managers. </a:t>
            </a:r>
            <a:endParaRPr lang="ja-JP" altLang="en-US" sz="1200" kern="1200" baseline="0">
              <a:solidFill>
                <a:schemeClr val="tx1"/>
              </a:solidFill>
              <a:latin typeface="+mn-lt"/>
              <a:ea typeface="Kozuka Mincho Std 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ja-JP" altLang="en-US" sz="1200" kern="1200" baseline="0">
              <a:solidFill>
                <a:schemeClr val="tx1"/>
              </a:solidFill>
              <a:latin typeface="+mn-lt"/>
              <a:ea typeface="Kozuka Mincho Std 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200" kern="1200" baseline="0">
                <a:solidFill>
                  <a:schemeClr val="tx1"/>
                </a:solidFill>
                <a:latin typeface="+mn-lt"/>
                <a:ea typeface="Kozuka Mincho Std R" panose="02020400000000000000" pitchFamily="18" charset="-128"/>
                <a:cs typeface="+mn-cs"/>
              </a:rPr>
              <a:t>Version 6 works with Fiery servers running Fiery System 10 and above, and also provides future connectivity to Fiery servers driving wide- and superwide-format printers.</a:t>
            </a:r>
            <a:endParaRPr lang="ja-JP" altLang="en-US" sz="1200" kern="1200" baseline="0" dirty="0">
              <a:solidFill>
                <a:schemeClr val="tx1"/>
              </a:solidFill>
              <a:latin typeface="+mn-lt"/>
              <a:ea typeface="Kozuka Mincho Std R" panose="02020400000000000000" pitchFamily="18" charset="-128"/>
              <a:cs typeface="+mn-cs"/>
            </a:endParaRPr>
          </a:p>
        </p:txBody>
      </p:sp>
      <p:sp>
        <p:nvSpPr>
          <p:cNvPr id="4" name="Slide Number Placeholder 3"/>
          <p:cNvSpPr>
            <a:spLocks noGrp="1"/>
          </p:cNvSpPr>
          <p:nvPr>
            <p:ph type="sldNum" sz="quarter" idx="10"/>
          </p:nvPr>
        </p:nvSpPr>
        <p:spPr/>
        <p:txBody>
          <a:bodyPr/>
          <a:lstStyle/>
          <a:p>
            <a:fld id="{E7E3DD79-7F6B-EE4F-8061-94D06D2DA17D}" type="slidenum">
              <a:rPr lang="en-US" altLang="ja-JP" smtClean="0">
                <a:ea typeface="Kozuka Mincho Std R" panose="02020400000000000000" pitchFamily="18" charset="-128"/>
              </a:rPr>
              <a:t>6</a:t>
            </a:fld>
            <a:endParaRPr lang="ja-JP" altLang="en-US" dirty="0">
              <a:ea typeface="Kozuka Mincho Std R" panose="02020400000000000000" pitchFamily="18" charset="-128"/>
            </a:endParaRPr>
          </a:p>
        </p:txBody>
      </p:sp>
    </p:spTree>
    <p:extLst>
      <p:ext uri="{BB962C8B-B14F-4D97-AF65-F5344CB8AC3E}">
        <p14:creationId xmlns:p14="http://schemas.microsoft.com/office/powerpoint/2010/main" val="212229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a:ea typeface="Kozuka Mincho Std R" panose="02020400000000000000" pitchFamily="18" charset="-128"/>
              </a:rPr>
              <a:t>The list of new features has some that were specifically designed to work with FS300 Pro servers or later.</a:t>
            </a:r>
          </a:p>
          <a:p>
            <a:r>
              <a:rPr lang="en-US" altLang="ja-JP">
                <a:ea typeface="Kozuka Mincho Std R" panose="02020400000000000000" pitchFamily="18" charset="-128"/>
              </a:rPr>
              <a:t>Job preview for all jobs works only on external Fiery servers running Fiery FS300 Pro </a:t>
            </a:r>
            <a:endParaRPr lang="ja-JP" altLang="en-US">
              <a:ea typeface="Kozuka Mincho Std R" panose="02020400000000000000" pitchFamily="18" charset="-128"/>
            </a:endParaRPr>
          </a:p>
          <a:p>
            <a:pPr lvl="0"/>
            <a:r>
              <a:rPr lang="en-US" altLang="ja-JP" sz="1200" kern="1200">
                <a:solidFill>
                  <a:schemeClr val="tx1"/>
                </a:solidFill>
                <a:effectLst/>
                <a:latin typeface="+mn-lt"/>
                <a:ea typeface="Kozuka Mincho Std R" panose="02020400000000000000" pitchFamily="18" charset="-128"/>
                <a:cs typeface="+mn-cs"/>
              </a:rPr>
              <a:t>Automatically remove rasters and fast reprint is supported by both, external and embedded servers running Fiery FS300 Pro/FS300. </a:t>
            </a:r>
            <a:endParaRPr lang="ja-JP" altLang="en-US" sz="1200" kern="1200" dirty="0">
              <a:solidFill>
                <a:schemeClr val="tx1"/>
              </a:solidFill>
              <a:effectLst/>
              <a:latin typeface="+mn-lt"/>
              <a:ea typeface="Kozuka Mincho Std R" panose="02020400000000000000" pitchFamily="18" charset="-128"/>
              <a:cs typeface="+mn-cs"/>
            </a:endParaRPr>
          </a:p>
        </p:txBody>
      </p:sp>
      <p:sp>
        <p:nvSpPr>
          <p:cNvPr id="4" name="Slide Number Placeholder 3"/>
          <p:cNvSpPr>
            <a:spLocks noGrp="1"/>
          </p:cNvSpPr>
          <p:nvPr>
            <p:ph type="sldNum" sz="quarter" idx="10"/>
          </p:nvPr>
        </p:nvSpPr>
        <p:spPr/>
        <p:txBody>
          <a:bodyPr/>
          <a:lstStyle/>
          <a:p>
            <a:fld id="{E7E3DD79-7F6B-EE4F-8061-94D06D2DA17D}" type="slidenum">
              <a:rPr lang="en-US" altLang="ja-JP" smtClean="0">
                <a:ea typeface="Kozuka Mincho Std R" panose="02020400000000000000" pitchFamily="18" charset="-128"/>
              </a:rPr>
              <a:t>7</a:t>
            </a:fld>
            <a:endParaRPr lang="ja-JP" altLang="en-US" dirty="0">
              <a:ea typeface="Kozuka Mincho Std R" panose="02020400000000000000" pitchFamily="18" charset="-128"/>
            </a:endParaRPr>
          </a:p>
        </p:txBody>
      </p:sp>
    </p:spTree>
    <p:extLst>
      <p:ext uri="{BB962C8B-B14F-4D97-AF65-F5344CB8AC3E}">
        <p14:creationId xmlns:p14="http://schemas.microsoft.com/office/powerpoint/2010/main" val="400039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200" kern="1200">
                <a:solidFill>
                  <a:schemeClr val="tx1"/>
                </a:solidFill>
                <a:effectLst/>
                <a:latin typeface="+mn-lt"/>
                <a:ea typeface="Kozuka Mincho Std R" panose="02020400000000000000" pitchFamily="18" charset="-128"/>
                <a:cs typeface="+mn-cs"/>
              </a:rPr>
              <a:t>In the list of makeready new features, there is also one feature that is specific to FS300/FS300 Pro servers (embedded or external) </a:t>
            </a:r>
            <a:r>
              <a:rPr lang="en-US" altLang="ja-JP">
                <a:ea typeface="Kozuka Mincho Std R" panose="02020400000000000000" pitchFamily="18" charset="-128"/>
              </a:rPr>
              <a:t>— the ability to save Impose templates containing Japanese crop marks.</a:t>
            </a:r>
            <a:r>
              <a:rPr lang="ja-JP" altLang="en-US" baseline="0">
                <a:ea typeface="Kozuka Mincho Std R" panose="02020400000000000000" pitchFamily="18" charset="-128"/>
              </a:rPr>
              <a:t> </a:t>
            </a:r>
            <a:r>
              <a:rPr lang="en-US" altLang="ja-JP" baseline="0">
                <a:ea typeface="Kozuka Mincho Std R" panose="02020400000000000000" pitchFamily="18" charset="-128"/>
              </a:rPr>
              <a:t>This allows users to </a:t>
            </a:r>
            <a:r>
              <a:rPr lang="en-US" altLang="ja-JP">
                <a:ea typeface="Kozuka Mincho Std R" panose="02020400000000000000" pitchFamily="18" charset="-128"/>
              </a:rPr>
              <a:t>automate job layout preparation using this type of crop mark.</a:t>
            </a:r>
            <a:endParaRPr lang="ja-JP" altLang="en-US" dirty="0">
              <a:ea typeface="Kozuka Mincho Std R" panose="02020400000000000000" pitchFamily="18" charset="-128"/>
            </a:endParaRPr>
          </a:p>
        </p:txBody>
      </p:sp>
      <p:sp>
        <p:nvSpPr>
          <p:cNvPr id="4" name="Slide Number Placeholder 3"/>
          <p:cNvSpPr>
            <a:spLocks noGrp="1"/>
          </p:cNvSpPr>
          <p:nvPr>
            <p:ph type="sldNum" sz="quarter" idx="10"/>
          </p:nvPr>
        </p:nvSpPr>
        <p:spPr/>
        <p:txBody>
          <a:bodyPr/>
          <a:lstStyle/>
          <a:p>
            <a:fld id="{E7E3DD79-7F6B-EE4F-8061-94D06D2DA17D}" type="slidenum">
              <a:rPr lang="en-US" altLang="ja-JP" smtClean="0">
                <a:ea typeface="Kozuka Mincho Std R" panose="02020400000000000000" pitchFamily="18" charset="-128"/>
              </a:rPr>
              <a:t>8</a:t>
            </a:fld>
            <a:endParaRPr lang="ja-JP" altLang="en-US" dirty="0">
              <a:ea typeface="Kozuka Mincho Std R" panose="02020400000000000000" pitchFamily="18" charset="-128"/>
            </a:endParaRPr>
          </a:p>
        </p:txBody>
      </p:sp>
    </p:spTree>
    <p:extLst>
      <p:ext uri="{BB962C8B-B14F-4D97-AF65-F5344CB8AC3E}">
        <p14:creationId xmlns:p14="http://schemas.microsoft.com/office/powerpoint/2010/main" val="17160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a:ea typeface="Kozuka Mincho Std R" panose="02020400000000000000" pitchFamily="18" charset="-128"/>
              </a:rPr>
              <a:t>Users with external Fiery servers running F</a:t>
            </a:r>
            <a:r>
              <a:rPr lang="en-US" altLang="ja-JP" baseline="0">
                <a:ea typeface="Kozuka Mincho Std R" panose="02020400000000000000" pitchFamily="18" charset="-128"/>
              </a:rPr>
              <a:t>S300 Pro and Windows 10 can now preview all jobs. This helps operators identify and find jobs faster.</a:t>
            </a:r>
            <a:endParaRPr lang="ja-JP" altLang="en-US" baseline="0">
              <a:ea typeface="Kozuka Mincho Std R" panose="02020400000000000000" pitchFamily="18" charset="-128"/>
            </a:endParaRPr>
          </a:p>
          <a:p>
            <a:endParaRPr lang="ja-JP" altLang="en-US" baseline="0">
              <a:ea typeface="Kozuka Mincho Std 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baseline="0">
                <a:ea typeface="Kozuka Mincho Std R" panose="02020400000000000000" pitchFamily="18" charset="-128"/>
              </a:rPr>
              <a:t>Previewing jobs doesn’t impact the Fiery server performance, so the feature is always on. The preview lets operators see the first page of the job.</a:t>
            </a:r>
            <a:endParaRPr lang="ja-JP" altLang="en-US" baseline="0">
              <a:ea typeface="Kozuka Mincho Std R" panose="02020400000000000000" pitchFamily="18" charset="-128"/>
            </a:endParaRPr>
          </a:p>
          <a:p>
            <a:endParaRPr lang="ja-JP" altLang="en-US" baseline="0">
              <a:ea typeface="Kozuka Mincho Std R" panose="02020400000000000000" pitchFamily="18" charset="-128"/>
            </a:endParaRPr>
          </a:p>
          <a:p>
            <a:r>
              <a:rPr lang="en-US" altLang="ja-JP" baseline="0">
                <a:ea typeface="Kozuka Mincho Std R" panose="02020400000000000000" pitchFamily="18" charset="-128"/>
              </a:rPr>
              <a:t>While the feature doesn’t work with PPML files, it does work with PostScript, PDF, PDF/VT, TIF, and EPS files.</a:t>
            </a:r>
            <a:endParaRPr lang="ja-JP" altLang="en-US" baseline="0" dirty="0">
              <a:ea typeface="Kozuka Mincho Std R" panose="02020400000000000000" pitchFamily="18" charset="-128"/>
            </a:endParaRPr>
          </a:p>
        </p:txBody>
      </p:sp>
      <p:sp>
        <p:nvSpPr>
          <p:cNvPr id="4" name="Slide Number Placeholder 3"/>
          <p:cNvSpPr>
            <a:spLocks noGrp="1"/>
          </p:cNvSpPr>
          <p:nvPr>
            <p:ph type="sldNum" sz="quarter" idx="10"/>
          </p:nvPr>
        </p:nvSpPr>
        <p:spPr/>
        <p:txBody>
          <a:bodyPr/>
          <a:lstStyle/>
          <a:p>
            <a:fld id="{E7E3DD79-7F6B-EE4F-8061-94D06D2DA17D}" type="slidenum">
              <a:rPr lang="en-US" altLang="ja-JP" smtClean="0">
                <a:ea typeface="Kozuka Mincho Std R" panose="02020400000000000000" pitchFamily="18" charset="-128"/>
              </a:rPr>
              <a:t>9</a:t>
            </a:fld>
            <a:endParaRPr lang="ja-JP" altLang="en-US" dirty="0">
              <a:ea typeface="Kozuka Mincho Std R" panose="02020400000000000000" pitchFamily="18" charset="-128"/>
            </a:endParaRPr>
          </a:p>
        </p:txBody>
      </p:sp>
    </p:spTree>
    <p:extLst>
      <p:ext uri="{BB962C8B-B14F-4D97-AF65-F5344CB8AC3E}">
        <p14:creationId xmlns:p14="http://schemas.microsoft.com/office/powerpoint/2010/main" val="786446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EFI_Logo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85871" y="1264821"/>
            <a:ext cx="2080330" cy="1588512"/>
          </a:xfrm>
          <a:prstGeom prst="rect">
            <a:avLst/>
          </a:prstGeom>
        </p:spPr>
      </p:pic>
      <p:sp>
        <p:nvSpPr>
          <p:cNvPr id="2" name="Title 1"/>
          <p:cNvSpPr>
            <a:spLocks noGrp="1"/>
          </p:cNvSpPr>
          <p:nvPr>
            <p:ph type="ctrTitle"/>
          </p:nvPr>
        </p:nvSpPr>
        <p:spPr>
          <a:xfrm>
            <a:off x="512618" y="1549658"/>
            <a:ext cx="6829816" cy="1102519"/>
          </a:xfrm>
        </p:spPr>
        <p:txBody>
          <a:bodyPr>
            <a:normAutofit/>
          </a:bodyPr>
          <a:lstStyle>
            <a:lvl1pPr algn="r">
              <a:defRPr sz="3600">
                <a:latin typeface="Georgia"/>
                <a:cs typeface="Georgia"/>
              </a:defRPr>
            </a:lvl1pPr>
          </a:lstStyle>
          <a:p>
            <a:r>
              <a:rPr lang="en-US" dirty="0"/>
              <a:t>Click to edit Master title style</a:t>
            </a:r>
          </a:p>
        </p:txBody>
      </p:sp>
      <p:sp>
        <p:nvSpPr>
          <p:cNvPr id="3" name="Subtitle 2"/>
          <p:cNvSpPr>
            <a:spLocks noGrp="1"/>
          </p:cNvSpPr>
          <p:nvPr>
            <p:ph type="subTitle" idx="1"/>
          </p:nvPr>
        </p:nvSpPr>
        <p:spPr>
          <a:xfrm>
            <a:off x="941634" y="3307868"/>
            <a:ext cx="6400800" cy="519447"/>
          </a:xfrm>
        </p:spPr>
        <p:txBody>
          <a:bodyPr>
            <a:normAutofit/>
          </a:bodyPr>
          <a:lstStyle>
            <a:lvl1pPr marL="0" indent="0" algn="r">
              <a:buNone/>
              <a:defRPr sz="2200">
                <a:solidFill>
                  <a:schemeClr val="tx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sz="1000">
                <a:solidFill>
                  <a:srgbClr val="000000"/>
                </a:solidFill>
                <a:latin typeface="Georgia"/>
                <a:cs typeface="Georgia"/>
              </a:defRPr>
            </a:lvl1pPr>
          </a:lstStyle>
          <a:p>
            <a:endParaRPr lang="en-US" dirty="0"/>
          </a:p>
        </p:txBody>
      </p:sp>
      <p:pic>
        <p:nvPicPr>
          <p:cNvPr id="12" name="Picture 11" descr="EFI_FuelCell_D1_CMYK copy copy.png"/>
          <p:cNvPicPr>
            <a:picLocks noChangeAspect="1"/>
          </p:cNvPicPr>
          <p:nvPr userDrawn="1"/>
        </p:nvPicPr>
        <p:blipFill rotWithShape="1">
          <a:blip r:embed="rId3">
            <a:extLst>
              <a:ext uri="{28A0092B-C50C-407E-A947-70E740481C1C}">
                <a14:useLocalDpi xmlns:a14="http://schemas.microsoft.com/office/drawing/2010/main" val="0"/>
              </a:ext>
            </a:extLst>
          </a:blip>
          <a:srcRect l="28290" b="-45998"/>
          <a:stretch/>
        </p:blipFill>
        <p:spPr>
          <a:xfrm>
            <a:off x="0" y="2587248"/>
            <a:ext cx="8305800" cy="704592"/>
          </a:xfrm>
          <a:prstGeom prst="rect">
            <a:avLst/>
          </a:prstGeom>
        </p:spPr>
      </p:pic>
      <p:sp>
        <p:nvSpPr>
          <p:cNvPr id="4" name="Rectangle 3"/>
          <p:cNvSpPr/>
          <p:nvPr userDrawn="1"/>
        </p:nvSpPr>
        <p:spPr>
          <a:xfrm>
            <a:off x="8305800" y="4551680"/>
            <a:ext cx="838200" cy="5918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396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Chart Placeholder 5"/>
          <p:cNvSpPr>
            <a:spLocks noGrp="1"/>
          </p:cNvSpPr>
          <p:nvPr>
            <p:ph type="chart" sz="quarter" idx="12"/>
          </p:nvPr>
        </p:nvSpPr>
        <p:spPr>
          <a:xfrm>
            <a:off x="457200" y="1240631"/>
            <a:ext cx="8229600" cy="3286125"/>
          </a:xfrm>
        </p:spPr>
        <p:txBody>
          <a:bodyPr/>
          <a:lstStyle/>
          <a:p>
            <a:endParaRPr lang="en-US"/>
          </a:p>
        </p:txBody>
      </p:sp>
    </p:spTree>
    <p:extLst>
      <p:ext uri="{BB962C8B-B14F-4D97-AF65-F5344CB8AC3E}">
        <p14:creationId xmlns:p14="http://schemas.microsoft.com/office/powerpoint/2010/main" val="2515976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grpSp>
        <p:nvGrpSpPr>
          <p:cNvPr id="6" name="Group 5"/>
          <p:cNvGrpSpPr/>
          <p:nvPr userDrawn="1"/>
        </p:nvGrpSpPr>
        <p:grpSpPr>
          <a:xfrm>
            <a:off x="2349500" y="812800"/>
            <a:ext cx="4495799" cy="3435026"/>
            <a:chOff x="2349500" y="812800"/>
            <a:chExt cx="4495799" cy="3435026"/>
          </a:xfrm>
        </p:grpSpPr>
        <p:pic>
          <p:nvPicPr>
            <p:cNvPr id="7" name="Picture 6" descr="EFI_FuelCell_D17_Corporate_RGB.png"/>
            <p:cNvPicPr>
              <a:picLocks noChangeAspect="1"/>
            </p:cNvPicPr>
            <p:nvPr/>
          </p:nvPicPr>
          <p:blipFill>
            <a:blip r:embed="rId2"/>
            <a:stretch>
              <a:fillRect/>
            </a:stretch>
          </p:blipFill>
          <p:spPr>
            <a:xfrm>
              <a:off x="2402840" y="922020"/>
              <a:ext cx="4404360" cy="3222290"/>
            </a:xfrm>
            <a:prstGeom prst="rect">
              <a:avLst/>
            </a:prstGeom>
          </p:spPr>
        </p:pic>
        <p:pic>
          <p:nvPicPr>
            <p:cNvPr id="8" name="Picture 7" descr="EFI_Logo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500" y="812800"/>
              <a:ext cx="4495799" cy="3435026"/>
            </a:xfrm>
            <a:prstGeom prst="rect">
              <a:avLst/>
            </a:prstGeom>
          </p:spPr>
        </p:pic>
      </p:grpSp>
    </p:spTree>
    <p:extLst>
      <p:ext uri="{BB962C8B-B14F-4D97-AF65-F5344CB8AC3E}">
        <p14:creationId xmlns:p14="http://schemas.microsoft.com/office/powerpoint/2010/main" val="3163933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502374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Content Placeholder 5"/>
          <p:cNvSpPr>
            <a:spLocks noGrp="1"/>
          </p:cNvSpPr>
          <p:nvPr>
            <p:ph sz="quarter" idx="12"/>
          </p:nvPr>
        </p:nvSpPr>
        <p:spPr>
          <a:xfrm>
            <a:off x="457200" y="1433513"/>
            <a:ext cx="8229600" cy="3180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57200" y="1063229"/>
            <a:ext cx="8229600" cy="171450"/>
          </a:xfrm>
          <a:prstGeom prst="rect">
            <a:avLst/>
          </a:prstGeom>
        </p:spPr>
      </p:pic>
    </p:spTree>
    <p:extLst>
      <p:ext uri="{BB962C8B-B14F-4D97-AF65-F5344CB8AC3E}">
        <p14:creationId xmlns:p14="http://schemas.microsoft.com/office/powerpoint/2010/main" val="2102145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4489" y="2141116"/>
            <a:ext cx="7772400" cy="585868"/>
          </a:xfrm>
        </p:spPr>
        <p:txBody>
          <a:bodyPr anchor="t"/>
          <a:lstStyle>
            <a:lvl1pPr algn="l">
              <a:defRPr sz="4000" b="0" i="0" cap="none">
                <a:latin typeface="Georgia"/>
                <a:cs typeface="Georgia"/>
              </a:defRPr>
            </a:lvl1pPr>
          </a:lstStyle>
          <a:p>
            <a:r>
              <a:rPr lang="en-US" dirty="0"/>
              <a:t>Click to edit Master title style</a:t>
            </a:r>
          </a:p>
        </p:txBody>
      </p:sp>
      <p:sp>
        <p:nvSpPr>
          <p:cNvPr id="3" name="Text Placeholder 2"/>
          <p:cNvSpPr>
            <a:spLocks noGrp="1"/>
          </p:cNvSpPr>
          <p:nvPr>
            <p:ph type="body" idx="1"/>
          </p:nvPr>
        </p:nvSpPr>
        <p:spPr>
          <a:xfrm>
            <a:off x="614489" y="3162452"/>
            <a:ext cx="7772400" cy="419940"/>
          </a:xfrm>
        </p:spPr>
        <p:txBody>
          <a:bodyPr anchor="b">
            <a:normAutofit/>
          </a:bodyPr>
          <a:lstStyle>
            <a:lvl1pPr marL="0" indent="0">
              <a:buNone/>
              <a:defRPr sz="22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lvl1pPr>
              <a:defRPr sz="1000">
                <a:solidFill>
                  <a:srgbClr val="000000"/>
                </a:solidFill>
                <a:latin typeface="Georgia"/>
                <a:cs typeface="Georgia"/>
              </a:defRPr>
            </a:lvl1pPr>
          </a:lstStyle>
          <a:p>
            <a:endParaRPr lang="en-US" dirty="0"/>
          </a:p>
        </p:txBody>
      </p:sp>
      <p:sp>
        <p:nvSpPr>
          <p:cNvPr id="6" name="Slide Number Placeholder 5"/>
          <p:cNvSpPr>
            <a:spLocks noGrp="1"/>
          </p:cNvSpPr>
          <p:nvPr>
            <p:ph type="sldNum" sz="quarter" idx="12"/>
          </p:nvPr>
        </p:nvSpPr>
        <p:spPr/>
        <p:txBody>
          <a:bodyPr/>
          <a:lstStyle>
            <a:lvl1pPr>
              <a:defRPr sz="1000">
                <a:solidFill>
                  <a:srgbClr val="000000"/>
                </a:solidFill>
                <a:latin typeface="Georgia"/>
                <a:cs typeface="Georgia"/>
              </a:defRPr>
            </a:lvl1pPr>
          </a:lstStyle>
          <a:p>
            <a:fld id="{6BEE8092-FD92-D247-BFBB-7625102F9F8E}" type="slidenum">
              <a:rPr lang="en-US" smtClean="0"/>
              <a:pPr/>
              <a:t>‹#›</a:t>
            </a:fld>
            <a:endParaRPr lang="en-US"/>
          </a:p>
        </p:txBody>
      </p:sp>
      <p:pic>
        <p:nvPicPr>
          <p:cNvPr id="9" name="Picture 8" descr="EFI_FuelCell_D4_Corpora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2914649"/>
            <a:ext cx="8229600" cy="169413"/>
          </a:xfrm>
          <a:prstGeom prst="rect">
            <a:avLst/>
          </a:prstGeom>
        </p:spPr>
      </p:pic>
    </p:spTree>
    <p:extLst>
      <p:ext uri="{BB962C8B-B14F-4D97-AF65-F5344CB8AC3E}">
        <p14:creationId xmlns:p14="http://schemas.microsoft.com/office/powerpoint/2010/main" val="4157264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444035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151335"/>
            <a:ext cx="4041775" cy="479822"/>
          </a:xfrm>
        </p:spPr>
        <p:txBody>
          <a:bodyPr anchor="b">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1766011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3232089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308208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Picture Placeholder 5"/>
          <p:cNvSpPr>
            <a:spLocks noGrp="1"/>
          </p:cNvSpPr>
          <p:nvPr>
            <p:ph type="pic" sz="quarter" idx="12"/>
          </p:nvPr>
        </p:nvSpPr>
        <p:spPr>
          <a:xfrm>
            <a:off x="457200" y="1200151"/>
            <a:ext cx="4041648" cy="2273427"/>
          </a:xfrm>
        </p:spPr>
        <p:txBody>
          <a:bodyPr/>
          <a:lstStyle/>
          <a:p>
            <a:endParaRPr lang="en-US"/>
          </a:p>
        </p:txBody>
      </p:sp>
      <p:sp>
        <p:nvSpPr>
          <p:cNvPr id="8" name="Text Placeholder 7"/>
          <p:cNvSpPr>
            <a:spLocks noGrp="1"/>
          </p:cNvSpPr>
          <p:nvPr>
            <p:ph type="body" sz="quarter" idx="13"/>
          </p:nvPr>
        </p:nvSpPr>
        <p:spPr>
          <a:xfrm>
            <a:off x="4498848" y="1204678"/>
            <a:ext cx="4187952" cy="2268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7937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EFI_Logo_RGB.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1539" y="4292711"/>
            <a:ext cx="1242957" cy="949105"/>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ltLang="ja-JP"/>
              <a:t>Click to edit Master title style</a:t>
            </a:r>
            <a:endParaRPr lang="ja-JP" altLang="en-US" dirty="0"/>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altLang="ja-JP"/>
              <a:t>Click to edit Master text styles</a:t>
            </a:r>
          </a:p>
          <a:p>
            <a:pPr lvl="1"/>
            <a:r>
              <a:rPr lang="en-US" altLang="ja-JP"/>
              <a:t>Second level</a:t>
            </a:r>
            <a:endParaRPr lang="ja-JP" altLang="en-US" dirty="0"/>
          </a:p>
          <a:p>
            <a:pPr lvl="2"/>
            <a:r>
              <a:rPr lang="en-US" altLang="ja-JP"/>
              <a:t>Third level</a:t>
            </a:r>
            <a:endParaRPr lang="ja-JP" altLang="en-US" dirty="0"/>
          </a:p>
          <a:p>
            <a:pPr lvl="3"/>
            <a:r>
              <a:rPr lang="en-US" altLang="ja-JP"/>
              <a:t>Fourth level</a:t>
            </a:r>
            <a:endParaRPr lang="ja-JP" altLang="en-US" dirty="0"/>
          </a:p>
          <a:p>
            <a:pPr lvl="4"/>
            <a:r>
              <a:rPr lang="en-US" altLang="ja-JP"/>
              <a:t>Fifth level</a:t>
            </a:r>
            <a:endParaRPr lang="ja-JP" alt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000">
                <a:solidFill>
                  <a:srgbClr val="000000"/>
                </a:solidFill>
                <a:latin typeface="Georgia"/>
                <a:ea typeface="Kozuka Mincho Std R" panose="02020400000000000000" pitchFamily="18" charset="-128"/>
                <a:cs typeface="Georgia"/>
              </a:defRPr>
            </a:lvl1pPr>
          </a:lstStyle>
          <a:p>
            <a:endParaRPr lang="ja-JP" altLang="en-US" dirty="0"/>
          </a:p>
        </p:txBody>
      </p:sp>
      <p:sp>
        <p:nvSpPr>
          <p:cNvPr id="6" name="Slide Number Placeholder 5"/>
          <p:cNvSpPr>
            <a:spLocks noGrp="1"/>
          </p:cNvSpPr>
          <p:nvPr>
            <p:ph type="sldNum" sz="quarter" idx="4"/>
          </p:nvPr>
        </p:nvSpPr>
        <p:spPr>
          <a:xfrm>
            <a:off x="8133179" y="4741048"/>
            <a:ext cx="763359" cy="273844"/>
          </a:xfrm>
          <a:prstGeom prst="rect">
            <a:avLst/>
          </a:prstGeom>
        </p:spPr>
        <p:txBody>
          <a:bodyPr vert="horz" lIns="91440" tIns="45720" rIns="91440" bIns="45720" rtlCol="0" anchor="ctr"/>
          <a:lstStyle>
            <a:lvl1pPr algn="r">
              <a:defRPr sz="1000">
                <a:solidFill>
                  <a:srgbClr val="000000"/>
                </a:solidFill>
                <a:latin typeface="Georgia"/>
                <a:ea typeface="Kozuka Mincho Std R" panose="02020400000000000000" pitchFamily="18" charset="-128"/>
                <a:cs typeface="Georgia"/>
              </a:defRPr>
            </a:lvl1pPr>
          </a:lstStyle>
          <a:p>
            <a:fld id="{6BEE8092-FD92-D247-BFBB-7625102F9F8E}" type="slidenum">
              <a:rPr lang="en-US" altLang="ja-JP" smtClean="0"/>
              <a:pPr/>
              <a:t>‹#›</a:t>
            </a:fld>
            <a:endParaRPr lang="ja-JP" altLang="en-US" dirty="0"/>
          </a:p>
        </p:txBody>
      </p:sp>
    </p:spTree>
    <p:extLst>
      <p:ext uri="{BB962C8B-B14F-4D97-AF65-F5344CB8AC3E}">
        <p14:creationId xmlns:p14="http://schemas.microsoft.com/office/powerpoint/2010/main" val="108416719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53" r:id="rId3"/>
    <p:sldLayoutId id="2147483744" r:id="rId4"/>
    <p:sldLayoutId id="2147483745" r:id="rId5"/>
    <p:sldLayoutId id="2147483746" r:id="rId6"/>
    <p:sldLayoutId id="2147483747" r:id="rId7"/>
    <p:sldLayoutId id="2147483748" r:id="rId8"/>
    <p:sldLayoutId id="2147483754" r:id="rId9"/>
    <p:sldLayoutId id="2147483755" r:id="rId10"/>
    <p:sldLayoutId id="2147483756" r:id="rId11"/>
  </p:sldLayoutIdLst>
  <p:hf hdr="0" ftr="0" dt="0"/>
  <p:txStyles>
    <p:titleStyle>
      <a:lvl1pPr algn="l" defTabSz="457200" rtl="0" eaLnBrk="1" latinLnBrk="0" hangingPunct="1">
        <a:spcBef>
          <a:spcPct val="0"/>
        </a:spcBef>
        <a:buNone/>
        <a:defRPr sz="4000" kern="1200">
          <a:solidFill>
            <a:schemeClr val="tx1"/>
          </a:solidFill>
          <a:latin typeface="Georgia"/>
          <a:ea typeface="Kozuka Mincho Std R" panose="02020400000000000000" pitchFamily="18" charset="-128"/>
          <a:cs typeface="Georgi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eorgia"/>
          <a:ea typeface="Kozuka Mincho Std R" panose="02020400000000000000" pitchFamily="18" charset="-128"/>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Kozuka Mincho Std R" panose="02020400000000000000" pitchFamily="18" charset="-128"/>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Kozuka Mincho Std R" panose="02020400000000000000" pitchFamily="18" charset="-128"/>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Kozuka Mincho Std R" panose="02020400000000000000" pitchFamily="18" charset="-128"/>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Kozuka Mincho Std R" panose="02020400000000000000" pitchFamily="18"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www.efi.com/products/fiery-servers-and-software/fiery-production-solutions/" TargetMode="Externa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2.png"/><Relationship Id="rId7"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hyperlink" Target="http://www.efi.com/resources/videos/fiery-production-solutions/"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2.png"/><Relationship Id="rId7"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www.australianprinter.com.au/News/20738,efi-launching-next-gen-fiery.aspx" TargetMode="External"/><Relationship Id="rId13" Type="http://schemas.openxmlformats.org/officeDocument/2006/relationships/image" Target="../media/image39.png"/><Relationship Id="rId3" Type="http://schemas.openxmlformats.org/officeDocument/2006/relationships/hyperlink" Target="https://globenewswire.com/news-release/2017/09/11/1117668/0/en/EFI-Introduces-Innovative-Fiery-Technology-that-Enables-Customers-to-Increase-their-Market-Competitiveness.html" TargetMode="External"/><Relationship Id="rId7" Type="http://schemas.openxmlformats.org/officeDocument/2006/relationships/hyperlink" Target="https://www.printweek.com/print-week/product-news/1162188/efi-launches-latest-fiery" TargetMode="External"/><Relationship Id="rId12"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www.print.de/News/Produkt-Technik/EFI-stellt-neue-Fiery-FS300-Plattform-und-Command-Workstation-6-vor_70232" TargetMode="External"/><Relationship Id="rId11" Type="http://schemas.openxmlformats.org/officeDocument/2006/relationships/image" Target="../media/image37.png"/><Relationship Id="rId5" Type="http://schemas.openxmlformats.org/officeDocument/2006/relationships/hyperlink" Target="http://www.piworld.com/article/welcome-software-parade" TargetMode="External"/><Relationship Id="rId10" Type="http://schemas.openxmlformats.org/officeDocument/2006/relationships/image" Target="../media/image36.png"/><Relationship Id="rId4" Type="http://schemas.openxmlformats.org/officeDocument/2006/relationships/hyperlink" Target="http://whattheythink.com/articles/86706-new-efi-fiery-fs300-pro-platform-next-decade/" TargetMode="External"/><Relationship Id="rId9" Type="http://schemas.openxmlformats.org/officeDocument/2006/relationships/hyperlink" Target="http://www.paperandprint.com/digital-printer/news/dp-2017/september-2017/11-09-17-efi-new-fiery-hardware-and-software.aspx#.WcSYW0yZPNA"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alesportal.efi.com/library/portal/documents/1297/efi_fiery_cws6_overview_ps_en_us.pptx"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alesportal.efi.com/library/portal/documents/1266/efi_fiery_cws6_overview_makeready_ps_en_us.pptx"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ltLang="ja-JP" dirty="0">
                <a:latin typeface="Georgia" panose="02040502050405020303" pitchFamily="18" charset="0"/>
                <a:ea typeface="Kozuka Mincho Std R" panose="02020400000000000000" pitchFamily="18" charset="-128"/>
              </a:rPr>
              <a:t>Fiery FS300 Pro</a:t>
            </a:r>
            <a:br>
              <a:rPr lang="en-US" altLang="ja-JP" dirty="0">
                <a:latin typeface="Georgia" panose="02040502050405020303" pitchFamily="18" charset="0"/>
                <a:ea typeface="Kozuka Mincho Std R" panose="02020400000000000000" pitchFamily="18" charset="-128"/>
              </a:rPr>
            </a:br>
            <a:r>
              <a:rPr lang="ja-JP" altLang="en-US" dirty="0">
                <a:latin typeface="Georgia" panose="02040502050405020303" pitchFamily="18" charset="0"/>
                <a:ea typeface="Kozuka Mincho Std R" panose="02020400000000000000" pitchFamily="18" charset="-128"/>
              </a:rPr>
              <a:t>の 新機能</a:t>
            </a:r>
            <a:endParaRPr lang="ja-JP" altLang="en-US" dirty="0">
              <a:ea typeface="Kozuka Mincho Std R" panose="02020400000000000000" pitchFamily="18" charset="-128"/>
            </a:endParaRPr>
          </a:p>
        </p:txBody>
      </p:sp>
      <p:sp>
        <p:nvSpPr>
          <p:cNvPr id="5" name="Subtitle 2"/>
          <p:cNvSpPr txBox="1">
            <a:spLocks/>
          </p:cNvSpPr>
          <p:nvPr/>
        </p:nvSpPr>
        <p:spPr>
          <a:xfrm>
            <a:off x="5397509" y="3329689"/>
            <a:ext cx="2947497" cy="685800"/>
          </a:xfrm>
          <a:prstGeom prst="rect">
            <a:avLst/>
          </a:prstGeom>
        </p:spPr>
        <p:txBody>
          <a:bodyPr vert="horz" wrap="square" lIns="0" tIns="0" rIns="0" bIns="0" rtlCol="0">
            <a:noAutofit/>
          </a:bodyPr>
          <a:lstStyle>
            <a:lvl1pPr marL="0" indent="0" algn="r" defTabSz="457200" rtl="0" eaLnBrk="1" latinLnBrk="0" hangingPunct="1">
              <a:spcBef>
                <a:spcPct val="20000"/>
              </a:spcBef>
              <a:buFont typeface="Arial"/>
              <a:buNone/>
              <a:defRPr sz="2200" kern="1200">
                <a:solidFill>
                  <a:schemeClr val="tx1"/>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pPr>
            <a:r>
              <a:rPr lang="ja-JP" altLang="en-US" sz="1650" dirty="0">
                <a:latin typeface="Georgia" panose="02040502050405020303" pitchFamily="18" charset="0"/>
                <a:ea typeface="Kozuka Mincho Std R" panose="02020400000000000000" pitchFamily="18" charset="-128"/>
              </a:rPr>
              <a:t>発表者名</a:t>
            </a:r>
          </a:p>
          <a:p>
            <a:pPr fontAlgn="auto">
              <a:spcAft>
                <a:spcPts val="0"/>
              </a:spcAft>
            </a:pPr>
            <a:r>
              <a:rPr lang="ja-JP" altLang="en-US" sz="1400" dirty="0">
                <a:latin typeface="Georgia" panose="02040502050405020303" pitchFamily="18" charset="0"/>
                <a:ea typeface="Kozuka Mincho Std R" panose="02020400000000000000" pitchFamily="18" charset="-128"/>
              </a:rPr>
              <a:t>タイトル</a:t>
            </a:r>
          </a:p>
        </p:txBody>
      </p:sp>
    </p:spTree>
    <p:extLst>
      <p:ext uri="{BB962C8B-B14F-4D97-AF65-F5344CB8AC3E}">
        <p14:creationId xmlns:p14="http://schemas.microsoft.com/office/powerpoint/2010/main" val="153687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ラスターの自動除去</a:t>
            </a:r>
          </a:p>
        </p:txBody>
      </p:sp>
      <p:sp>
        <p:nvSpPr>
          <p:cNvPr id="3" name="Slide Number Placeholder 2"/>
          <p:cNvSpPr>
            <a:spLocks noGrp="1"/>
          </p:cNvSpPr>
          <p:nvPr>
            <p:ph type="sldNum" sz="quarter" idx="11"/>
          </p:nvPr>
        </p:nvSpPr>
        <p:spPr/>
        <p:txBody>
          <a:bodyPr/>
          <a:lstStyle/>
          <a:p>
            <a:fld id="{6BEE8092-FD92-D247-BFBB-7625102F9F8E}" type="slidenum">
              <a:rPr lang="en-US" altLang="ja-JP" smtClean="0"/>
              <a:pPr/>
              <a:t>10</a:t>
            </a:fld>
            <a:endParaRPr lang="ja-JP" altLang="en-US" dirty="0"/>
          </a:p>
        </p:txBody>
      </p:sp>
      <p:sp>
        <p:nvSpPr>
          <p:cNvPr id="4" name="Content Placeholder 3"/>
          <p:cNvSpPr>
            <a:spLocks noGrp="1"/>
          </p:cNvSpPr>
          <p:nvPr>
            <p:ph sz="quarter" idx="12"/>
          </p:nvPr>
        </p:nvSpPr>
        <p:spPr>
          <a:xfrm>
            <a:off x="457200" y="1433513"/>
            <a:ext cx="5421086" cy="3180160"/>
          </a:xfrm>
        </p:spPr>
        <p:txBody>
          <a:bodyPr/>
          <a:lstStyle/>
          <a:p>
            <a:r>
              <a:rPr lang="ja-JP" altLang="en-US" dirty="0"/>
              <a:t>メイクレディ設定へのワンクリックでのアクセス</a:t>
            </a:r>
          </a:p>
          <a:p>
            <a:r>
              <a:rPr lang="ja-JP" altLang="en-US" dirty="0"/>
              <a:t>処理済みジョブとスプール済みジョブのジョブアクションが同じ</a:t>
            </a:r>
          </a:p>
        </p:txBody>
      </p:sp>
      <p:pic>
        <p:nvPicPr>
          <p:cNvPr id="2050" name="Picture 2" descr="C:\Users\veronicm\AppData\Local\Temp\SNAGHTML4270c2b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902" y="1385466"/>
            <a:ext cx="2365855" cy="34779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822831" y="4075991"/>
            <a:ext cx="1310348" cy="47647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ea typeface="Kozuka Mincho Std R" panose="02020400000000000000" pitchFamily="18" charset="-128"/>
            </a:endParaRPr>
          </a:p>
        </p:txBody>
      </p:sp>
      <p:pic>
        <p:nvPicPr>
          <p:cNvPr id="8" name="Picture 7">
            <a:extLst>
              <a:ext uri="{FF2B5EF4-FFF2-40B4-BE49-F238E27FC236}">
                <a16:creationId xmlns:a16="http://schemas.microsoft.com/office/drawing/2014/main" id="{2CE3E339-AC84-449A-BCF0-D9254462596D}"/>
              </a:ext>
            </a:extLst>
          </p:cNvPr>
          <p:cNvPicPr>
            <a:picLocks noChangeAspect="1"/>
          </p:cNvPicPr>
          <p:nvPr/>
        </p:nvPicPr>
        <p:blipFill>
          <a:blip r:embed="rId4"/>
          <a:stretch>
            <a:fillRect/>
          </a:stretch>
        </p:blipFill>
        <p:spPr>
          <a:xfrm>
            <a:off x="7789609" y="110841"/>
            <a:ext cx="872099" cy="872099"/>
          </a:xfrm>
          <a:prstGeom prst="rect">
            <a:avLst/>
          </a:prstGeom>
        </p:spPr>
      </p:pic>
    </p:spTree>
    <p:extLst>
      <p:ext uri="{BB962C8B-B14F-4D97-AF65-F5344CB8AC3E}">
        <p14:creationId xmlns:p14="http://schemas.microsoft.com/office/powerpoint/2010/main" val="3029315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000816" y="3570036"/>
            <a:ext cx="4833424" cy="186778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ja-JP" altLang="en-US" dirty="0"/>
              <a:t>高速再印刷</a:t>
            </a:r>
          </a:p>
        </p:txBody>
      </p:sp>
      <p:sp>
        <p:nvSpPr>
          <p:cNvPr id="3" name="Slide Number Placeholder 2"/>
          <p:cNvSpPr>
            <a:spLocks noGrp="1"/>
          </p:cNvSpPr>
          <p:nvPr>
            <p:ph type="sldNum" sz="quarter" idx="11"/>
          </p:nvPr>
        </p:nvSpPr>
        <p:spPr/>
        <p:txBody>
          <a:bodyPr/>
          <a:lstStyle/>
          <a:p>
            <a:fld id="{6BEE8092-FD92-D247-BFBB-7625102F9F8E}" type="slidenum">
              <a:rPr lang="en-US" altLang="ja-JP" smtClean="0"/>
              <a:pPr/>
              <a:t>11</a:t>
            </a:fld>
            <a:endParaRPr lang="ja-JP" altLang="en-US" dirty="0"/>
          </a:p>
        </p:txBody>
      </p:sp>
      <p:sp>
        <p:nvSpPr>
          <p:cNvPr id="4" name="Content Placeholder 3"/>
          <p:cNvSpPr>
            <a:spLocks noGrp="1"/>
          </p:cNvSpPr>
          <p:nvPr>
            <p:ph sz="quarter" idx="12"/>
          </p:nvPr>
        </p:nvSpPr>
        <p:spPr>
          <a:xfrm>
            <a:off x="457199" y="1433513"/>
            <a:ext cx="4549878" cy="3180160"/>
          </a:xfrm>
        </p:spPr>
        <p:txBody>
          <a:bodyPr>
            <a:normAutofit/>
          </a:bodyPr>
          <a:lstStyle/>
          <a:p>
            <a:r>
              <a:rPr lang="ja-JP" altLang="en-US" sz="2300" dirty="0"/>
              <a:t>ジョブを再</a:t>
            </a:r>
            <a:r>
              <a:rPr lang="en-US" altLang="ja-JP" sz="2300" dirty="0"/>
              <a:t>RIP</a:t>
            </a:r>
            <a:r>
              <a:rPr lang="ja-JP" altLang="en-US" sz="2300" dirty="0"/>
              <a:t>せずに再印刷</a:t>
            </a:r>
          </a:p>
          <a:p>
            <a:r>
              <a:rPr lang="ja-JP" altLang="en-US" sz="2300" dirty="0"/>
              <a:t>印刷済みキュー内のラスターファイルとジョブを保存するための新規オプションを</a:t>
            </a:r>
            <a:r>
              <a:rPr lang="en-US" altLang="ja-JP" sz="2300" dirty="0"/>
              <a:t>Configure</a:t>
            </a:r>
            <a:r>
              <a:rPr lang="ja-JP" altLang="en-US" sz="2300" dirty="0"/>
              <a:t>で使用可能</a:t>
            </a:r>
          </a:p>
        </p:txBody>
      </p:sp>
      <p:pic>
        <p:nvPicPr>
          <p:cNvPr id="7" name="Picture 6"/>
          <p:cNvPicPr>
            <a:picLocks noChangeAspect="1"/>
          </p:cNvPicPr>
          <p:nvPr/>
        </p:nvPicPr>
        <p:blipFill>
          <a:blip r:embed="rId4"/>
          <a:stretch>
            <a:fillRect/>
          </a:stretch>
        </p:blipFill>
        <p:spPr>
          <a:xfrm>
            <a:off x="7797033" y="125691"/>
            <a:ext cx="857250" cy="857250"/>
          </a:xfrm>
          <a:prstGeom prst="rect">
            <a:avLst/>
          </a:prstGeom>
        </p:spPr>
      </p:pic>
      <p:pic>
        <p:nvPicPr>
          <p:cNvPr id="10" name="Picture 9"/>
          <p:cNvPicPr>
            <a:picLocks noChangeAspect="1"/>
          </p:cNvPicPr>
          <p:nvPr/>
        </p:nvPicPr>
        <p:blipFill>
          <a:blip r:embed="rId5"/>
          <a:stretch>
            <a:fillRect/>
          </a:stretch>
        </p:blipFill>
        <p:spPr>
          <a:xfrm>
            <a:off x="5302045" y="1433513"/>
            <a:ext cx="3247918" cy="1914686"/>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5290864" y="2428578"/>
            <a:ext cx="3259099" cy="607307"/>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ea typeface="Kozuka Mincho Std R" panose="02020400000000000000" pitchFamily="18" charset="-128"/>
            </a:endParaRPr>
          </a:p>
        </p:txBody>
      </p:sp>
      <p:sp>
        <p:nvSpPr>
          <p:cNvPr id="13" name="Rectangle 12"/>
          <p:cNvSpPr/>
          <p:nvPr/>
        </p:nvSpPr>
        <p:spPr>
          <a:xfrm>
            <a:off x="5048409" y="3374827"/>
            <a:ext cx="3817837" cy="230832"/>
          </a:xfrm>
          <a:prstGeom prst="rect">
            <a:avLst/>
          </a:prstGeom>
        </p:spPr>
        <p:txBody>
          <a:bodyPr wrap="square">
            <a:spAutoFit/>
          </a:bodyPr>
          <a:lstStyle/>
          <a:p>
            <a:r>
              <a:rPr lang="en-US" altLang="ja-JP" sz="900" i="1" dirty="0">
                <a:latin typeface="Georgia" panose="02040502050405020303" pitchFamily="18" charset="0"/>
                <a:ea typeface="Kozuka Mincho Std R" panose="02020400000000000000" pitchFamily="18" charset="-128"/>
              </a:rPr>
              <a:t>Configure</a:t>
            </a:r>
            <a:r>
              <a:rPr lang="ja-JP" altLang="en-US" sz="900" i="1" dirty="0">
                <a:latin typeface="Georgia" panose="02040502050405020303" pitchFamily="18" charset="0"/>
                <a:ea typeface="Kozuka Mincho Std R" panose="02020400000000000000" pitchFamily="18" charset="-128"/>
              </a:rPr>
              <a:t>で「印刷済みキュー内のジョブとラスターを保存」を有効化</a:t>
            </a:r>
          </a:p>
        </p:txBody>
      </p:sp>
    </p:spTree>
    <p:extLst>
      <p:ext uri="{BB962C8B-B14F-4D97-AF65-F5344CB8AC3E}">
        <p14:creationId xmlns:p14="http://schemas.microsoft.com/office/powerpoint/2010/main" val="1760520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14489" y="1756916"/>
            <a:ext cx="7772400" cy="585868"/>
          </a:xfrm>
        </p:spPr>
        <p:txBody>
          <a:bodyPr>
            <a:normAutofit fontScale="90000"/>
          </a:bodyPr>
          <a:lstStyle/>
          <a:p>
            <a:r>
              <a:rPr lang="en-US" altLang="ja-JP" dirty="0"/>
              <a:t>Fiery NX</a:t>
            </a:r>
            <a:r>
              <a:rPr lang="ja-JP" altLang="en-US" dirty="0"/>
              <a:t>プラットフォームと</a:t>
            </a:r>
            <a:r>
              <a:rPr lang="en-US" altLang="ja-JP" dirty="0"/>
              <a:t>XB</a:t>
            </a:r>
            <a:r>
              <a:rPr lang="ja-JP" altLang="en-US" dirty="0"/>
              <a:t>プラットフォーム</a:t>
            </a:r>
          </a:p>
        </p:txBody>
      </p:sp>
      <p:sp>
        <p:nvSpPr>
          <p:cNvPr id="6" name="Text Placeholder 5"/>
          <p:cNvSpPr>
            <a:spLocks noGrp="1"/>
          </p:cNvSpPr>
          <p:nvPr>
            <p:ph type="body" idx="1"/>
          </p:nvPr>
        </p:nvSpPr>
        <p:spPr/>
        <p:txBody>
          <a:bodyPr>
            <a:normAutofit lnSpcReduction="10000"/>
          </a:bodyPr>
          <a:lstStyle/>
          <a:p>
            <a:endParaRPr lang="ja-JP" altLang="en-US" dirty="0"/>
          </a:p>
        </p:txBody>
      </p:sp>
      <p:sp>
        <p:nvSpPr>
          <p:cNvPr id="3" name="Slide Number Placeholder 2"/>
          <p:cNvSpPr>
            <a:spLocks noGrp="1"/>
          </p:cNvSpPr>
          <p:nvPr>
            <p:ph type="sldNum" sz="quarter" idx="12"/>
          </p:nvPr>
        </p:nvSpPr>
        <p:spPr/>
        <p:txBody>
          <a:bodyPr/>
          <a:lstStyle/>
          <a:p>
            <a:fld id="{6BEE8092-FD92-D247-BFBB-7625102F9F8E}" type="slidenum">
              <a:rPr lang="en-US" altLang="ja-JP" smtClean="0"/>
              <a:pPr/>
              <a:t>12</a:t>
            </a:fld>
            <a:endParaRPr lang="ja-JP" altLang="en-US" dirty="0"/>
          </a:p>
        </p:txBody>
      </p:sp>
    </p:spTree>
    <p:extLst>
      <p:ext uri="{BB962C8B-B14F-4D97-AF65-F5344CB8AC3E}">
        <p14:creationId xmlns:p14="http://schemas.microsoft.com/office/powerpoint/2010/main" val="4144552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191"/>
            <a:ext cx="8229600" cy="857250"/>
          </a:xfrm>
        </p:spPr>
        <p:txBody>
          <a:bodyPr>
            <a:normAutofit fontScale="90000"/>
          </a:bodyPr>
          <a:lstStyle/>
          <a:p>
            <a:r>
              <a:rPr lang="ja-JP" altLang="en-US" dirty="0"/>
              <a:t>新しくなった</a:t>
            </a:r>
            <a:r>
              <a:rPr lang="en-US" altLang="ja-JP" dirty="0"/>
              <a:t>Fiery NX Premium</a:t>
            </a:r>
            <a:br>
              <a:rPr lang="en-US" altLang="ja-JP" dirty="0"/>
            </a:br>
            <a:r>
              <a:rPr lang="ja-JP" altLang="en-US" dirty="0"/>
              <a:t>および</a:t>
            </a:r>
            <a:r>
              <a:rPr lang="en-US" altLang="ja-JP" dirty="0"/>
              <a:t>NX Pro</a:t>
            </a:r>
          </a:p>
        </p:txBody>
      </p:sp>
      <p:sp>
        <p:nvSpPr>
          <p:cNvPr id="3" name="Slide Number Placeholder 2"/>
          <p:cNvSpPr>
            <a:spLocks noGrp="1"/>
          </p:cNvSpPr>
          <p:nvPr>
            <p:ph type="sldNum" sz="quarter" idx="11"/>
          </p:nvPr>
        </p:nvSpPr>
        <p:spPr/>
        <p:txBody>
          <a:bodyPr/>
          <a:lstStyle/>
          <a:p>
            <a:fld id="{6BEE8092-FD92-D247-BFBB-7625102F9F8E}" type="slidenum">
              <a:rPr lang="en-US" altLang="ja-JP" smtClean="0"/>
              <a:pPr/>
              <a:t>13</a:t>
            </a:fld>
            <a:endParaRPr lang="ja-JP" altLang="en-US" dirty="0"/>
          </a:p>
        </p:txBody>
      </p:sp>
      <p:sp>
        <p:nvSpPr>
          <p:cNvPr id="4" name="Content Placeholder 3"/>
          <p:cNvSpPr>
            <a:spLocks noGrp="1"/>
          </p:cNvSpPr>
          <p:nvPr>
            <p:ph sz="quarter" idx="12"/>
          </p:nvPr>
        </p:nvSpPr>
        <p:spPr>
          <a:xfrm>
            <a:off x="457199" y="1433513"/>
            <a:ext cx="6674769" cy="3021346"/>
          </a:xfrm>
        </p:spPr>
        <p:txBody>
          <a:bodyPr>
            <a:normAutofit/>
          </a:bodyPr>
          <a:lstStyle/>
          <a:p>
            <a:r>
              <a:rPr lang="en-US" altLang="ja-JP" sz="2400" dirty="0"/>
              <a:t>NX</a:t>
            </a:r>
            <a:r>
              <a:rPr lang="ja-JP" altLang="en-US" sz="2400" dirty="0"/>
              <a:t>サーバーの新インダストリアルデザイン</a:t>
            </a:r>
          </a:p>
          <a:p>
            <a:r>
              <a:rPr lang="en-US" altLang="ja-JP" sz="2400" dirty="0"/>
              <a:t>Fiery QuickTouch</a:t>
            </a:r>
            <a:r>
              <a:rPr lang="ja-JP" altLang="en-US" sz="2400" dirty="0"/>
              <a:t>を搭載した新しいタッチスクリーンディスプレイパネル</a:t>
            </a:r>
          </a:p>
          <a:p>
            <a:r>
              <a:rPr lang="ja-JP" altLang="en-US" sz="2400" dirty="0">
                <a:latin typeface="Georgia" panose="02040502050405020303" pitchFamily="18" charset="0"/>
              </a:rPr>
              <a:t>新しい</a:t>
            </a:r>
            <a:r>
              <a:rPr lang="en-US" altLang="ja-JP" sz="2400" dirty="0">
                <a:latin typeface="Georgia" panose="02040502050405020303" pitchFamily="18" charset="0"/>
              </a:rPr>
              <a:t>NX Station</a:t>
            </a:r>
            <a:r>
              <a:rPr lang="ja-JP" altLang="en-US" sz="2400" dirty="0">
                <a:latin typeface="Georgia" panose="02040502050405020303" pitchFamily="18" charset="0"/>
              </a:rPr>
              <a:t>でオペレーションを効率化</a:t>
            </a:r>
            <a:endParaRPr lang="ja-JP" altLang="en-US" sz="2400" dirty="0"/>
          </a:p>
        </p:txBody>
      </p:sp>
      <p:sp>
        <p:nvSpPr>
          <p:cNvPr id="14" name="TextBox 13"/>
          <p:cNvSpPr txBox="1"/>
          <p:nvPr/>
        </p:nvSpPr>
        <p:spPr>
          <a:xfrm>
            <a:off x="2773680" y="4131693"/>
            <a:ext cx="1500777" cy="830997"/>
          </a:xfrm>
          <a:prstGeom prst="rect">
            <a:avLst/>
          </a:prstGeom>
          <a:noFill/>
        </p:spPr>
        <p:txBody>
          <a:bodyPr wrap="square" rtlCol="0">
            <a:spAutoFit/>
          </a:bodyPr>
          <a:lstStyle/>
          <a:p>
            <a:pPr algn="r"/>
            <a:r>
              <a:rPr lang="ja-JP" altLang="en-US" sz="1600" dirty="0">
                <a:latin typeface="Georgia" panose="02040502050405020303" pitchFamily="18" charset="0"/>
                <a:ea typeface="Kozuka Mincho Std R" panose="02020400000000000000" pitchFamily="18" charset="-128"/>
              </a:rPr>
              <a:t>回転可能なタッチスクリーンパネル</a:t>
            </a:r>
          </a:p>
        </p:txBody>
      </p:sp>
      <p:pic>
        <p:nvPicPr>
          <p:cNvPr id="6" name="Picture 5" descr="NX_rotate_5x.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4889" y="3016249"/>
            <a:ext cx="3587080" cy="4587875"/>
          </a:xfrm>
          <a:prstGeom prst="rect">
            <a:avLst/>
          </a:prstGeom>
        </p:spPr>
      </p:pic>
      <p:pic>
        <p:nvPicPr>
          <p:cNvPr id="8" name="Picture 7"/>
          <p:cNvPicPr>
            <a:picLocks noChangeAspect="1"/>
          </p:cNvPicPr>
          <p:nvPr/>
        </p:nvPicPr>
        <p:blipFill>
          <a:blip r:embed="rId4"/>
          <a:stretch>
            <a:fillRect/>
          </a:stretch>
        </p:blipFill>
        <p:spPr>
          <a:xfrm>
            <a:off x="6930338" y="1279367"/>
            <a:ext cx="2304491" cy="3461681"/>
          </a:xfrm>
          <a:prstGeom prst="rect">
            <a:avLst/>
          </a:prstGeom>
        </p:spPr>
      </p:pic>
      <p:sp>
        <p:nvSpPr>
          <p:cNvPr id="9" name="TextBox 8"/>
          <p:cNvSpPr txBox="1"/>
          <p:nvPr/>
        </p:nvSpPr>
        <p:spPr>
          <a:xfrm>
            <a:off x="699247" y="3593083"/>
            <a:ext cx="2074433" cy="830997"/>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altLang="ja-JP" sz="1600" dirty="0">
                <a:latin typeface="Georgia"/>
                <a:ea typeface="Kozuka Mincho Std R" panose="02020400000000000000" pitchFamily="18" charset="-128"/>
                <a:hlinkClick r:id="rId5"/>
              </a:rPr>
              <a:t>Fiery</a:t>
            </a:r>
            <a:r>
              <a:rPr lang="ja-JP" altLang="en-US" sz="1600" dirty="0">
                <a:latin typeface="Georgia"/>
                <a:ea typeface="Kozuka Mincho Std R" panose="02020400000000000000" pitchFamily="18" charset="-128"/>
                <a:hlinkClick r:id="rId5"/>
              </a:rPr>
              <a:t>プロダクションソリューション</a:t>
            </a:r>
            <a:r>
              <a:rPr lang="en-US" altLang="ja-JP" sz="1600" dirty="0">
                <a:latin typeface="Georgia"/>
                <a:ea typeface="Kozuka Mincho Std R" panose="02020400000000000000" pitchFamily="18" charset="-128"/>
                <a:hlinkClick r:id="rId5"/>
              </a:rPr>
              <a:t>Web</a:t>
            </a:r>
            <a:r>
              <a:rPr lang="ja-JP" altLang="en-US" sz="1600" dirty="0">
                <a:latin typeface="Georgia"/>
                <a:ea typeface="Kozuka Mincho Std R" panose="02020400000000000000" pitchFamily="18" charset="-128"/>
                <a:hlinkClick r:id="rId5"/>
              </a:rPr>
              <a:t>ページへのアクセス</a:t>
            </a:r>
            <a:endParaRPr lang="ja-JP" altLang="en-US" sz="2400" dirty="0">
              <a:latin typeface="Georgia"/>
              <a:ea typeface="Kozuka Mincho Std R" panose="02020400000000000000" pitchFamily="18" charset="-128"/>
              <a:cs typeface="Georgia"/>
            </a:endParaRPr>
          </a:p>
        </p:txBody>
      </p:sp>
    </p:spTree>
    <p:extLst>
      <p:ext uri="{BB962C8B-B14F-4D97-AF65-F5344CB8AC3E}">
        <p14:creationId xmlns:p14="http://schemas.microsoft.com/office/powerpoint/2010/main" val="2939247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ja-JP" dirty="0">
                <a:latin typeface="Georgia" panose="02040502050405020303" pitchFamily="18" charset="0"/>
              </a:rPr>
              <a:t>Fiery XB</a:t>
            </a:r>
            <a:endParaRPr lang="ja-JP" altLang="en-US" dirty="0"/>
          </a:p>
        </p:txBody>
      </p:sp>
      <p:sp>
        <p:nvSpPr>
          <p:cNvPr id="7" name="Slide Number Placeholder 6"/>
          <p:cNvSpPr>
            <a:spLocks noGrp="1"/>
          </p:cNvSpPr>
          <p:nvPr>
            <p:ph type="sldNum" sz="quarter" idx="11"/>
          </p:nvPr>
        </p:nvSpPr>
        <p:spPr>
          <a:prstGeom prst="rect">
            <a:avLst/>
          </a:prstGeom>
        </p:spPr>
        <p:txBody>
          <a:bodyPr/>
          <a:lstStyle/>
          <a:p>
            <a:fld id="{BBBAC0FC-EB2D-444B-B5E9-47050E06F709}" type="slidenum">
              <a:rPr lang="en-US" altLang="ja-JP" smtClean="0"/>
              <a:pPr/>
              <a:t>14</a:t>
            </a:fld>
            <a:endParaRPr lang="ja-JP" altLang="en-US" dirty="0"/>
          </a:p>
        </p:txBody>
      </p:sp>
      <p:sp>
        <p:nvSpPr>
          <p:cNvPr id="4" name="Content Placeholder 3"/>
          <p:cNvSpPr>
            <a:spLocks noGrp="1"/>
          </p:cNvSpPr>
          <p:nvPr>
            <p:ph sz="quarter" idx="12"/>
          </p:nvPr>
        </p:nvSpPr>
        <p:spPr>
          <a:xfrm>
            <a:off x="457199" y="1433513"/>
            <a:ext cx="6527587" cy="3180160"/>
          </a:xfrm>
        </p:spPr>
        <p:txBody>
          <a:bodyPr>
            <a:normAutofit fontScale="92500" lnSpcReduction="10000"/>
          </a:bodyPr>
          <a:lstStyle/>
          <a:p>
            <a:r>
              <a:rPr lang="ja-JP" altLang="en-US" sz="2400" dirty="0"/>
              <a:t>さまざまなマーケットに対応する設計</a:t>
            </a:r>
          </a:p>
          <a:p>
            <a:pPr lvl="1"/>
            <a:r>
              <a:rPr lang="ja-JP" altLang="en-US" sz="2000" dirty="0"/>
              <a:t>梱包</a:t>
            </a:r>
            <a:endParaRPr lang="en-US" altLang="ja-JP" dirty="0"/>
          </a:p>
          <a:p>
            <a:pPr marL="457200" lvl="1" indent="0">
              <a:buNone/>
              <a:tabLst>
                <a:tab pos="741363" algn="l"/>
              </a:tabLst>
            </a:pPr>
            <a:r>
              <a:rPr lang="en-US" altLang="ja-JP" sz="1600" dirty="0"/>
              <a:t>	</a:t>
            </a:r>
            <a:r>
              <a:rPr lang="ja-JP" altLang="en-US" sz="1600" dirty="0"/>
              <a:t>折り畳み式ボール紙、段ボール、柔軟性の高い梱包材</a:t>
            </a:r>
          </a:p>
          <a:p>
            <a:pPr lvl="1"/>
            <a:r>
              <a:rPr lang="ja-JP" altLang="en-US" sz="2000" dirty="0"/>
              <a:t>商業用印刷</a:t>
            </a:r>
          </a:p>
          <a:p>
            <a:pPr lvl="1"/>
            <a:r>
              <a:rPr lang="ja-JP" altLang="en-US" sz="2000" dirty="0"/>
              <a:t>商取引</a:t>
            </a:r>
            <a:r>
              <a:rPr lang="en-US" altLang="ja-JP" sz="2000" dirty="0"/>
              <a:t>/IPDS</a:t>
            </a:r>
            <a:r>
              <a:rPr lang="ja-JP" altLang="en-US" sz="2000" dirty="0"/>
              <a:t>、ダイレクトメール</a:t>
            </a:r>
          </a:p>
          <a:p>
            <a:r>
              <a:rPr lang="ja-JP" altLang="en-US" sz="2400" dirty="0"/>
              <a:t>高いパフォーマンス、ブレードアーキテクチャ</a:t>
            </a:r>
          </a:p>
          <a:p>
            <a:pPr lvl="1"/>
            <a:r>
              <a:rPr lang="ja-JP" altLang="en-US" sz="2000" dirty="0"/>
              <a:t>最大</a:t>
            </a:r>
            <a:r>
              <a:rPr lang="en-US" altLang="ja-JP" sz="2000" dirty="0"/>
              <a:t>1.8m x 3m</a:t>
            </a:r>
            <a:r>
              <a:rPr lang="ja-JP" altLang="en-US" sz="2000" dirty="0"/>
              <a:t>のシートまたは</a:t>
            </a:r>
            <a:r>
              <a:rPr lang="en-US" altLang="ja-JP" sz="2000" dirty="0"/>
              <a:t>1m</a:t>
            </a:r>
            <a:r>
              <a:rPr lang="ja-JP" altLang="en-US" sz="2000" dirty="0"/>
              <a:t>幅のウェブ</a:t>
            </a:r>
          </a:p>
          <a:p>
            <a:pPr lvl="1"/>
            <a:r>
              <a:rPr lang="ja-JP" altLang="en-US" sz="2000" dirty="0"/>
              <a:t>最大</a:t>
            </a:r>
            <a:r>
              <a:rPr lang="en-US" altLang="ja-JP" sz="2000" dirty="0"/>
              <a:t>15,000</a:t>
            </a:r>
            <a:r>
              <a:rPr lang="ja-JP" altLang="en-US" sz="2000" dirty="0"/>
              <a:t>の</a:t>
            </a:r>
            <a:r>
              <a:rPr lang="en-US" altLang="ja-JP" sz="2000" dirty="0"/>
              <a:t>SPH</a:t>
            </a:r>
            <a:r>
              <a:rPr lang="ja-JP" altLang="en-US" sz="2000" dirty="0"/>
              <a:t>（</a:t>
            </a:r>
            <a:r>
              <a:rPr lang="en-US" altLang="ja-JP" sz="2000" dirty="0"/>
              <a:t>B1</a:t>
            </a:r>
            <a:r>
              <a:rPr lang="ja-JP" altLang="en-US" sz="2000" dirty="0"/>
              <a:t>、</a:t>
            </a:r>
            <a:r>
              <a:rPr lang="en-US" altLang="ja-JP" sz="2000" dirty="0"/>
              <a:t>1200x1200 dpi</a:t>
            </a:r>
            <a:r>
              <a:rPr lang="ja-JP" altLang="en-US" sz="2000" dirty="0"/>
              <a:t>）</a:t>
            </a:r>
          </a:p>
          <a:p>
            <a:pPr lvl="1"/>
            <a:r>
              <a:rPr lang="ja-JP" altLang="en-US" sz="2000" dirty="0"/>
              <a:t>最大</a:t>
            </a:r>
            <a:r>
              <a:rPr lang="en-US" altLang="ja-JP" sz="2000" dirty="0"/>
              <a:t>200 mpm</a:t>
            </a:r>
            <a:r>
              <a:rPr lang="ja-JP" altLang="en-US" sz="2000" dirty="0"/>
              <a:t>のロール給紙（</a:t>
            </a:r>
            <a:r>
              <a:rPr lang="en-US" altLang="ja-JP" sz="2000" dirty="0"/>
              <a:t>1m 1200x1200 dpi</a:t>
            </a:r>
            <a:r>
              <a:rPr lang="ja-JP" altLang="en-US" sz="2000" dirty="0"/>
              <a:t>）</a:t>
            </a:r>
            <a:endParaRPr lang="ja-JP" altLang="en-US" sz="2400" dirty="0"/>
          </a:p>
          <a:p>
            <a:endParaRPr lang="ja-JP" alt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1546" y="1414561"/>
            <a:ext cx="2542454" cy="3166760"/>
          </a:xfrm>
          <a:prstGeom prst="rect">
            <a:avLst/>
          </a:prstGeom>
        </p:spPr>
      </p:pic>
    </p:spTree>
    <p:extLst>
      <p:ext uri="{BB962C8B-B14F-4D97-AF65-F5344CB8AC3E}">
        <p14:creationId xmlns:p14="http://schemas.microsoft.com/office/powerpoint/2010/main" val="365639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9185" y="3071973"/>
            <a:ext cx="8196888" cy="955497"/>
          </a:xfrm>
        </p:spPr>
        <p:txBody>
          <a:bodyPr vert="horz" lIns="91440" tIns="45720" rIns="91440" bIns="45720" rtlCol="0" anchor="b">
            <a:noAutofit/>
          </a:bodyPr>
          <a:lstStyle/>
          <a:p>
            <a:r>
              <a:rPr lang="ja-JP" altLang="en-US" sz="2000" dirty="0"/>
              <a:t>比類ない生産性、カラー品質、統合で印刷企業の競争力を維持</a:t>
            </a:r>
          </a:p>
        </p:txBody>
      </p:sp>
      <p:sp>
        <p:nvSpPr>
          <p:cNvPr id="4" name="Slide Number Placeholder 3"/>
          <p:cNvSpPr>
            <a:spLocks noGrp="1"/>
          </p:cNvSpPr>
          <p:nvPr>
            <p:ph type="sldNum" sz="quarter" idx="12"/>
          </p:nvPr>
        </p:nvSpPr>
        <p:spPr>
          <a:xfrm>
            <a:off x="8101280" y="4730415"/>
            <a:ext cx="763359" cy="273844"/>
          </a:xfrm>
        </p:spPr>
        <p:txBody>
          <a:bodyPr/>
          <a:lstStyle/>
          <a:p>
            <a:fld id="{BBBAC0FC-EB2D-444B-B5E9-47050E06F709}" type="slidenum">
              <a:rPr lang="en-US" altLang="ja-JP" smtClean="0"/>
              <a:pPr/>
              <a:t>15</a:t>
            </a:fld>
            <a:endParaRPr lang="ja-JP" altLang="en-US" dirty="0"/>
          </a:p>
        </p:txBody>
      </p:sp>
      <p:sp>
        <p:nvSpPr>
          <p:cNvPr id="2" name="Title 1"/>
          <p:cNvSpPr>
            <a:spLocks noGrp="1"/>
          </p:cNvSpPr>
          <p:nvPr>
            <p:ph type="title"/>
          </p:nvPr>
        </p:nvSpPr>
        <p:spPr>
          <a:xfrm>
            <a:off x="559185" y="1699852"/>
            <a:ext cx="7772400" cy="585868"/>
          </a:xfrm>
        </p:spPr>
        <p:txBody>
          <a:bodyPr vert="horz" lIns="91440" tIns="45720" rIns="91440" bIns="45720" rtlCol="0" anchor="t">
            <a:noAutofit/>
          </a:bodyPr>
          <a:lstStyle/>
          <a:p>
            <a:r>
              <a:rPr lang="en-US" altLang="ja-JP" dirty="0"/>
              <a:t>Fiery FS300 Pro</a:t>
            </a:r>
            <a:r>
              <a:rPr lang="ja-JP" altLang="en-US" dirty="0"/>
              <a:t>システムソフトウェア</a:t>
            </a:r>
          </a:p>
        </p:txBody>
      </p:sp>
    </p:spTree>
    <p:extLst>
      <p:ext uri="{BB962C8B-B14F-4D97-AF65-F5344CB8AC3E}">
        <p14:creationId xmlns:p14="http://schemas.microsoft.com/office/powerpoint/2010/main" val="3548689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ja-JP" dirty="0"/>
              <a:t>FS300 Pro</a:t>
            </a:r>
            <a:r>
              <a:rPr lang="ja-JP" altLang="en-US" dirty="0"/>
              <a:t>の重点領域</a:t>
            </a:r>
          </a:p>
        </p:txBody>
      </p:sp>
      <p:sp>
        <p:nvSpPr>
          <p:cNvPr id="4" name="Slide Number Placeholder 3"/>
          <p:cNvSpPr>
            <a:spLocks noGrp="1"/>
          </p:cNvSpPr>
          <p:nvPr>
            <p:ph type="sldNum" sz="quarter" idx="11"/>
          </p:nvPr>
        </p:nvSpPr>
        <p:spPr/>
        <p:txBody>
          <a:bodyPr/>
          <a:lstStyle/>
          <a:p>
            <a:fld id="{6BEE8092-FD92-D247-BFBB-7625102F9F8E}" type="slidenum">
              <a:rPr lang="en-US" altLang="ja-JP" smtClean="0"/>
              <a:pPr/>
              <a:t>16</a:t>
            </a:fld>
            <a:endParaRPr lang="ja-JP" altLang="en-US" dirty="0"/>
          </a:p>
        </p:txBody>
      </p:sp>
      <p:sp>
        <p:nvSpPr>
          <p:cNvPr id="6" name="Content Placeholder 5"/>
          <p:cNvSpPr>
            <a:spLocks noGrp="1"/>
          </p:cNvSpPr>
          <p:nvPr>
            <p:ph sz="quarter" idx="12"/>
          </p:nvPr>
        </p:nvSpPr>
        <p:spPr>
          <a:xfrm>
            <a:off x="729464" y="1433513"/>
            <a:ext cx="7957335" cy="3180160"/>
          </a:xfrm>
        </p:spPr>
        <p:txBody>
          <a:bodyPr>
            <a:normAutofit/>
          </a:bodyPr>
          <a:lstStyle/>
          <a:p>
            <a:r>
              <a:rPr lang="ja-JP" altLang="en-US" dirty="0"/>
              <a:t>出力品質管理</a:t>
            </a:r>
          </a:p>
          <a:p>
            <a:r>
              <a:rPr lang="ja-JP" altLang="en-US" dirty="0"/>
              <a:t>パフォーマンス</a:t>
            </a:r>
          </a:p>
          <a:p>
            <a:r>
              <a:rPr lang="ja-JP" altLang="en-US" dirty="0"/>
              <a:t>セキュリティ</a:t>
            </a:r>
          </a:p>
          <a:p>
            <a:r>
              <a:rPr lang="ja-JP" altLang="en-US" dirty="0"/>
              <a:t>サービス性</a:t>
            </a:r>
          </a:p>
          <a:p>
            <a:r>
              <a:rPr lang="ja-JP" altLang="en-US" dirty="0"/>
              <a:t>統合</a:t>
            </a:r>
          </a:p>
          <a:p>
            <a:endParaRPr lang="ja-JP" altLang="en-US" dirty="0"/>
          </a:p>
          <a:p>
            <a:endParaRPr lang="ja-JP" altLang="en-US" dirty="0"/>
          </a:p>
        </p:txBody>
      </p:sp>
      <p:grpSp>
        <p:nvGrpSpPr>
          <p:cNvPr id="18" name="Group 17">
            <a:extLst>
              <a:ext uri="{FF2B5EF4-FFF2-40B4-BE49-F238E27FC236}">
                <a16:creationId xmlns:a16="http://schemas.microsoft.com/office/drawing/2014/main" id="{C191DEC1-551C-42A8-99D7-6CA9FE37D622}"/>
              </a:ext>
            </a:extLst>
          </p:cNvPr>
          <p:cNvGrpSpPr/>
          <p:nvPr/>
        </p:nvGrpSpPr>
        <p:grpSpPr>
          <a:xfrm>
            <a:off x="5724700" y="1516839"/>
            <a:ext cx="2985717" cy="2860754"/>
            <a:chOff x="5724700" y="1516839"/>
            <a:chExt cx="2985717" cy="2860754"/>
          </a:xfrm>
        </p:grpSpPr>
        <p:grpSp>
          <p:nvGrpSpPr>
            <p:cNvPr id="2" name="Group 1">
              <a:extLst>
                <a:ext uri="{FF2B5EF4-FFF2-40B4-BE49-F238E27FC236}">
                  <a16:creationId xmlns:a16="http://schemas.microsoft.com/office/drawing/2014/main" id="{E0735272-B699-4238-8ED3-A63932E240C8}"/>
                </a:ext>
              </a:extLst>
            </p:cNvPr>
            <p:cNvGrpSpPr/>
            <p:nvPr/>
          </p:nvGrpSpPr>
          <p:grpSpPr>
            <a:xfrm>
              <a:off x="5770179" y="1530028"/>
              <a:ext cx="2838648" cy="2816134"/>
              <a:chOff x="5770179" y="1530028"/>
              <a:chExt cx="2838648" cy="2816134"/>
            </a:xfrm>
          </p:grpSpPr>
          <p:pic>
            <p:nvPicPr>
              <p:cNvPr id="7" name="Picture 6" descr="EFI_ICON_FourFieryAreas_US_v2a.3_withBorder_R1.png"/>
              <p:cNvPicPr>
                <a:picLocks noChangeAspect="1"/>
              </p:cNvPicPr>
              <p:nvPr/>
            </p:nvPicPr>
            <p:blipFill>
              <a:blip r:embed="rId3"/>
              <a:stretch>
                <a:fillRect/>
              </a:stretch>
            </p:blipFill>
            <p:spPr>
              <a:xfrm>
                <a:off x="5770179" y="1530028"/>
                <a:ext cx="2838648" cy="2816134"/>
              </a:xfrm>
              <a:prstGeom prst="rect">
                <a:avLst/>
              </a:prstGeom>
            </p:spPr>
          </p:pic>
          <p:pic>
            <p:nvPicPr>
              <p:cNvPr id="8" name="Picture 7">
                <a:extLst>
                  <a:ext uri="{FF2B5EF4-FFF2-40B4-BE49-F238E27FC236}">
                    <a16:creationId xmlns:a16="http://schemas.microsoft.com/office/drawing/2014/main" id="{452DE8F6-E9E7-4303-A647-07B222D669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58" t="69258" r="85860" b="18179"/>
              <a:stretch/>
            </p:blipFill>
            <p:spPr bwMode="auto">
              <a:xfrm>
                <a:off x="6070060" y="3098260"/>
                <a:ext cx="371328" cy="12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1" name="Picture 10">
              <a:extLst>
                <a:ext uri="{FF2B5EF4-FFF2-40B4-BE49-F238E27FC236}">
                  <a16:creationId xmlns:a16="http://schemas.microsoft.com/office/drawing/2014/main" id="{D9CF2FBA-BECC-4D19-9181-D914C4746A20}"/>
                </a:ext>
              </a:extLst>
            </p:cNvPr>
            <p:cNvPicPr>
              <a:picLocks noChangeAspect="1"/>
            </p:cNvPicPr>
            <p:nvPr/>
          </p:nvPicPr>
          <p:blipFill>
            <a:blip r:embed="rId5"/>
            <a:stretch>
              <a:fillRect/>
            </a:stretch>
          </p:blipFill>
          <p:spPr>
            <a:xfrm>
              <a:off x="5724700" y="2407071"/>
              <a:ext cx="1062048" cy="1062048"/>
            </a:xfrm>
            <a:prstGeom prst="rect">
              <a:avLst/>
            </a:prstGeom>
          </p:spPr>
        </p:pic>
        <p:pic>
          <p:nvPicPr>
            <p:cNvPr id="13" name="Picture 12">
              <a:extLst>
                <a:ext uri="{FF2B5EF4-FFF2-40B4-BE49-F238E27FC236}">
                  <a16:creationId xmlns:a16="http://schemas.microsoft.com/office/drawing/2014/main" id="{B98468A1-C2FC-4040-939A-42F1F0BB4AB6}"/>
                </a:ext>
              </a:extLst>
            </p:cNvPr>
            <p:cNvPicPr>
              <a:picLocks noChangeAspect="1"/>
            </p:cNvPicPr>
            <p:nvPr/>
          </p:nvPicPr>
          <p:blipFill>
            <a:blip r:embed="rId6"/>
            <a:stretch>
              <a:fillRect/>
            </a:stretch>
          </p:blipFill>
          <p:spPr>
            <a:xfrm>
              <a:off x="6669555" y="1516839"/>
              <a:ext cx="1039895" cy="1039895"/>
            </a:xfrm>
            <a:prstGeom prst="rect">
              <a:avLst/>
            </a:prstGeom>
          </p:spPr>
        </p:pic>
        <p:pic>
          <p:nvPicPr>
            <p:cNvPr id="15" name="Picture 14">
              <a:extLst>
                <a:ext uri="{FF2B5EF4-FFF2-40B4-BE49-F238E27FC236}">
                  <a16:creationId xmlns:a16="http://schemas.microsoft.com/office/drawing/2014/main" id="{3FE09DA2-481B-4575-825B-34993303E8F3}"/>
                </a:ext>
              </a:extLst>
            </p:cNvPr>
            <p:cNvPicPr>
              <a:picLocks noChangeAspect="1"/>
            </p:cNvPicPr>
            <p:nvPr/>
          </p:nvPicPr>
          <p:blipFill>
            <a:blip r:embed="rId7"/>
            <a:stretch>
              <a:fillRect/>
            </a:stretch>
          </p:blipFill>
          <p:spPr>
            <a:xfrm>
              <a:off x="7617610" y="2409040"/>
              <a:ext cx="1092807" cy="1092807"/>
            </a:xfrm>
            <a:prstGeom prst="rect">
              <a:avLst/>
            </a:prstGeom>
          </p:spPr>
        </p:pic>
        <p:pic>
          <p:nvPicPr>
            <p:cNvPr id="17" name="Picture 16">
              <a:extLst>
                <a:ext uri="{FF2B5EF4-FFF2-40B4-BE49-F238E27FC236}">
                  <a16:creationId xmlns:a16="http://schemas.microsoft.com/office/drawing/2014/main" id="{EFAA3ABB-64FC-4AD4-B61A-3A3EF270C19F}"/>
                </a:ext>
              </a:extLst>
            </p:cNvPr>
            <p:cNvPicPr>
              <a:picLocks noChangeAspect="1"/>
            </p:cNvPicPr>
            <p:nvPr/>
          </p:nvPicPr>
          <p:blipFill>
            <a:blip r:embed="rId8"/>
            <a:stretch>
              <a:fillRect/>
            </a:stretch>
          </p:blipFill>
          <p:spPr>
            <a:xfrm>
              <a:off x="6660487" y="3328630"/>
              <a:ext cx="1048963" cy="1048963"/>
            </a:xfrm>
            <a:prstGeom prst="rect">
              <a:avLst/>
            </a:prstGeom>
          </p:spPr>
        </p:pic>
      </p:grpSp>
    </p:spTree>
    <p:extLst>
      <p:ext uri="{BB962C8B-B14F-4D97-AF65-F5344CB8AC3E}">
        <p14:creationId xmlns:p14="http://schemas.microsoft.com/office/powerpoint/2010/main" val="3452914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85C0D9-163C-493A-9F40-BC8057DC7A98}"/>
              </a:ext>
            </a:extLst>
          </p:cNvPr>
          <p:cNvPicPr>
            <a:picLocks noChangeAspect="1" noChangeArrowheads="1"/>
          </p:cNvPicPr>
          <p:nvPr/>
        </p:nvPicPr>
        <p:blipFill>
          <a:blip r:embed="rId3"/>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ja-JP" altLang="en-US" dirty="0"/>
              <a:t>出力品質管理</a:t>
            </a:r>
          </a:p>
        </p:txBody>
      </p:sp>
      <p:sp>
        <p:nvSpPr>
          <p:cNvPr id="3" name="Slide Number Placeholder 2"/>
          <p:cNvSpPr>
            <a:spLocks noGrp="1"/>
          </p:cNvSpPr>
          <p:nvPr>
            <p:ph type="sldNum" sz="quarter" idx="11"/>
          </p:nvPr>
        </p:nvSpPr>
        <p:spPr/>
        <p:txBody>
          <a:bodyPr/>
          <a:lstStyle/>
          <a:p>
            <a:fld id="{6BEE8092-FD92-D247-BFBB-7625102F9F8E}" type="slidenum">
              <a:rPr lang="en-US" altLang="ja-JP" smtClean="0"/>
              <a:pPr/>
              <a:t>17</a:t>
            </a:fld>
            <a:endParaRPr lang="ja-JP" altLang="en-US" dirty="0"/>
          </a:p>
        </p:txBody>
      </p:sp>
      <p:sp>
        <p:nvSpPr>
          <p:cNvPr id="4" name="Content Placeholder 3"/>
          <p:cNvSpPr>
            <a:spLocks noGrp="1"/>
          </p:cNvSpPr>
          <p:nvPr>
            <p:ph sz="quarter" idx="12"/>
          </p:nvPr>
        </p:nvSpPr>
        <p:spPr>
          <a:xfrm>
            <a:off x="457200" y="1433513"/>
            <a:ext cx="4474396" cy="3180160"/>
          </a:xfrm>
        </p:spPr>
        <p:txBody>
          <a:bodyPr>
            <a:normAutofit fontScale="92500" lnSpcReduction="10000"/>
          </a:bodyPr>
          <a:lstStyle/>
          <a:p>
            <a:r>
              <a:rPr lang="en-US" altLang="ja-JP" dirty="0"/>
              <a:t>Fiery Spot-On™</a:t>
            </a:r>
          </a:p>
          <a:p>
            <a:pPr lvl="1"/>
            <a:r>
              <a:rPr lang="ja-JP" altLang="en-US" dirty="0"/>
              <a:t>スポットカラーグループ優先度</a:t>
            </a:r>
          </a:p>
          <a:p>
            <a:r>
              <a:rPr lang="en-US" altLang="ja-JP" dirty="0"/>
              <a:t>Fiery ImageViewer</a:t>
            </a:r>
          </a:p>
          <a:p>
            <a:pPr lvl="1"/>
            <a:r>
              <a:rPr lang="ja-JP" altLang="en-US" dirty="0"/>
              <a:t>オブジェクトインスペクター</a:t>
            </a:r>
          </a:p>
          <a:p>
            <a:pPr lvl="1"/>
            <a:r>
              <a:rPr lang="ja-JP" altLang="en-US" dirty="0"/>
              <a:t>インク総量</a:t>
            </a:r>
          </a:p>
        </p:txBody>
      </p:sp>
      <p:pic>
        <p:nvPicPr>
          <p:cNvPr id="10" name="Picture 9"/>
          <p:cNvPicPr>
            <a:picLocks noChangeAspect="1"/>
          </p:cNvPicPr>
          <p:nvPr/>
        </p:nvPicPr>
        <p:blipFill>
          <a:blip r:embed="rId4"/>
          <a:stretch>
            <a:fillRect/>
          </a:stretch>
        </p:blipFill>
        <p:spPr>
          <a:xfrm>
            <a:off x="4812604" y="1304906"/>
            <a:ext cx="3833099" cy="2558177"/>
          </a:xfrm>
          <a:prstGeom prst="rect">
            <a:avLst/>
          </a:prstGeom>
          <a:ln>
            <a:noFill/>
          </a:ln>
          <a:effectLst>
            <a:softEdge rad="112500"/>
          </a:effectLst>
        </p:spPr>
      </p:pic>
    </p:spTree>
    <p:extLst>
      <p:ext uri="{BB962C8B-B14F-4D97-AF65-F5344CB8AC3E}">
        <p14:creationId xmlns:p14="http://schemas.microsoft.com/office/powerpoint/2010/main" val="2818859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987553" cy="857250"/>
          </a:xfrm>
        </p:spPr>
        <p:txBody>
          <a:bodyPr/>
          <a:lstStyle/>
          <a:p>
            <a:r>
              <a:rPr lang="ja-JP" altLang="en-US" dirty="0"/>
              <a:t>スポットカラーグループ優先度</a:t>
            </a:r>
          </a:p>
        </p:txBody>
      </p:sp>
      <p:sp>
        <p:nvSpPr>
          <p:cNvPr id="3" name="Slide Number Placeholder 2"/>
          <p:cNvSpPr>
            <a:spLocks noGrp="1"/>
          </p:cNvSpPr>
          <p:nvPr>
            <p:ph type="sldNum" sz="quarter" idx="11"/>
          </p:nvPr>
        </p:nvSpPr>
        <p:spPr/>
        <p:txBody>
          <a:bodyPr/>
          <a:lstStyle/>
          <a:p>
            <a:fld id="{6BEE8092-FD92-D247-BFBB-7625102F9F8E}" type="slidenum">
              <a:rPr lang="en-US" altLang="ja-JP" smtClean="0"/>
              <a:pPr/>
              <a:t>18</a:t>
            </a:fld>
            <a:endParaRPr lang="ja-JP" altLang="en-US" dirty="0"/>
          </a:p>
        </p:txBody>
      </p:sp>
      <p:sp>
        <p:nvSpPr>
          <p:cNvPr id="4" name="Content Placeholder 3"/>
          <p:cNvSpPr>
            <a:spLocks noGrp="1"/>
          </p:cNvSpPr>
          <p:nvPr>
            <p:ph sz="quarter" idx="12"/>
          </p:nvPr>
        </p:nvSpPr>
        <p:spPr>
          <a:xfrm>
            <a:off x="457199" y="1433513"/>
            <a:ext cx="4644170" cy="3180160"/>
          </a:xfrm>
        </p:spPr>
        <p:txBody>
          <a:bodyPr>
            <a:normAutofit fontScale="85000" lnSpcReduction="10000"/>
          </a:bodyPr>
          <a:lstStyle/>
          <a:p>
            <a:r>
              <a:rPr lang="ja-JP" altLang="en-US" dirty="0"/>
              <a:t>希望するカスタムカラーへの対応が容易</a:t>
            </a:r>
          </a:p>
          <a:p>
            <a:r>
              <a:rPr lang="ja-JP" altLang="en-US" dirty="0"/>
              <a:t>カラーライブラリの順序をジョブ別に定義</a:t>
            </a:r>
          </a:p>
          <a:p>
            <a:r>
              <a:rPr lang="ja-JP" altLang="en-US" dirty="0"/>
              <a:t>デバイスセンターでのカラーグループの優先順位を変更して時間短縮</a:t>
            </a:r>
          </a:p>
        </p:txBody>
      </p:sp>
      <p:pic>
        <p:nvPicPr>
          <p:cNvPr id="22" name="Picture 21"/>
          <p:cNvPicPr>
            <a:picLocks noChangeAspect="1"/>
          </p:cNvPicPr>
          <p:nvPr/>
        </p:nvPicPr>
        <p:blipFill>
          <a:blip r:embed="rId3"/>
          <a:stretch>
            <a:fillRect/>
          </a:stretch>
        </p:blipFill>
        <p:spPr>
          <a:xfrm>
            <a:off x="6999072" y="1368360"/>
            <a:ext cx="1502099" cy="946701"/>
          </a:xfrm>
          <a:prstGeom prst="rect">
            <a:avLst/>
          </a:prstGeom>
          <a:solidFill>
            <a:schemeClr val="bg2">
              <a:lumMod val="65000"/>
            </a:schemeClr>
          </a:solidFill>
          <a:ln>
            <a:noFill/>
          </a:ln>
        </p:spPr>
      </p:pic>
      <p:grpSp>
        <p:nvGrpSpPr>
          <p:cNvPr id="68" name="Group 67"/>
          <p:cNvGrpSpPr/>
          <p:nvPr/>
        </p:nvGrpSpPr>
        <p:grpSpPr>
          <a:xfrm>
            <a:off x="7206508" y="2511316"/>
            <a:ext cx="1003791" cy="572080"/>
            <a:chOff x="7206508" y="2511316"/>
            <a:chExt cx="1003791" cy="572080"/>
          </a:xfrm>
        </p:grpSpPr>
        <p:sp>
          <p:nvSpPr>
            <p:cNvPr id="51" name="Rectangle 50"/>
            <p:cNvSpPr/>
            <p:nvPr/>
          </p:nvSpPr>
          <p:spPr>
            <a:xfrm>
              <a:off x="7206508" y="2513456"/>
              <a:ext cx="302455" cy="260252"/>
            </a:xfrm>
            <a:prstGeom prst="rect">
              <a:avLst/>
            </a:prstGeom>
            <a:solidFill>
              <a:srgbClr val="6A15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ea typeface="Kozuka Mincho Std R" panose="02020400000000000000" pitchFamily="18" charset="-128"/>
              </a:endParaRPr>
            </a:p>
          </p:txBody>
        </p:sp>
        <p:sp>
          <p:nvSpPr>
            <p:cNvPr id="52" name="Rectangle 51"/>
            <p:cNvSpPr/>
            <p:nvPr/>
          </p:nvSpPr>
          <p:spPr>
            <a:xfrm>
              <a:off x="7557176" y="2513456"/>
              <a:ext cx="302455" cy="260252"/>
            </a:xfrm>
            <a:prstGeom prst="rect">
              <a:avLst/>
            </a:prstGeom>
            <a:solidFill>
              <a:srgbClr val="B692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ea typeface="Kozuka Mincho Std R" panose="02020400000000000000" pitchFamily="18" charset="-128"/>
              </a:endParaRPr>
            </a:p>
          </p:txBody>
        </p:sp>
        <p:sp>
          <p:nvSpPr>
            <p:cNvPr id="53" name="Rectangle 52"/>
            <p:cNvSpPr/>
            <p:nvPr/>
          </p:nvSpPr>
          <p:spPr>
            <a:xfrm>
              <a:off x="7907844" y="2511316"/>
              <a:ext cx="302455" cy="260252"/>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ea typeface="Kozuka Mincho Std R" panose="02020400000000000000" pitchFamily="18" charset="-128"/>
              </a:endParaRPr>
            </a:p>
          </p:txBody>
        </p:sp>
        <p:sp>
          <p:nvSpPr>
            <p:cNvPr id="54" name="Rectangle 53"/>
            <p:cNvSpPr/>
            <p:nvPr/>
          </p:nvSpPr>
          <p:spPr>
            <a:xfrm>
              <a:off x="7207680" y="2822695"/>
              <a:ext cx="302455" cy="26025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ea typeface="Kozuka Mincho Std R" panose="02020400000000000000" pitchFamily="18" charset="-128"/>
              </a:endParaRPr>
            </a:p>
          </p:txBody>
        </p:sp>
        <p:sp>
          <p:nvSpPr>
            <p:cNvPr id="55" name="Rectangle 54"/>
            <p:cNvSpPr/>
            <p:nvPr/>
          </p:nvSpPr>
          <p:spPr>
            <a:xfrm>
              <a:off x="7558348" y="2822695"/>
              <a:ext cx="302455" cy="260252"/>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ea typeface="Kozuka Mincho Std R" panose="02020400000000000000" pitchFamily="18" charset="-128"/>
              </a:endParaRPr>
            </a:p>
          </p:txBody>
        </p:sp>
        <p:sp>
          <p:nvSpPr>
            <p:cNvPr id="57" name="Rectangle 56"/>
            <p:cNvSpPr/>
            <p:nvPr/>
          </p:nvSpPr>
          <p:spPr>
            <a:xfrm>
              <a:off x="7907844" y="2823144"/>
              <a:ext cx="302455" cy="260252"/>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ea typeface="Kozuka Mincho Std R" panose="02020400000000000000" pitchFamily="18" charset="-128"/>
              </a:endParaRPr>
            </a:p>
          </p:txBody>
        </p:sp>
      </p:grpSp>
      <p:pic>
        <p:nvPicPr>
          <p:cNvPr id="66" name="Picture 65"/>
          <p:cNvPicPr>
            <a:picLocks noChangeAspect="1"/>
          </p:cNvPicPr>
          <p:nvPr/>
        </p:nvPicPr>
        <p:blipFill>
          <a:blip r:embed="rId4"/>
          <a:stretch>
            <a:fillRect/>
          </a:stretch>
        </p:blipFill>
        <p:spPr>
          <a:xfrm>
            <a:off x="5619380" y="1433513"/>
            <a:ext cx="1158904" cy="897506"/>
          </a:xfrm>
          <a:prstGeom prst="rect">
            <a:avLst/>
          </a:prstGeom>
        </p:spPr>
      </p:pic>
      <p:grpSp>
        <p:nvGrpSpPr>
          <p:cNvPr id="84" name="Group 83"/>
          <p:cNvGrpSpPr/>
          <p:nvPr/>
        </p:nvGrpSpPr>
        <p:grpSpPr>
          <a:xfrm>
            <a:off x="5848166" y="2513456"/>
            <a:ext cx="1509570" cy="439364"/>
            <a:chOff x="5848166" y="2513456"/>
            <a:chExt cx="1509570" cy="439364"/>
          </a:xfrm>
        </p:grpSpPr>
        <p:cxnSp>
          <p:nvCxnSpPr>
            <p:cNvPr id="73" name="Connector: Elbow 72"/>
            <p:cNvCxnSpPr>
              <a:stCxn id="29" idx="0"/>
              <a:endCxn id="51" idx="0"/>
            </p:cNvCxnSpPr>
            <p:nvPr/>
          </p:nvCxnSpPr>
          <p:spPr>
            <a:xfrm rot="5400000" flipH="1" flipV="1">
              <a:off x="6593502" y="1768120"/>
              <a:ext cx="18898" cy="1509570"/>
            </a:xfrm>
            <a:prstGeom prst="bentConnector3">
              <a:avLst>
                <a:gd name="adj1" fmla="val 765991"/>
              </a:avLst>
            </a:prstGeom>
          </p:spPr>
          <p:style>
            <a:lnRef idx="2">
              <a:schemeClr val="accent6"/>
            </a:lnRef>
            <a:fillRef idx="0">
              <a:schemeClr val="accent6"/>
            </a:fillRef>
            <a:effectRef idx="1">
              <a:schemeClr val="accent6"/>
            </a:effectRef>
            <a:fontRef idx="minor">
              <a:schemeClr val="tx1"/>
            </a:fontRef>
          </p:style>
        </p:cxnSp>
        <p:cxnSp>
          <p:nvCxnSpPr>
            <p:cNvPr id="75" name="Connector: Elbow 74"/>
            <p:cNvCxnSpPr>
              <a:stCxn id="31" idx="2"/>
              <a:endCxn id="54" idx="1"/>
            </p:cNvCxnSpPr>
            <p:nvPr/>
          </p:nvCxnSpPr>
          <p:spPr>
            <a:xfrm rot="16200000" flipH="1">
              <a:off x="6797414" y="2542554"/>
              <a:ext cx="162355" cy="658178"/>
            </a:xfrm>
            <a:prstGeom prst="bentConnector2">
              <a:avLst/>
            </a:prstGeom>
          </p:spPr>
          <p:style>
            <a:lnRef idx="2">
              <a:schemeClr val="accent6"/>
            </a:lnRef>
            <a:fillRef idx="0">
              <a:schemeClr val="accent6"/>
            </a:fillRef>
            <a:effectRef idx="1">
              <a:schemeClr val="accent6"/>
            </a:effectRef>
            <a:fontRef idx="minor">
              <a:schemeClr val="tx1"/>
            </a:fontRef>
          </p:style>
        </p:cxnSp>
      </p:grpSp>
      <p:grpSp>
        <p:nvGrpSpPr>
          <p:cNvPr id="69" name="Group 68"/>
          <p:cNvGrpSpPr/>
          <p:nvPr/>
        </p:nvGrpSpPr>
        <p:grpSpPr>
          <a:xfrm>
            <a:off x="5696938" y="2530214"/>
            <a:ext cx="1003791" cy="571631"/>
            <a:chOff x="5696938" y="2530214"/>
            <a:chExt cx="1003791" cy="571631"/>
          </a:xfrm>
        </p:grpSpPr>
        <p:sp>
          <p:nvSpPr>
            <p:cNvPr id="29" name="Rectangle 28"/>
            <p:cNvSpPr/>
            <p:nvPr/>
          </p:nvSpPr>
          <p:spPr>
            <a:xfrm>
              <a:off x="5696938" y="2532354"/>
              <a:ext cx="302455" cy="260252"/>
            </a:xfrm>
            <a:prstGeom prst="rect">
              <a:avLst/>
            </a:prstGeom>
            <a:solidFill>
              <a:srgbClr val="6A15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ea typeface="Kozuka Mincho Std R" panose="02020400000000000000" pitchFamily="18" charset="-128"/>
              </a:endParaRPr>
            </a:p>
          </p:txBody>
        </p:sp>
        <p:sp>
          <p:nvSpPr>
            <p:cNvPr id="30" name="Rectangle 29"/>
            <p:cNvSpPr/>
            <p:nvPr/>
          </p:nvSpPr>
          <p:spPr>
            <a:xfrm>
              <a:off x="6047606" y="2532354"/>
              <a:ext cx="302455" cy="260252"/>
            </a:xfrm>
            <a:prstGeom prst="rect">
              <a:avLst/>
            </a:prstGeom>
            <a:solidFill>
              <a:srgbClr val="0032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ea typeface="Kozuka Mincho Std R" panose="02020400000000000000" pitchFamily="18" charset="-128"/>
              </a:endParaRPr>
            </a:p>
          </p:txBody>
        </p:sp>
        <p:sp>
          <p:nvSpPr>
            <p:cNvPr id="31" name="Rectangle 30"/>
            <p:cNvSpPr/>
            <p:nvPr/>
          </p:nvSpPr>
          <p:spPr>
            <a:xfrm>
              <a:off x="6398274" y="2530214"/>
              <a:ext cx="302455" cy="260252"/>
            </a:xfrm>
            <a:prstGeom prst="rect">
              <a:avLst/>
            </a:prstGeom>
            <a:solidFill>
              <a:schemeClr val="bg2">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ea typeface="Kozuka Mincho Std R" panose="02020400000000000000" pitchFamily="18" charset="-128"/>
              </a:endParaRPr>
            </a:p>
          </p:txBody>
        </p:sp>
        <p:sp>
          <p:nvSpPr>
            <p:cNvPr id="32" name="Rectangle 31"/>
            <p:cNvSpPr/>
            <p:nvPr/>
          </p:nvSpPr>
          <p:spPr>
            <a:xfrm>
              <a:off x="5698110" y="2841593"/>
              <a:ext cx="302455" cy="260252"/>
            </a:xfrm>
            <a:prstGeom prst="rect">
              <a:avLst/>
            </a:prstGeom>
            <a:solidFill>
              <a:srgbClr val="5B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ea typeface="Kozuka Mincho Std R" panose="02020400000000000000" pitchFamily="18" charset="-128"/>
              </a:endParaRPr>
            </a:p>
          </p:txBody>
        </p:sp>
        <p:sp>
          <p:nvSpPr>
            <p:cNvPr id="33" name="Rectangle 32"/>
            <p:cNvSpPr/>
            <p:nvPr/>
          </p:nvSpPr>
          <p:spPr>
            <a:xfrm>
              <a:off x="6048778" y="2841593"/>
              <a:ext cx="302455" cy="260252"/>
            </a:xfrm>
            <a:prstGeom prst="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ea typeface="Kozuka Mincho Std R" panose="02020400000000000000" pitchFamily="18" charset="-128"/>
              </a:endParaRPr>
            </a:p>
          </p:txBody>
        </p:sp>
      </p:grpSp>
      <p:grpSp>
        <p:nvGrpSpPr>
          <p:cNvPr id="88" name="Group 87"/>
          <p:cNvGrpSpPr/>
          <p:nvPr/>
        </p:nvGrpSpPr>
        <p:grpSpPr>
          <a:xfrm>
            <a:off x="5790335" y="3212476"/>
            <a:ext cx="809764" cy="1454874"/>
            <a:chOff x="5790335" y="3212476"/>
            <a:chExt cx="809764" cy="1454874"/>
          </a:xfrm>
        </p:grpSpPr>
        <p:pic>
          <p:nvPicPr>
            <p:cNvPr id="67" name="Picture 66"/>
            <p:cNvPicPr>
              <a:picLocks noChangeAspect="1"/>
            </p:cNvPicPr>
            <p:nvPr/>
          </p:nvPicPr>
          <p:blipFill>
            <a:blip r:embed="rId5"/>
            <a:stretch>
              <a:fillRect/>
            </a:stretch>
          </p:blipFill>
          <p:spPr>
            <a:xfrm>
              <a:off x="5790335" y="3616502"/>
              <a:ext cx="809764" cy="1050848"/>
            </a:xfrm>
            <a:prstGeom prst="rect">
              <a:avLst/>
            </a:prstGeom>
            <a:ln>
              <a:noFill/>
            </a:ln>
            <a:effectLst>
              <a:outerShdw blurRad="292100" dist="139700" dir="2700000" algn="tl" rotWithShape="0">
                <a:srgbClr val="333333">
                  <a:alpha val="65000"/>
                </a:srgbClr>
              </a:outerShdw>
            </a:effectLst>
          </p:spPr>
        </p:pic>
        <p:sp>
          <p:nvSpPr>
            <p:cNvPr id="85" name="Arrow: Right 84"/>
            <p:cNvSpPr/>
            <p:nvPr/>
          </p:nvSpPr>
          <p:spPr>
            <a:xfrm rot="16200000">
              <a:off x="6003178" y="3147360"/>
              <a:ext cx="404026" cy="534257"/>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ja-JP" altLang="en-US" dirty="0">
                <a:ea typeface="Kozuka Mincho Std R" panose="02020400000000000000" pitchFamily="18" charset="-128"/>
              </a:endParaRPr>
            </a:p>
          </p:txBody>
        </p:sp>
      </p:grpSp>
      <p:grpSp>
        <p:nvGrpSpPr>
          <p:cNvPr id="87" name="Group 86"/>
          <p:cNvGrpSpPr/>
          <p:nvPr/>
        </p:nvGrpSpPr>
        <p:grpSpPr>
          <a:xfrm>
            <a:off x="7287802" y="3212476"/>
            <a:ext cx="913088" cy="908832"/>
            <a:chOff x="7287802" y="3212476"/>
            <a:chExt cx="913088" cy="908832"/>
          </a:xfrm>
        </p:grpSpPr>
        <p:pic>
          <p:nvPicPr>
            <p:cNvPr id="59" name="Picture 58"/>
            <p:cNvPicPr>
              <a:picLocks noChangeAspect="1"/>
            </p:cNvPicPr>
            <p:nvPr/>
          </p:nvPicPr>
          <p:blipFill>
            <a:blip r:embed="rId6"/>
            <a:stretch>
              <a:fillRect/>
            </a:stretch>
          </p:blipFill>
          <p:spPr>
            <a:xfrm>
              <a:off x="7287802" y="3616502"/>
              <a:ext cx="913088" cy="504806"/>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86" name="Arrow: Right 85"/>
            <p:cNvSpPr/>
            <p:nvPr/>
          </p:nvSpPr>
          <p:spPr>
            <a:xfrm rot="16200000">
              <a:off x="7542333" y="3147360"/>
              <a:ext cx="404026" cy="534257"/>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ja-JP" altLang="en-US" dirty="0">
                <a:ea typeface="Kozuka Mincho Std R" panose="02020400000000000000" pitchFamily="18" charset="-128"/>
              </a:endParaRPr>
            </a:p>
          </p:txBody>
        </p:sp>
      </p:grpSp>
      <p:sp>
        <p:nvSpPr>
          <p:cNvPr id="35" name="Rectangle 34"/>
          <p:cNvSpPr/>
          <p:nvPr/>
        </p:nvSpPr>
        <p:spPr>
          <a:xfrm>
            <a:off x="1087629" y="4625632"/>
            <a:ext cx="2719546" cy="230832"/>
          </a:xfrm>
          <a:prstGeom prst="rect">
            <a:avLst/>
          </a:prstGeom>
        </p:spPr>
        <p:txBody>
          <a:bodyPr wrap="square">
            <a:spAutoFit/>
          </a:bodyPr>
          <a:lstStyle/>
          <a:p>
            <a:r>
              <a:rPr lang="en-US" altLang="ja-JP" sz="900" i="1" dirty="0">
                <a:latin typeface="Georgia" panose="02040502050405020303" pitchFamily="18" charset="0"/>
                <a:ea typeface="Kozuka Mincho Std R" panose="02020400000000000000" pitchFamily="18" charset="-128"/>
              </a:rPr>
              <a:t>Fiery Spot-On</a:t>
            </a:r>
            <a:r>
              <a:rPr lang="ja-JP" altLang="en-US" sz="900" i="1" dirty="0">
                <a:latin typeface="Georgia" panose="02040502050405020303" pitchFamily="18" charset="0"/>
                <a:ea typeface="Kozuka Mincho Std R" panose="02020400000000000000" pitchFamily="18" charset="-128"/>
              </a:rPr>
              <a:t>が必要</a:t>
            </a:r>
          </a:p>
        </p:txBody>
      </p:sp>
      <p:pic>
        <p:nvPicPr>
          <p:cNvPr id="34" name="Picture 33">
            <a:extLst>
              <a:ext uri="{FF2B5EF4-FFF2-40B4-BE49-F238E27FC236}">
                <a16:creationId xmlns:a16="http://schemas.microsoft.com/office/drawing/2014/main" id="{E76298DD-ED51-445A-99E6-906CFC86011A}"/>
              </a:ext>
            </a:extLst>
          </p:cNvPr>
          <p:cNvPicPr>
            <a:picLocks noChangeAspect="1" noChangeArrowheads="1"/>
          </p:cNvPicPr>
          <p:nvPr/>
        </p:nvPicPr>
        <p:blipFill>
          <a:blip r:embed="rId7"/>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336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500"/>
                                        <p:tgtEl>
                                          <p:spTgt spid="68"/>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fade">
                                      <p:cBhvr>
                                        <p:cTn id="24" dur="500"/>
                                        <p:tgtEl>
                                          <p:spTgt spid="8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wipe(down)">
                                      <p:cBhvr>
                                        <p:cTn id="29" dur="500"/>
                                        <p:tgtEl>
                                          <p:spTgt spid="8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7"/>
                                        </p:tgtEl>
                                        <p:attrNameLst>
                                          <p:attrName>style.visibility</p:attrName>
                                        </p:attrNameLst>
                                      </p:cBhvr>
                                      <p:to>
                                        <p:strVal val="visible"/>
                                      </p:to>
                                    </p:set>
                                    <p:animEffect transition="in" filter="wipe(down)">
                                      <p:cBhvr>
                                        <p:cTn id="34"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ja-JP" altLang="en-US" dirty="0"/>
              <a:t>オブジェクトインスペクター</a:t>
            </a:r>
          </a:p>
        </p:txBody>
      </p:sp>
      <p:sp>
        <p:nvSpPr>
          <p:cNvPr id="4" name="Slide Number Placeholder 3"/>
          <p:cNvSpPr>
            <a:spLocks noGrp="1"/>
          </p:cNvSpPr>
          <p:nvPr>
            <p:ph type="sldNum" sz="quarter" idx="11"/>
          </p:nvPr>
        </p:nvSpPr>
        <p:spPr/>
        <p:txBody>
          <a:bodyPr/>
          <a:lstStyle/>
          <a:p>
            <a:fld id="{6BEE8092-FD92-D247-BFBB-7625102F9F8E}" type="slidenum">
              <a:rPr lang="en-US" altLang="ja-JP" smtClean="0"/>
              <a:t>19</a:t>
            </a:fld>
            <a:endParaRPr lang="ja-JP" altLang="en-US" dirty="0"/>
          </a:p>
        </p:txBody>
      </p:sp>
      <p:sp>
        <p:nvSpPr>
          <p:cNvPr id="6" name="Content Placeholder 5"/>
          <p:cNvSpPr>
            <a:spLocks noGrp="1"/>
          </p:cNvSpPr>
          <p:nvPr>
            <p:ph sz="quarter" idx="12"/>
          </p:nvPr>
        </p:nvSpPr>
        <p:spPr>
          <a:xfrm>
            <a:off x="535845" y="1205452"/>
            <a:ext cx="5319239" cy="3891944"/>
          </a:xfrm>
        </p:spPr>
        <p:txBody>
          <a:bodyPr>
            <a:normAutofit/>
          </a:bodyPr>
          <a:lstStyle/>
          <a:p>
            <a:r>
              <a:rPr lang="ja-JP" altLang="en-US" sz="2000" dirty="0"/>
              <a:t>ラスターピクセルのオブジェクトタイプを表示</a:t>
            </a:r>
          </a:p>
          <a:p>
            <a:pPr lvl="1">
              <a:spcBef>
                <a:spcPts val="0"/>
              </a:spcBef>
            </a:pPr>
            <a:r>
              <a:rPr lang="ja-JP" altLang="en-US" sz="1800" dirty="0"/>
              <a:t>テキスト、グラフィック、画像、滑ら</a:t>
            </a:r>
            <a:br>
              <a:rPr lang="en-US" altLang="ja-JP" sz="1800" dirty="0"/>
            </a:br>
            <a:r>
              <a:rPr lang="ja-JP" altLang="en-US" sz="1800" dirty="0"/>
              <a:t>かな陰影、エッジ</a:t>
            </a:r>
          </a:p>
          <a:p>
            <a:r>
              <a:rPr lang="ja-JP" altLang="en-US" sz="2000" dirty="0"/>
              <a:t>オブジェクトベースの設定に関する</a:t>
            </a:r>
            <a:br>
              <a:rPr lang="en-US" altLang="ja-JP" sz="2000" dirty="0"/>
            </a:br>
            <a:r>
              <a:rPr lang="ja-JP" altLang="en-US" sz="2000" dirty="0"/>
              <a:t>次のような問題の特定に役立つ：</a:t>
            </a:r>
          </a:p>
          <a:p>
            <a:pPr lvl="1">
              <a:spcBef>
                <a:spcPts val="0"/>
              </a:spcBef>
            </a:pPr>
            <a:r>
              <a:rPr lang="ja-JP" altLang="en-US" sz="1800" dirty="0"/>
              <a:t>ブラックのみでグレーを印刷</a:t>
            </a:r>
          </a:p>
          <a:p>
            <a:pPr lvl="1"/>
            <a:r>
              <a:rPr lang="ja-JP" altLang="en-US" sz="1800" dirty="0"/>
              <a:t>エッジ強調効果 </a:t>
            </a:r>
          </a:p>
          <a:p>
            <a:pPr lvl="2"/>
            <a:r>
              <a:rPr lang="ja-JP" altLang="en-US" sz="1600" dirty="0"/>
              <a:t>たとえば、</a:t>
            </a:r>
            <a:r>
              <a:rPr lang="en-US" altLang="ja-JP" sz="1600" dirty="0"/>
              <a:t>Dynamic HD Text and Graphics</a:t>
            </a:r>
            <a:endParaRPr lang="ja-JP" altLang="en-US" sz="1600" dirty="0"/>
          </a:p>
          <a:p>
            <a:pPr lvl="1"/>
            <a:r>
              <a:rPr lang="ja-JP" altLang="en-US" sz="1800" dirty="0"/>
              <a:t>オブジェクトベースのラスター</a:t>
            </a:r>
          </a:p>
          <a:p>
            <a:r>
              <a:rPr lang="ja-JP" altLang="en-US" sz="2000" dirty="0"/>
              <a:t>トラブルシューティング時間の削減</a:t>
            </a:r>
          </a:p>
          <a:p>
            <a:endParaRPr lang="ja-JP" altLang="en-US" sz="2400" dirty="0"/>
          </a:p>
          <a:p>
            <a:endParaRPr lang="ja-JP" altLang="en-US" sz="2400" dirty="0"/>
          </a:p>
          <a:p>
            <a:pPr lvl="1"/>
            <a:endParaRPr lang="ja-JP" altLang="en-US" sz="2000" dirty="0"/>
          </a:p>
        </p:txBody>
      </p:sp>
      <p:pic>
        <p:nvPicPr>
          <p:cNvPr id="2" name="Picture 1" descr="TAC sample.png"/>
          <p:cNvPicPr>
            <a:picLocks noChangeAspect="1"/>
          </p:cNvPicPr>
          <p:nvPr/>
        </p:nvPicPr>
        <p:blipFill rotWithShape="1">
          <a:blip r:embed="rId3">
            <a:extLst>
              <a:ext uri="{28A0092B-C50C-407E-A947-70E740481C1C}">
                <a14:useLocalDpi xmlns:a14="http://schemas.microsoft.com/office/drawing/2010/main" val="0"/>
              </a:ext>
            </a:extLst>
          </a:blip>
          <a:srcRect l="59367"/>
          <a:stretch/>
        </p:blipFill>
        <p:spPr>
          <a:xfrm>
            <a:off x="5776766" y="1493778"/>
            <a:ext cx="3111357" cy="235044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6703119" y="2460669"/>
            <a:ext cx="1375389" cy="25874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ea typeface="Kozuka Mincho Std R" panose="02020400000000000000" pitchFamily="18" charset="-128"/>
            </a:endParaRPr>
          </a:p>
        </p:txBody>
      </p:sp>
      <p:cxnSp>
        <p:nvCxnSpPr>
          <p:cNvPr id="12" name="Straight Arrow Connector 11"/>
          <p:cNvCxnSpPr>
            <a:stCxn id="8" idx="1"/>
          </p:cNvCxnSpPr>
          <p:nvPr/>
        </p:nvCxnSpPr>
        <p:spPr>
          <a:xfrm flipH="1" flipV="1">
            <a:off x="6234449" y="2363821"/>
            <a:ext cx="468670" cy="2262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1087629" y="4733208"/>
            <a:ext cx="5215894" cy="230832"/>
          </a:xfrm>
          <a:prstGeom prst="rect">
            <a:avLst/>
          </a:prstGeom>
        </p:spPr>
        <p:txBody>
          <a:bodyPr wrap="square">
            <a:spAutoFit/>
          </a:bodyPr>
          <a:lstStyle/>
          <a:p>
            <a:r>
              <a:rPr lang="en-US" altLang="ja-JP" sz="900" i="1" dirty="0">
                <a:latin typeface="Georgia" panose="02040502050405020303" pitchFamily="18" charset="0"/>
                <a:ea typeface="Kozuka Mincho Std R" panose="02020400000000000000" pitchFamily="18" charset="-128"/>
              </a:rPr>
              <a:t>Fiery Graphic Arts Package, Premium Edition</a:t>
            </a:r>
            <a:r>
              <a:rPr lang="ja-JP" altLang="en-US" sz="900" i="1" dirty="0">
                <a:latin typeface="Georgia" panose="02040502050405020303" pitchFamily="18" charset="0"/>
                <a:ea typeface="Kozuka Mincho Std R" panose="02020400000000000000" pitchFamily="18" charset="-128"/>
              </a:rPr>
              <a:t>または</a:t>
            </a:r>
            <a:r>
              <a:rPr lang="en-US" altLang="ja-JP" sz="900" i="1" dirty="0">
                <a:latin typeface="Georgia" panose="02040502050405020303" pitchFamily="18" charset="0"/>
                <a:ea typeface="Kozuka Mincho Std R" panose="02020400000000000000" pitchFamily="18" charset="-128"/>
              </a:rPr>
              <a:t>Fiery Productivity Package</a:t>
            </a:r>
            <a:r>
              <a:rPr lang="ja-JP" altLang="en-US" sz="900" i="1" dirty="0">
                <a:latin typeface="Georgia" panose="02040502050405020303" pitchFamily="18" charset="0"/>
                <a:ea typeface="Kozuka Mincho Std R" panose="02020400000000000000" pitchFamily="18" charset="-128"/>
              </a:rPr>
              <a:t>が必要</a:t>
            </a:r>
          </a:p>
        </p:txBody>
      </p:sp>
      <p:pic>
        <p:nvPicPr>
          <p:cNvPr id="13" name="Picture 12">
            <a:extLst>
              <a:ext uri="{FF2B5EF4-FFF2-40B4-BE49-F238E27FC236}">
                <a16:creationId xmlns:a16="http://schemas.microsoft.com/office/drawing/2014/main" id="{38ECE5CE-F649-4E32-A83B-BE99F46DC6B0}"/>
              </a:ext>
            </a:extLst>
          </p:cNvPr>
          <p:cNvPicPr>
            <a:picLocks noChangeAspect="1" noChangeArrowheads="1"/>
          </p:cNvPicPr>
          <p:nvPr/>
        </p:nvPicPr>
        <p:blipFill>
          <a:blip r:embed="rId4"/>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2680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ltLang="ja-JP" dirty="0"/>
              <a:t>Fiery FS300 Pro</a:t>
            </a:r>
            <a:r>
              <a:rPr lang="ja-JP" altLang="en-US" dirty="0"/>
              <a:t>プラットフォームとは</a:t>
            </a:r>
          </a:p>
        </p:txBody>
      </p:sp>
      <p:sp>
        <p:nvSpPr>
          <p:cNvPr id="4" name="Slide Number Placeholder 3"/>
          <p:cNvSpPr>
            <a:spLocks noGrp="1"/>
          </p:cNvSpPr>
          <p:nvPr>
            <p:ph type="sldNum" sz="quarter" idx="11"/>
          </p:nvPr>
        </p:nvSpPr>
        <p:spPr/>
        <p:txBody>
          <a:bodyPr/>
          <a:lstStyle/>
          <a:p>
            <a:fld id="{6BEE8092-FD92-D247-BFBB-7625102F9F8E}" type="slidenum">
              <a:rPr lang="en-US" altLang="ja-JP" smtClean="0"/>
              <a:t>2</a:t>
            </a:fld>
            <a:endParaRPr lang="ja-JP" altLang="en-US" dirty="0"/>
          </a:p>
        </p:txBody>
      </p:sp>
      <p:sp>
        <p:nvSpPr>
          <p:cNvPr id="6" name="Content Placeholder 5"/>
          <p:cNvSpPr>
            <a:spLocks noGrp="1"/>
          </p:cNvSpPr>
          <p:nvPr>
            <p:ph sz="quarter" idx="12"/>
          </p:nvPr>
        </p:nvSpPr>
        <p:spPr>
          <a:xfrm>
            <a:off x="457201" y="1433513"/>
            <a:ext cx="5373232" cy="3180160"/>
          </a:xfrm>
        </p:spPr>
        <p:txBody>
          <a:bodyPr>
            <a:noAutofit/>
          </a:bodyPr>
          <a:lstStyle/>
          <a:p>
            <a:pPr marL="0" indent="0">
              <a:buNone/>
            </a:pPr>
            <a:r>
              <a:rPr lang="ja-JP" altLang="en-US" sz="2600" i="1" dirty="0"/>
              <a:t>「次の</a:t>
            </a:r>
            <a:r>
              <a:rPr lang="en-US" altLang="ja-JP" sz="2600" i="1" dirty="0"/>
              <a:t>10</a:t>
            </a:r>
            <a:r>
              <a:rPr lang="ja-JP" altLang="en-US" sz="2600" i="1" dirty="0"/>
              <a:t>年に向けてのプラットフォーム」</a:t>
            </a:r>
          </a:p>
          <a:p>
            <a:pPr lvl="1"/>
            <a:r>
              <a:rPr lang="ja-JP" altLang="en-US" sz="1900" dirty="0"/>
              <a:t>すべてはユーザーの皆さんのために</a:t>
            </a:r>
            <a:endParaRPr lang="en-US" altLang="ja-JP" sz="1900" dirty="0"/>
          </a:p>
          <a:p>
            <a:pPr marL="1143000" lvl="1" indent="-228600">
              <a:buFont typeface="Arial" panose="020B0604020202020204" pitchFamily="34" charset="0"/>
              <a:buChar char="•"/>
            </a:pPr>
            <a:r>
              <a:rPr lang="ja-JP" altLang="en-US" sz="1600" dirty="0"/>
              <a:t>ユーザーが</a:t>
            </a:r>
            <a:r>
              <a:rPr lang="en-US" altLang="ja-JP" sz="1600" dirty="0"/>
              <a:t>Fiery</a:t>
            </a:r>
            <a:r>
              <a:rPr lang="en-US" altLang="ja-JP" sz="1600" baseline="30000" dirty="0"/>
              <a:t>®</a:t>
            </a:r>
            <a:r>
              <a:rPr lang="ja-JP" altLang="en-US" sz="1600" dirty="0"/>
              <a:t>に接するほぼすべてのポイントで技術革新</a:t>
            </a:r>
          </a:p>
          <a:p>
            <a:pPr lvl="2"/>
            <a:r>
              <a:rPr lang="ja-JP" altLang="en-US" sz="1600" dirty="0"/>
              <a:t>ユーザーが重視する主要分野（カラー、</a:t>
            </a:r>
            <a:br>
              <a:rPr lang="en-US" altLang="ja-JP" sz="1600" dirty="0"/>
            </a:br>
            <a:r>
              <a:rPr lang="ja-JP" altLang="en-US" sz="1600" dirty="0"/>
              <a:t>生産性、ユーザビリティ、統合）で新機能を提供</a:t>
            </a:r>
          </a:p>
          <a:p>
            <a:pPr lvl="1">
              <a:spcBef>
                <a:spcPts val="1200"/>
              </a:spcBef>
            </a:pPr>
            <a:r>
              <a:rPr lang="en-US" altLang="ja-JP" sz="2100" dirty="0"/>
              <a:t>Fiery Driven™</a:t>
            </a:r>
            <a:r>
              <a:rPr lang="ja-JP" altLang="en-US" sz="2100" dirty="0"/>
              <a:t>プレスを駆動 </a:t>
            </a:r>
          </a:p>
          <a:p>
            <a:pPr lvl="2"/>
            <a:r>
              <a:rPr lang="ja-JP" altLang="en-US" sz="1600" dirty="0"/>
              <a:t>カット紙、高速連続給紙、</a:t>
            </a:r>
            <a:r>
              <a:rPr lang="en-US" altLang="ja-JP" sz="1600" dirty="0"/>
              <a:t>B1</a:t>
            </a:r>
            <a:r>
              <a:rPr lang="ja-JP" altLang="en-US" sz="1600" dirty="0"/>
              <a:t>折り畳み式ボール紙、段ボール </a:t>
            </a:r>
          </a:p>
          <a:p>
            <a:pPr lvl="1"/>
            <a:endParaRPr lang="ja-JP" altLang="en-US" dirty="0"/>
          </a:p>
        </p:txBody>
      </p:sp>
      <p:pic>
        <p:nvPicPr>
          <p:cNvPr id="7" name="Picture 6"/>
          <p:cNvPicPr>
            <a:picLocks noChangeAspect="1"/>
          </p:cNvPicPr>
          <p:nvPr/>
        </p:nvPicPr>
        <p:blipFill>
          <a:blip r:embed="rId3"/>
          <a:stretch>
            <a:fillRect/>
          </a:stretch>
        </p:blipFill>
        <p:spPr>
          <a:xfrm>
            <a:off x="5972783" y="1527110"/>
            <a:ext cx="2704096" cy="2467672"/>
          </a:xfrm>
          <a:prstGeom prst="rect">
            <a:avLst/>
          </a:prstGeom>
          <a:ln>
            <a:noFill/>
          </a:ln>
          <a:effectLst>
            <a:softEdge rad="63500"/>
          </a:effectLst>
        </p:spPr>
      </p:pic>
    </p:spTree>
    <p:extLst>
      <p:ext uri="{BB962C8B-B14F-4D97-AF65-F5344CB8AC3E}">
        <p14:creationId xmlns:p14="http://schemas.microsoft.com/office/powerpoint/2010/main" val="3085375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376"/>
          <a:stretch/>
        </p:blipFill>
        <p:spPr>
          <a:xfrm>
            <a:off x="3080565" y="2931359"/>
            <a:ext cx="5530618" cy="1371429"/>
          </a:xfrm>
          <a:prstGeom prst="rect">
            <a:avLst/>
          </a:prstGeom>
        </p:spPr>
      </p:pic>
      <p:sp>
        <p:nvSpPr>
          <p:cNvPr id="2" name="Title 1"/>
          <p:cNvSpPr>
            <a:spLocks noGrp="1"/>
          </p:cNvSpPr>
          <p:nvPr>
            <p:ph type="title"/>
          </p:nvPr>
        </p:nvSpPr>
        <p:spPr/>
        <p:txBody>
          <a:bodyPr/>
          <a:lstStyle/>
          <a:p>
            <a:r>
              <a:rPr lang="ja-JP" altLang="en-US" dirty="0"/>
              <a:t>インク総量</a:t>
            </a:r>
          </a:p>
        </p:txBody>
      </p:sp>
      <p:sp>
        <p:nvSpPr>
          <p:cNvPr id="3" name="Slide Number Placeholder 2"/>
          <p:cNvSpPr>
            <a:spLocks noGrp="1"/>
          </p:cNvSpPr>
          <p:nvPr>
            <p:ph type="sldNum" sz="quarter" idx="11"/>
          </p:nvPr>
        </p:nvSpPr>
        <p:spPr/>
        <p:txBody>
          <a:bodyPr/>
          <a:lstStyle/>
          <a:p>
            <a:fld id="{6BEE8092-FD92-D247-BFBB-7625102F9F8E}" type="slidenum">
              <a:rPr lang="en-US" altLang="ja-JP" smtClean="0"/>
              <a:pPr/>
              <a:t>20</a:t>
            </a:fld>
            <a:endParaRPr lang="ja-JP" altLang="en-US" dirty="0"/>
          </a:p>
        </p:txBody>
      </p:sp>
      <p:sp>
        <p:nvSpPr>
          <p:cNvPr id="4" name="Content Placeholder 3"/>
          <p:cNvSpPr>
            <a:spLocks noGrp="1"/>
          </p:cNvSpPr>
          <p:nvPr>
            <p:ph sz="quarter" idx="12"/>
          </p:nvPr>
        </p:nvSpPr>
        <p:spPr>
          <a:xfrm>
            <a:off x="457199" y="1433513"/>
            <a:ext cx="7581154" cy="3180160"/>
          </a:xfrm>
        </p:spPr>
        <p:txBody>
          <a:bodyPr>
            <a:normAutofit/>
          </a:bodyPr>
          <a:lstStyle/>
          <a:p>
            <a:r>
              <a:rPr lang="ja-JP" altLang="en-US" sz="2000" dirty="0"/>
              <a:t>色分解値の合計を表示</a:t>
            </a:r>
          </a:p>
          <a:p>
            <a:r>
              <a:rPr lang="ja-JP" altLang="en-US" sz="2000" dirty="0"/>
              <a:t>インク総量の上限に達した範囲の特定に役立つ</a:t>
            </a:r>
          </a:p>
          <a:p>
            <a:r>
              <a:rPr lang="ja-JP" altLang="en-US" sz="2000" dirty="0"/>
              <a:t>シャドウの詳細がないなどのイメージングの問題のトラブルシューティングに使用可能</a:t>
            </a:r>
          </a:p>
          <a:p>
            <a:endParaRPr lang="ja-JP" altLang="en-US" sz="2400" dirty="0"/>
          </a:p>
          <a:p>
            <a:endParaRPr lang="ja-JP" altLang="en-US" sz="2400" dirty="0"/>
          </a:p>
          <a:p>
            <a:pPr lvl="1"/>
            <a:endParaRPr lang="ja-JP" altLang="en-US" dirty="0"/>
          </a:p>
        </p:txBody>
      </p:sp>
      <p:sp>
        <p:nvSpPr>
          <p:cNvPr id="11" name="Rectangle 10"/>
          <p:cNvSpPr/>
          <p:nvPr/>
        </p:nvSpPr>
        <p:spPr>
          <a:xfrm>
            <a:off x="6001972" y="3944368"/>
            <a:ext cx="2387438" cy="220419"/>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ea typeface="Kozuka Mincho Std R" panose="02020400000000000000" pitchFamily="18" charset="-128"/>
            </a:endParaRPr>
          </a:p>
        </p:txBody>
      </p:sp>
      <p:cxnSp>
        <p:nvCxnSpPr>
          <p:cNvPr id="12" name="Straight Arrow Connector 11"/>
          <p:cNvCxnSpPr>
            <a:stCxn id="11" idx="1"/>
          </p:cNvCxnSpPr>
          <p:nvPr/>
        </p:nvCxnSpPr>
        <p:spPr>
          <a:xfrm flipH="1" flipV="1">
            <a:off x="4328815" y="3691851"/>
            <a:ext cx="1673157" cy="36272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087629" y="4625632"/>
            <a:ext cx="5215894" cy="230832"/>
          </a:xfrm>
          <a:prstGeom prst="rect">
            <a:avLst/>
          </a:prstGeom>
        </p:spPr>
        <p:txBody>
          <a:bodyPr wrap="square">
            <a:spAutoFit/>
          </a:bodyPr>
          <a:lstStyle/>
          <a:p>
            <a:r>
              <a:rPr lang="en-US" altLang="ja-JP" sz="900" i="1" dirty="0">
                <a:latin typeface="Georgia" panose="02040502050405020303" pitchFamily="18" charset="0"/>
                <a:ea typeface="Kozuka Mincho Std R" panose="02020400000000000000" pitchFamily="18" charset="-128"/>
              </a:rPr>
              <a:t>Fiery Graphic Arts Package, Premium Edition</a:t>
            </a:r>
            <a:r>
              <a:rPr lang="ja-JP" altLang="en-US" sz="900" i="1" dirty="0">
                <a:latin typeface="Georgia" panose="02040502050405020303" pitchFamily="18" charset="0"/>
                <a:ea typeface="Kozuka Mincho Std R" panose="02020400000000000000" pitchFamily="18" charset="-128"/>
              </a:rPr>
              <a:t>または</a:t>
            </a:r>
            <a:r>
              <a:rPr lang="en-US" altLang="ja-JP" sz="900" i="1" dirty="0">
                <a:latin typeface="Georgia" panose="02040502050405020303" pitchFamily="18" charset="0"/>
                <a:ea typeface="Kozuka Mincho Std R" panose="02020400000000000000" pitchFamily="18" charset="-128"/>
              </a:rPr>
              <a:t>Fiery Productivity Package</a:t>
            </a:r>
            <a:r>
              <a:rPr lang="ja-JP" altLang="en-US" sz="900" i="1" dirty="0">
                <a:latin typeface="Georgia" panose="02040502050405020303" pitchFamily="18" charset="0"/>
                <a:ea typeface="Kozuka Mincho Std R" panose="02020400000000000000" pitchFamily="18" charset="-128"/>
              </a:rPr>
              <a:t>が必要</a:t>
            </a:r>
          </a:p>
        </p:txBody>
      </p:sp>
      <p:pic>
        <p:nvPicPr>
          <p:cNvPr id="6" name="Picture 5"/>
          <p:cNvPicPr>
            <a:picLocks noChangeAspect="1"/>
          </p:cNvPicPr>
          <p:nvPr/>
        </p:nvPicPr>
        <p:blipFill rotWithShape="1">
          <a:blip r:embed="rId4"/>
          <a:srcRect r="15064"/>
          <a:stretch/>
        </p:blipFill>
        <p:spPr>
          <a:xfrm>
            <a:off x="525301" y="2989726"/>
            <a:ext cx="1770309" cy="1371429"/>
          </a:xfrm>
          <a:prstGeom prst="rect">
            <a:avLst/>
          </a:prstGeom>
          <a:ln>
            <a:noFill/>
          </a:ln>
          <a:effectLst>
            <a:outerShdw blurRad="292100" dist="139700" dir="2700000" algn="tl" rotWithShape="0">
              <a:srgbClr val="333333">
                <a:alpha val="65000"/>
              </a:srgbClr>
            </a:outerShdw>
          </a:effectLst>
        </p:spPr>
      </p:pic>
      <p:sp>
        <p:nvSpPr>
          <p:cNvPr id="15" name="Trapezoid 14"/>
          <p:cNvSpPr/>
          <p:nvPr/>
        </p:nvSpPr>
        <p:spPr>
          <a:xfrm rot="16200000">
            <a:off x="1896312" y="3118533"/>
            <a:ext cx="1371432" cy="997081"/>
          </a:xfrm>
          <a:prstGeom prst="trapezoid">
            <a:avLst>
              <a:gd name="adj" fmla="val 46463"/>
            </a:avLst>
          </a:prstGeom>
          <a:solidFill>
            <a:srgbClr val="C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ea typeface="Kozuka Mincho Std R" panose="02020400000000000000" pitchFamily="18" charset="-128"/>
            </a:endParaRPr>
          </a:p>
        </p:txBody>
      </p:sp>
      <p:pic>
        <p:nvPicPr>
          <p:cNvPr id="14" name="Picture 13">
            <a:extLst>
              <a:ext uri="{FF2B5EF4-FFF2-40B4-BE49-F238E27FC236}">
                <a16:creationId xmlns:a16="http://schemas.microsoft.com/office/drawing/2014/main" id="{EEEF7E7A-154C-4759-8761-08CCAEB808E8}"/>
              </a:ext>
            </a:extLst>
          </p:cNvPr>
          <p:cNvPicPr>
            <a:picLocks noChangeAspect="1" noChangeArrowheads="1"/>
          </p:cNvPicPr>
          <p:nvPr/>
        </p:nvPicPr>
        <p:blipFill>
          <a:blip r:embed="rId5"/>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29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sz="3700" spc="-30" dirty="0"/>
              <a:t>グレースケール入力プロファイル</a:t>
            </a:r>
          </a:p>
        </p:txBody>
      </p:sp>
      <p:sp>
        <p:nvSpPr>
          <p:cNvPr id="3" name="Slide Number Placeholder 2"/>
          <p:cNvSpPr>
            <a:spLocks noGrp="1"/>
          </p:cNvSpPr>
          <p:nvPr>
            <p:ph type="sldNum" sz="quarter" idx="11"/>
          </p:nvPr>
        </p:nvSpPr>
        <p:spPr/>
        <p:txBody>
          <a:bodyPr/>
          <a:lstStyle/>
          <a:p>
            <a:fld id="{6BEE8092-FD92-D247-BFBB-7625102F9F8E}" type="slidenum">
              <a:rPr lang="en-US" altLang="ja-JP" smtClean="0"/>
              <a:pPr/>
              <a:t>21</a:t>
            </a:fld>
            <a:endParaRPr lang="ja-JP" altLang="en-US" dirty="0"/>
          </a:p>
        </p:txBody>
      </p:sp>
      <p:sp>
        <p:nvSpPr>
          <p:cNvPr id="4" name="Content Placeholder 3"/>
          <p:cNvSpPr>
            <a:spLocks noGrp="1"/>
          </p:cNvSpPr>
          <p:nvPr>
            <p:ph sz="quarter" idx="12"/>
          </p:nvPr>
        </p:nvSpPr>
        <p:spPr>
          <a:xfrm>
            <a:off x="457200" y="1433513"/>
            <a:ext cx="5123793" cy="3180160"/>
          </a:xfrm>
        </p:spPr>
        <p:txBody>
          <a:bodyPr>
            <a:normAutofit fontScale="92500" lnSpcReduction="10000"/>
          </a:bodyPr>
          <a:lstStyle/>
          <a:p>
            <a:r>
              <a:rPr lang="ja-JP" altLang="en-US" dirty="0"/>
              <a:t>グレースケールの画像、ベクター、グラフィックオブジェクトの期待される印刷外観に一致</a:t>
            </a:r>
          </a:p>
          <a:p>
            <a:r>
              <a:rPr lang="en-US" altLang="ja-JP" dirty="0"/>
              <a:t>RGB</a:t>
            </a:r>
            <a:r>
              <a:rPr lang="ja-JP" altLang="en-US" dirty="0"/>
              <a:t>や</a:t>
            </a:r>
            <a:r>
              <a:rPr lang="en-US" altLang="ja-JP" dirty="0"/>
              <a:t>CMYK</a:t>
            </a:r>
            <a:r>
              <a:rPr lang="ja-JP" altLang="en-US" dirty="0"/>
              <a:t>の場合と同じようにカラーレンダリングコントロールを指定</a:t>
            </a:r>
          </a:p>
          <a:p>
            <a:endParaRPr lang="ja-JP" altLang="en-US" dirty="0"/>
          </a:p>
        </p:txBody>
      </p:sp>
      <p:pic>
        <p:nvPicPr>
          <p:cNvPr id="5" name="Picture 4"/>
          <p:cNvPicPr>
            <a:picLocks noChangeAspect="1"/>
          </p:cNvPicPr>
          <p:nvPr/>
        </p:nvPicPr>
        <p:blipFill rotWithShape="1">
          <a:blip r:embed="rId3"/>
          <a:srcRect l="5680" t="52801" r="59632" b="11693"/>
          <a:stretch/>
        </p:blipFill>
        <p:spPr>
          <a:xfrm>
            <a:off x="5660413" y="1566040"/>
            <a:ext cx="2621737" cy="243840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5660412" y="4148887"/>
            <a:ext cx="2734558" cy="369332"/>
          </a:xfrm>
          <a:prstGeom prst="rect">
            <a:avLst/>
          </a:prstGeom>
        </p:spPr>
        <p:txBody>
          <a:bodyPr wrap="square">
            <a:spAutoFit/>
          </a:bodyPr>
          <a:lstStyle/>
          <a:p>
            <a:r>
              <a:rPr lang="ja-JP" altLang="en-US" sz="900" i="1" dirty="0">
                <a:latin typeface="Georgia" panose="02040502050405020303" pitchFamily="18" charset="0"/>
                <a:ea typeface="Kozuka Mincho Std R" panose="02020400000000000000" pitchFamily="18" charset="-128"/>
              </a:rPr>
              <a:t>「ジョブのプロパティ」の「カラー」タブおよびドライバーでのグレースケール設定</a:t>
            </a:r>
          </a:p>
        </p:txBody>
      </p:sp>
      <p:pic>
        <p:nvPicPr>
          <p:cNvPr id="9" name="Picture 8">
            <a:extLst>
              <a:ext uri="{FF2B5EF4-FFF2-40B4-BE49-F238E27FC236}">
                <a16:creationId xmlns:a16="http://schemas.microsoft.com/office/drawing/2014/main" id="{4388775A-6AE5-4878-8F66-BD06926D5CA8}"/>
              </a:ext>
            </a:extLst>
          </p:cNvPr>
          <p:cNvPicPr>
            <a:picLocks noChangeAspect="1" noChangeArrowheads="1"/>
          </p:cNvPicPr>
          <p:nvPr/>
        </p:nvPicPr>
        <p:blipFill>
          <a:blip r:embed="rId4"/>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7171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パフォーマンスの強化</a:t>
            </a:r>
          </a:p>
        </p:txBody>
      </p:sp>
      <p:sp>
        <p:nvSpPr>
          <p:cNvPr id="3" name="Slide Number Placeholder 2"/>
          <p:cNvSpPr>
            <a:spLocks noGrp="1"/>
          </p:cNvSpPr>
          <p:nvPr>
            <p:ph type="sldNum" sz="quarter" idx="11"/>
          </p:nvPr>
        </p:nvSpPr>
        <p:spPr/>
        <p:txBody>
          <a:bodyPr/>
          <a:lstStyle/>
          <a:p>
            <a:fld id="{6BEE8092-FD92-D247-BFBB-7625102F9F8E}" type="slidenum">
              <a:rPr lang="en-US" altLang="ja-JP" smtClean="0"/>
              <a:pPr/>
              <a:t>22</a:t>
            </a:fld>
            <a:endParaRPr lang="ja-JP" altLang="en-US" dirty="0"/>
          </a:p>
        </p:txBody>
      </p:sp>
      <p:sp>
        <p:nvSpPr>
          <p:cNvPr id="4" name="Content Placeholder 3"/>
          <p:cNvSpPr>
            <a:spLocks noGrp="1"/>
          </p:cNvSpPr>
          <p:nvPr>
            <p:ph sz="quarter" idx="12"/>
          </p:nvPr>
        </p:nvSpPr>
        <p:spPr>
          <a:xfrm>
            <a:off x="457199" y="1433513"/>
            <a:ext cx="5097295" cy="3180160"/>
          </a:xfrm>
        </p:spPr>
        <p:txBody>
          <a:bodyPr>
            <a:normAutofit lnSpcReduction="10000"/>
          </a:bodyPr>
          <a:lstStyle/>
          <a:p>
            <a:r>
              <a:rPr lang="en-US" altLang="ja-JP" dirty="0"/>
              <a:t>HyperRIP</a:t>
            </a:r>
            <a:r>
              <a:rPr lang="ja-JP" altLang="en-US" dirty="0"/>
              <a:t>の最適化</a:t>
            </a:r>
          </a:p>
          <a:p>
            <a:r>
              <a:rPr lang="ja-JP" altLang="en-US" dirty="0"/>
              <a:t>高速再印刷</a:t>
            </a:r>
          </a:p>
          <a:p>
            <a:r>
              <a:rPr lang="ja-JP" altLang="en-US" dirty="0"/>
              <a:t>次世代ハードウェア</a:t>
            </a:r>
          </a:p>
          <a:p>
            <a:pPr lvl="1"/>
            <a:r>
              <a:rPr lang="en-US" altLang="ja-JP" dirty="0"/>
              <a:t>NX Pro</a:t>
            </a:r>
            <a:r>
              <a:rPr lang="ja-JP" altLang="en-US" dirty="0"/>
              <a:t>サーバーと</a:t>
            </a:r>
            <a:r>
              <a:rPr lang="en-US" altLang="ja-JP" dirty="0"/>
              <a:t>Premium</a:t>
            </a:r>
            <a:r>
              <a:rPr lang="ja-JP" altLang="en-US" dirty="0"/>
              <a:t>サーバー</a:t>
            </a:r>
          </a:p>
          <a:p>
            <a:pPr lvl="1"/>
            <a:r>
              <a:rPr lang="en-US" altLang="ja-JP" dirty="0"/>
              <a:t>XB</a:t>
            </a:r>
            <a:r>
              <a:rPr lang="ja-JP" altLang="en-US" dirty="0"/>
              <a:t>サーバー </a:t>
            </a:r>
          </a:p>
        </p:txBody>
      </p:sp>
      <p:sp>
        <p:nvSpPr>
          <p:cNvPr id="5" name="TextBox 4"/>
          <p:cNvSpPr txBox="1"/>
          <p:nvPr/>
        </p:nvSpPr>
        <p:spPr>
          <a:xfrm>
            <a:off x="6326333" y="2661329"/>
            <a:ext cx="2360467" cy="461663"/>
          </a:xfrm>
          <a:prstGeom prst="rect">
            <a:avLst/>
          </a:prstGeom>
          <a:noFill/>
        </p:spPr>
        <p:txBody>
          <a:bodyPr wrap="square" lIns="91438" tIns="45719" rIns="91438" bIns="45719" rtlCol="0">
            <a:spAutoFit/>
          </a:bodyPr>
          <a:lstStyle/>
          <a:p>
            <a:pPr marL="0" lvl="1"/>
            <a:endParaRPr lang="ja-JP" altLang="en-US" sz="1200" b="1" dirty="0">
              <a:solidFill>
                <a:srgbClr val="333333"/>
              </a:solidFill>
              <a:latin typeface="Georgia"/>
              <a:ea typeface="Kozuka Mincho Std R" panose="02020400000000000000" pitchFamily="18" charset="-128"/>
              <a:cs typeface="Georgia"/>
            </a:endParaRPr>
          </a:p>
          <a:p>
            <a:r>
              <a:rPr lang="en-US" altLang="ja-JP" sz="1200" b="1" dirty="0">
                <a:latin typeface="Georgia"/>
                <a:ea typeface="Kozuka Mincho Std R" panose="02020400000000000000" pitchFamily="18" charset="-128"/>
                <a:hlinkClick r:id="rId3"/>
              </a:rPr>
              <a:t>HyperRIP</a:t>
            </a:r>
            <a:r>
              <a:rPr lang="ja-JP" altLang="en-US" sz="1200" b="1" dirty="0">
                <a:latin typeface="Georgia"/>
                <a:ea typeface="Kozuka Mincho Std R" panose="02020400000000000000" pitchFamily="18" charset="-128"/>
                <a:hlinkClick r:id="rId3"/>
              </a:rPr>
              <a:t>の動画を見る</a:t>
            </a:r>
            <a:endParaRPr lang="ja-JP" altLang="en-US" sz="1200" b="1" dirty="0">
              <a:latin typeface="Georgia"/>
              <a:ea typeface="Kozuka Mincho Std R" panose="02020400000000000000" pitchFamily="18" charset="-128"/>
              <a:cs typeface="Georgia"/>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4690" y="1799905"/>
            <a:ext cx="3134004" cy="1102234"/>
          </a:xfrm>
          <a:prstGeom prst="rect">
            <a:avLst/>
          </a:prstGeom>
        </p:spPr>
      </p:pic>
      <p:sp>
        <p:nvSpPr>
          <p:cNvPr id="7" name="TextBox 6"/>
          <p:cNvSpPr txBox="1"/>
          <p:nvPr/>
        </p:nvSpPr>
        <p:spPr>
          <a:xfrm>
            <a:off x="6129670" y="3185405"/>
            <a:ext cx="2262158" cy="646331"/>
          </a:xfrm>
          <a:prstGeom prst="rect">
            <a:avLst/>
          </a:prstGeom>
          <a:noFill/>
        </p:spPr>
        <p:txBody>
          <a:bodyPr wrap="none" rtlCol="0">
            <a:spAutoFit/>
          </a:bodyPr>
          <a:lstStyle/>
          <a:p>
            <a:pPr algn="ctr"/>
            <a:r>
              <a:rPr lang="ja-JP" altLang="en-US" dirty="0">
                <a:latin typeface="Georgia" panose="02040502050405020303" pitchFamily="18" charset="0"/>
                <a:ea typeface="Kozuka Mincho Std R" panose="02020400000000000000" pitchFamily="18" charset="-128"/>
              </a:rPr>
              <a:t>ジョブの処理スピー</a:t>
            </a:r>
            <a:br>
              <a:rPr lang="en-US" altLang="ja-JP" dirty="0">
                <a:latin typeface="Georgia" panose="02040502050405020303" pitchFamily="18" charset="0"/>
                <a:ea typeface="Kozuka Mincho Std R" panose="02020400000000000000" pitchFamily="18" charset="-128"/>
              </a:rPr>
            </a:br>
            <a:r>
              <a:rPr lang="ja-JP" altLang="en-US" dirty="0">
                <a:latin typeface="Georgia" panose="02040502050405020303" pitchFamily="18" charset="0"/>
                <a:ea typeface="Kozuka Mincho Std R" panose="02020400000000000000" pitchFamily="18" charset="-128"/>
              </a:rPr>
              <a:t>ドが</a:t>
            </a:r>
            <a:r>
              <a:rPr lang="en-US" altLang="ja-JP" dirty="0">
                <a:latin typeface="Georgia" panose="02040502050405020303" pitchFamily="18" charset="0"/>
                <a:ea typeface="Kozuka Mincho Std R" panose="02020400000000000000" pitchFamily="18" charset="-128"/>
              </a:rPr>
              <a:t>55%</a:t>
            </a:r>
            <a:r>
              <a:rPr lang="ja-JP" altLang="en-US" dirty="0">
                <a:latin typeface="Georgia" panose="02040502050405020303" pitchFamily="18" charset="0"/>
                <a:ea typeface="Kozuka Mincho Std R" panose="02020400000000000000" pitchFamily="18" charset="-128"/>
              </a:rPr>
              <a:t>アップ</a:t>
            </a:r>
          </a:p>
        </p:txBody>
      </p:sp>
      <p:pic>
        <p:nvPicPr>
          <p:cNvPr id="9" name="Picture 8"/>
          <p:cNvPicPr>
            <a:picLocks noChangeAspect="1"/>
          </p:cNvPicPr>
          <p:nvPr/>
        </p:nvPicPr>
        <p:blipFill>
          <a:blip r:embed="rId5"/>
          <a:stretch>
            <a:fillRect/>
          </a:stretch>
        </p:blipFill>
        <p:spPr>
          <a:xfrm>
            <a:off x="7797033" y="125691"/>
            <a:ext cx="857250" cy="857250"/>
          </a:xfrm>
          <a:prstGeom prst="rect">
            <a:avLst/>
          </a:prstGeom>
        </p:spPr>
      </p:pic>
    </p:spTree>
    <p:extLst>
      <p:ext uri="{BB962C8B-B14F-4D97-AF65-F5344CB8AC3E}">
        <p14:creationId xmlns:p14="http://schemas.microsoft.com/office/powerpoint/2010/main" val="2944513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711400" y="1795091"/>
            <a:ext cx="1185138" cy="5847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en-US" altLang="ja-JP" dirty="0">
                <a:ea typeface="Kozuka Mincho Std R" panose="02020400000000000000" pitchFamily="18" charset="-128"/>
              </a:rPr>
              <a:t>FS300 Pro</a:t>
            </a:r>
            <a:r>
              <a:rPr lang="ja-JP" altLang="en-US" dirty="0">
                <a:ea typeface="Kozuka Mincho Std R" panose="02020400000000000000" pitchFamily="18" charset="-128"/>
              </a:rPr>
              <a:t>テーブル</a:t>
            </a:r>
          </a:p>
        </p:txBody>
      </p:sp>
      <p:sp>
        <p:nvSpPr>
          <p:cNvPr id="2" name="Title 1"/>
          <p:cNvSpPr>
            <a:spLocks noGrp="1"/>
          </p:cNvSpPr>
          <p:nvPr>
            <p:ph type="title"/>
          </p:nvPr>
        </p:nvSpPr>
        <p:spPr>
          <a:xfrm>
            <a:off x="457200" y="205979"/>
            <a:ext cx="8234624" cy="857250"/>
          </a:xfrm>
        </p:spPr>
        <p:txBody>
          <a:bodyPr>
            <a:noAutofit/>
          </a:bodyPr>
          <a:lstStyle/>
          <a:p>
            <a:r>
              <a:rPr lang="ja-JP" altLang="en-US" sz="3200" dirty="0"/>
              <a:t>単一ジョブモードでサポートされるファイル形式</a:t>
            </a:r>
          </a:p>
        </p:txBody>
      </p:sp>
      <p:sp>
        <p:nvSpPr>
          <p:cNvPr id="3" name="Slide Number Placeholder 2"/>
          <p:cNvSpPr>
            <a:spLocks noGrp="1"/>
          </p:cNvSpPr>
          <p:nvPr>
            <p:ph type="sldNum" sz="quarter" idx="11"/>
          </p:nvPr>
        </p:nvSpPr>
        <p:spPr/>
        <p:txBody>
          <a:bodyPr/>
          <a:lstStyle/>
          <a:p>
            <a:fld id="{6BEE8092-FD92-D247-BFBB-7625102F9F8E}" type="slidenum">
              <a:rPr lang="en-US" altLang="ja-JP" smtClean="0"/>
              <a:pPr/>
              <a:t>23</a:t>
            </a:fld>
            <a:endParaRPr lang="ja-JP" altLang="en-US" dirty="0"/>
          </a:p>
        </p:txBody>
      </p:sp>
      <p:graphicFrame>
        <p:nvGraphicFramePr>
          <p:cNvPr id="5" name="Table 4"/>
          <p:cNvGraphicFramePr>
            <a:graphicFrameLocks noGrp="1"/>
          </p:cNvGraphicFramePr>
          <p:nvPr>
            <p:extLst>
              <p:ext uri="{D42A27DB-BD31-4B8C-83A1-F6EECF244321}">
                <p14:modId xmlns:p14="http://schemas.microsoft.com/office/powerpoint/2010/main" val="3524467912"/>
              </p:ext>
            </p:extLst>
          </p:nvPr>
        </p:nvGraphicFramePr>
        <p:xfrm>
          <a:off x="1040832" y="1260627"/>
          <a:ext cx="6624910" cy="3763493"/>
        </p:xfrm>
        <a:graphic>
          <a:graphicData uri="http://schemas.openxmlformats.org/drawingml/2006/table">
            <a:tbl>
              <a:tblPr firstRow="1" firstCol="1" bandRow="1">
                <a:tableStyleId>{5C22544A-7EE6-4342-B048-85BDC9FD1C3A}</a:tableStyleId>
              </a:tblPr>
              <a:tblGrid>
                <a:gridCol w="1026447">
                  <a:extLst>
                    <a:ext uri="{9D8B030D-6E8A-4147-A177-3AD203B41FA5}">
                      <a16:colId xmlns:a16="http://schemas.microsoft.com/office/drawing/2014/main" val="4244338496"/>
                    </a:ext>
                  </a:extLst>
                </a:gridCol>
                <a:gridCol w="532207">
                  <a:extLst>
                    <a:ext uri="{9D8B030D-6E8A-4147-A177-3AD203B41FA5}">
                      <a16:colId xmlns:a16="http://schemas.microsoft.com/office/drawing/2014/main" val="2233400495"/>
                    </a:ext>
                  </a:extLst>
                </a:gridCol>
                <a:gridCol w="526007">
                  <a:extLst>
                    <a:ext uri="{9D8B030D-6E8A-4147-A177-3AD203B41FA5}">
                      <a16:colId xmlns:a16="http://schemas.microsoft.com/office/drawing/2014/main" val="698103658"/>
                    </a:ext>
                  </a:extLst>
                </a:gridCol>
                <a:gridCol w="905089">
                  <a:extLst>
                    <a:ext uri="{9D8B030D-6E8A-4147-A177-3AD203B41FA5}">
                      <a16:colId xmlns:a16="http://schemas.microsoft.com/office/drawing/2014/main" val="3094288695"/>
                    </a:ext>
                  </a:extLst>
                </a:gridCol>
                <a:gridCol w="570222">
                  <a:extLst>
                    <a:ext uri="{9D8B030D-6E8A-4147-A177-3AD203B41FA5}">
                      <a16:colId xmlns:a16="http://schemas.microsoft.com/office/drawing/2014/main" val="119358174"/>
                    </a:ext>
                  </a:extLst>
                </a:gridCol>
                <a:gridCol w="556689">
                  <a:extLst>
                    <a:ext uri="{9D8B030D-6E8A-4147-A177-3AD203B41FA5}">
                      <a16:colId xmlns:a16="http://schemas.microsoft.com/office/drawing/2014/main" val="2015907319"/>
                    </a:ext>
                  </a:extLst>
                </a:gridCol>
                <a:gridCol w="844550">
                  <a:extLst>
                    <a:ext uri="{9D8B030D-6E8A-4147-A177-3AD203B41FA5}">
                      <a16:colId xmlns:a16="http://schemas.microsoft.com/office/drawing/2014/main" val="2177767724"/>
                    </a:ext>
                  </a:extLst>
                </a:gridCol>
                <a:gridCol w="514350">
                  <a:extLst>
                    <a:ext uri="{9D8B030D-6E8A-4147-A177-3AD203B41FA5}">
                      <a16:colId xmlns:a16="http://schemas.microsoft.com/office/drawing/2014/main" val="3934088930"/>
                    </a:ext>
                  </a:extLst>
                </a:gridCol>
                <a:gridCol w="507851">
                  <a:extLst>
                    <a:ext uri="{9D8B030D-6E8A-4147-A177-3AD203B41FA5}">
                      <a16:colId xmlns:a16="http://schemas.microsoft.com/office/drawing/2014/main" val="4243101901"/>
                    </a:ext>
                  </a:extLst>
                </a:gridCol>
                <a:gridCol w="641498">
                  <a:extLst>
                    <a:ext uri="{9D8B030D-6E8A-4147-A177-3AD203B41FA5}">
                      <a16:colId xmlns:a16="http://schemas.microsoft.com/office/drawing/2014/main" val="1959298002"/>
                    </a:ext>
                  </a:extLst>
                </a:gridCol>
              </a:tblGrid>
              <a:tr h="483629">
                <a:tc>
                  <a:txBody>
                    <a:bodyPr/>
                    <a:lstStyle/>
                    <a:p>
                      <a:pPr marL="0" marR="0">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ファイルの種類</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普通紙</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両面</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altLang="ja-JP" sz="800" dirty="0">
                          <a:effectLst/>
                          <a:latin typeface="Georgia" panose="02040502050405020303" pitchFamily="18" charset="0"/>
                          <a:ea typeface="Kozuka Mincho Std R" panose="02020400000000000000" pitchFamily="18" charset="-128"/>
                        </a:rPr>
                        <a:t>XObjects/</a:t>
                      </a:r>
                      <a:r>
                        <a:rPr lang="ja-JP" altLang="en-US" sz="800" dirty="0">
                          <a:effectLst/>
                          <a:latin typeface="Georgia" panose="02040502050405020303" pitchFamily="18" charset="0"/>
                          <a:ea typeface="Kozuka Mincho Std R" panose="02020400000000000000" pitchFamily="18" charset="-128"/>
                        </a:rPr>
                        <a:t>フォームのキャッシュ</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用紙種類の混合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altLang="ja-JP" sz="800">
                          <a:effectLst/>
                          <a:latin typeface="Georgia" panose="02040502050405020303" pitchFamily="18" charset="0"/>
                          <a:ea typeface="Kozuka Mincho Std R" panose="02020400000000000000" pitchFamily="18" charset="-128"/>
                        </a:rPr>
                        <a:t>Control Bar</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印刷範囲</a:t>
                      </a:r>
                    </a:p>
                    <a:p>
                      <a:pPr marL="0" marR="0">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ページ</a:t>
                      </a:r>
                      <a:r>
                        <a:rPr lang="en-US" altLang="ja-JP" sz="800" dirty="0">
                          <a:effectLst/>
                          <a:latin typeface="Georgia" panose="02040502050405020303" pitchFamily="18" charset="0"/>
                          <a:ea typeface="Kozuka Mincho Std R" panose="02020400000000000000" pitchFamily="18" charset="-128"/>
                        </a:rPr>
                        <a:t>/</a:t>
                      </a:r>
                      <a:r>
                        <a:rPr lang="ja-JP" altLang="en-US" sz="800" dirty="0">
                          <a:effectLst/>
                          <a:latin typeface="Georgia" panose="02040502050405020303" pitchFamily="18" charset="0"/>
                          <a:ea typeface="Kozuka Mincho Std R" panose="02020400000000000000" pitchFamily="18" charset="-128"/>
                        </a:rPr>
                        <a:t>レコ</a:t>
                      </a:r>
                      <a:br>
                        <a:rPr lang="en-US" altLang="ja-JP" sz="800" dirty="0">
                          <a:effectLst/>
                          <a:latin typeface="Georgia" panose="02040502050405020303" pitchFamily="18" charset="0"/>
                          <a:ea typeface="Kozuka Mincho Std R" panose="02020400000000000000" pitchFamily="18" charset="-128"/>
                        </a:rPr>
                      </a:br>
                      <a:r>
                        <a:rPr lang="ja-JP" altLang="en-US" sz="800" dirty="0">
                          <a:effectLst/>
                          <a:latin typeface="Georgia" panose="02040502050405020303" pitchFamily="18" charset="0"/>
                          <a:ea typeface="Kozuka Mincho Std R" panose="02020400000000000000" pitchFamily="18" charset="-128"/>
                        </a:rPr>
                        <a:t>ード</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面付け</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ポストフラ</a:t>
                      </a:r>
                      <a:br>
                        <a:rPr lang="en-US" altLang="ja-JP" sz="800" dirty="0">
                          <a:effectLst/>
                          <a:latin typeface="Georgia" panose="02040502050405020303" pitchFamily="18" charset="0"/>
                          <a:ea typeface="Kozuka Mincho Std R" panose="02020400000000000000" pitchFamily="18" charset="-128"/>
                        </a:rPr>
                      </a:br>
                      <a:r>
                        <a:rPr lang="ja-JP" altLang="en-US" sz="800" dirty="0">
                          <a:effectLst/>
                          <a:latin typeface="Georgia" panose="02040502050405020303" pitchFamily="18" charset="0"/>
                          <a:ea typeface="Kozuka Mincho Std R" panose="02020400000000000000" pitchFamily="18" charset="-128"/>
                        </a:rPr>
                        <a:t>イト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直接キュー</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extLst>
                  <a:ext uri="{0D108BD9-81ED-4DB2-BD59-A6C34878D82A}">
                    <a16:rowId xmlns:a16="http://schemas.microsoft.com/office/drawing/2014/main" val="3904556279"/>
                  </a:ext>
                </a:extLst>
              </a:tr>
              <a:tr h="186488">
                <a:tc gridSpan="10">
                  <a:txBody>
                    <a:bodyPr/>
                    <a:lstStyle/>
                    <a:p>
                      <a:pPr marL="0" marR="0">
                        <a:spcBef>
                          <a:spcPts val="0"/>
                        </a:spcBef>
                        <a:spcAft>
                          <a:spcPts val="0"/>
                        </a:spcAft>
                      </a:pPr>
                      <a:r>
                        <a:rPr lang="en-US" altLang="ja-JP" sz="800">
                          <a:effectLst/>
                          <a:latin typeface="Georgia" panose="02040502050405020303" pitchFamily="18" charset="0"/>
                          <a:ea typeface="Kozuka Mincho Std R" panose="02020400000000000000" pitchFamily="18" charset="-128"/>
                        </a:rPr>
                        <a:t>CPSI</a:t>
                      </a:r>
                      <a:r>
                        <a:rPr lang="ja-JP" altLang="en-US" sz="800">
                          <a:effectLst/>
                          <a:latin typeface="Georgia" panose="02040502050405020303" pitchFamily="18" charset="0"/>
                          <a:ea typeface="Kozuka Mincho Std R" panose="02020400000000000000" pitchFamily="18" charset="-128"/>
                        </a:rPr>
                        <a:t>ワ</a:t>
                      </a:r>
                      <a:r>
                        <a:rPr lang="ja-JP" altLang="en-US" sz="800" dirty="0">
                          <a:effectLst/>
                          <a:latin typeface="Georgia" panose="02040502050405020303" pitchFamily="18" charset="0"/>
                          <a:ea typeface="Kozuka Mincho Std R" panose="02020400000000000000" pitchFamily="18" charset="-128"/>
                        </a:rPr>
                        <a:t>ークフロー</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89756989"/>
                  </a:ext>
                </a:extLst>
              </a:tr>
              <a:tr h="186488">
                <a:tc>
                  <a:txBody>
                    <a:bodyPr/>
                    <a:lstStyle/>
                    <a:p>
                      <a:pPr marL="0" marR="0">
                        <a:spcBef>
                          <a:spcPts val="0"/>
                        </a:spcBef>
                        <a:spcAft>
                          <a:spcPts val="0"/>
                        </a:spcAft>
                      </a:pPr>
                      <a:r>
                        <a:rPr lang="en-US" altLang="ja-JP" sz="800" b="0" dirty="0">
                          <a:effectLst/>
                          <a:latin typeface="Georgia" panose="02040502050405020303" pitchFamily="18" charset="0"/>
                          <a:ea typeface="Kozuka Mincho Std R" panose="02020400000000000000" pitchFamily="18" charset="-128"/>
                        </a:rPr>
                        <a:t>PDF</a:t>
                      </a:r>
                      <a:endParaRPr lang="ja-JP" altLang="en-US" sz="1000" b="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extLst>
                  <a:ext uri="{0D108BD9-81ED-4DB2-BD59-A6C34878D82A}">
                    <a16:rowId xmlns:a16="http://schemas.microsoft.com/office/drawing/2014/main" val="629920433"/>
                  </a:ext>
                </a:extLst>
              </a:tr>
              <a:tr h="186488">
                <a:tc>
                  <a:txBody>
                    <a:bodyPr/>
                    <a:lstStyle/>
                    <a:p>
                      <a:pPr marL="0" marR="0">
                        <a:spcBef>
                          <a:spcPts val="0"/>
                        </a:spcBef>
                        <a:spcAft>
                          <a:spcPts val="0"/>
                        </a:spcAft>
                      </a:pPr>
                      <a:r>
                        <a:rPr lang="en-US" altLang="ja-JP" sz="800" b="0" dirty="0">
                          <a:effectLst/>
                          <a:latin typeface="Georgia" panose="02040502050405020303" pitchFamily="18" charset="0"/>
                          <a:ea typeface="Kozuka Mincho Std R" panose="02020400000000000000" pitchFamily="18" charset="-128"/>
                        </a:rPr>
                        <a:t>PS</a:t>
                      </a:r>
                      <a:endParaRPr lang="ja-JP" altLang="en-US" sz="1000" b="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extLst>
                  <a:ext uri="{0D108BD9-81ED-4DB2-BD59-A6C34878D82A}">
                    <a16:rowId xmlns:a16="http://schemas.microsoft.com/office/drawing/2014/main" val="4022040811"/>
                  </a:ext>
                </a:extLst>
              </a:tr>
              <a:tr h="238704">
                <a:tc>
                  <a:txBody>
                    <a:bodyPr/>
                    <a:lstStyle/>
                    <a:p>
                      <a:pPr marL="0" marR="0">
                        <a:spcBef>
                          <a:spcPts val="0"/>
                        </a:spcBef>
                        <a:spcAft>
                          <a:spcPts val="0"/>
                        </a:spcAft>
                      </a:pPr>
                      <a:r>
                        <a:rPr lang="en-US" altLang="ja-JP" sz="800" b="0" dirty="0">
                          <a:effectLst/>
                          <a:latin typeface="Georgia" panose="02040502050405020303" pitchFamily="18" charset="0"/>
                          <a:ea typeface="Kozuka Mincho Std R" panose="02020400000000000000" pitchFamily="18" charset="-128"/>
                        </a:rPr>
                        <a:t>Quick Doc Merge</a:t>
                      </a:r>
                      <a:endParaRPr lang="ja-JP" altLang="en-US" sz="1000" b="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extLst>
                  <a:ext uri="{0D108BD9-81ED-4DB2-BD59-A6C34878D82A}">
                    <a16:rowId xmlns:a16="http://schemas.microsoft.com/office/drawing/2014/main" val="3196562101"/>
                  </a:ext>
                </a:extLst>
              </a:tr>
              <a:tr h="186488">
                <a:tc>
                  <a:txBody>
                    <a:bodyPr/>
                    <a:lstStyle/>
                    <a:p>
                      <a:pPr marL="0" marR="0">
                        <a:spcBef>
                          <a:spcPts val="0"/>
                        </a:spcBef>
                        <a:spcAft>
                          <a:spcPts val="0"/>
                        </a:spcAft>
                      </a:pPr>
                      <a:r>
                        <a:rPr lang="en-US" altLang="ja-JP" sz="800" b="0" dirty="0">
                          <a:effectLst/>
                          <a:latin typeface="Georgia" panose="02040502050405020303" pitchFamily="18" charset="0"/>
                          <a:ea typeface="Kozuka Mincho Std R" panose="02020400000000000000" pitchFamily="18" charset="-128"/>
                        </a:rPr>
                        <a:t>PDF/VT</a:t>
                      </a:r>
                      <a:endParaRPr lang="ja-JP" altLang="en-US" sz="1000" b="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extLst>
                  <a:ext uri="{0D108BD9-81ED-4DB2-BD59-A6C34878D82A}">
                    <a16:rowId xmlns:a16="http://schemas.microsoft.com/office/drawing/2014/main" val="3481019878"/>
                  </a:ext>
                </a:extLst>
              </a:tr>
              <a:tr h="186488">
                <a:tc>
                  <a:txBody>
                    <a:bodyPr/>
                    <a:lstStyle/>
                    <a:p>
                      <a:pPr marL="0" marR="0">
                        <a:spcBef>
                          <a:spcPts val="0"/>
                        </a:spcBef>
                        <a:spcAft>
                          <a:spcPts val="0"/>
                        </a:spcAft>
                      </a:pPr>
                      <a:r>
                        <a:rPr lang="en-US" altLang="ja-JP" sz="800" b="0" dirty="0">
                          <a:effectLst/>
                          <a:latin typeface="Georgia" panose="02040502050405020303" pitchFamily="18" charset="0"/>
                          <a:ea typeface="Kozuka Mincho Std R" panose="02020400000000000000" pitchFamily="18" charset="-128"/>
                        </a:rPr>
                        <a:t>PPML</a:t>
                      </a:r>
                      <a:endParaRPr lang="ja-JP" altLang="en-US" sz="1000" b="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extLst>
                  <a:ext uri="{0D108BD9-81ED-4DB2-BD59-A6C34878D82A}">
                    <a16:rowId xmlns:a16="http://schemas.microsoft.com/office/drawing/2014/main" val="4062287740"/>
                  </a:ext>
                </a:extLst>
              </a:tr>
              <a:tr h="186488">
                <a:tc>
                  <a:txBody>
                    <a:bodyPr/>
                    <a:lstStyle/>
                    <a:p>
                      <a:pPr marL="0" marR="0">
                        <a:spcBef>
                          <a:spcPts val="0"/>
                        </a:spcBef>
                        <a:spcAft>
                          <a:spcPts val="0"/>
                        </a:spcAft>
                      </a:pPr>
                      <a:r>
                        <a:rPr lang="en-US" altLang="ja-JP" sz="800" b="0" dirty="0">
                          <a:effectLst/>
                          <a:latin typeface="Georgia" panose="02040502050405020303" pitchFamily="18" charset="0"/>
                          <a:ea typeface="Kozuka Mincho Std R" panose="02020400000000000000" pitchFamily="18" charset="-128"/>
                        </a:rPr>
                        <a:t>VPS</a:t>
                      </a:r>
                      <a:endParaRPr lang="ja-JP" altLang="en-US" sz="1000" b="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extLst>
                  <a:ext uri="{0D108BD9-81ED-4DB2-BD59-A6C34878D82A}">
                    <a16:rowId xmlns:a16="http://schemas.microsoft.com/office/drawing/2014/main" val="797048347"/>
                  </a:ext>
                </a:extLst>
              </a:tr>
              <a:tr h="186488">
                <a:tc>
                  <a:txBody>
                    <a:bodyPr/>
                    <a:lstStyle/>
                    <a:p>
                      <a:pPr marL="0" marR="0">
                        <a:spcBef>
                          <a:spcPts val="0"/>
                        </a:spcBef>
                        <a:spcAft>
                          <a:spcPts val="0"/>
                        </a:spcAft>
                      </a:pPr>
                      <a:r>
                        <a:rPr lang="en-US" altLang="ja-JP" sz="800" b="0" dirty="0">
                          <a:effectLst/>
                          <a:latin typeface="Georgia" panose="02040502050405020303" pitchFamily="18" charset="0"/>
                          <a:ea typeface="Kozuka Mincho Std R" panose="02020400000000000000" pitchFamily="18" charset="-128"/>
                        </a:rPr>
                        <a:t>VIPP</a:t>
                      </a:r>
                      <a:endParaRPr lang="ja-JP" altLang="en-US" sz="1000" b="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extLst>
                  <a:ext uri="{0D108BD9-81ED-4DB2-BD59-A6C34878D82A}">
                    <a16:rowId xmlns:a16="http://schemas.microsoft.com/office/drawing/2014/main" val="387301837"/>
                  </a:ext>
                </a:extLst>
              </a:tr>
              <a:tr h="186488">
                <a:tc>
                  <a:txBody>
                    <a:bodyPr/>
                    <a:lstStyle/>
                    <a:p>
                      <a:pPr marL="0" marR="0">
                        <a:spcBef>
                          <a:spcPts val="0"/>
                        </a:spcBef>
                        <a:spcAft>
                          <a:spcPts val="0"/>
                        </a:spcAft>
                      </a:pPr>
                      <a:r>
                        <a:rPr lang="en-US" altLang="ja-JP" sz="800" b="0" dirty="0">
                          <a:effectLst/>
                          <a:latin typeface="Georgia" panose="02040502050405020303" pitchFamily="18" charset="0"/>
                          <a:ea typeface="Kozuka Mincho Std R" panose="02020400000000000000" pitchFamily="18" charset="-128"/>
                        </a:rPr>
                        <a:t>FreeForm</a:t>
                      </a:r>
                      <a:r>
                        <a:rPr lang="ja-JP" altLang="en-US" sz="800" b="0" dirty="0">
                          <a:effectLst/>
                          <a:latin typeface="Georgia" panose="02040502050405020303" pitchFamily="18" charset="0"/>
                          <a:ea typeface="Kozuka Mincho Std R" panose="02020400000000000000" pitchFamily="18" charset="-128"/>
                        </a:rPr>
                        <a:t>マスター</a:t>
                      </a:r>
                      <a:endParaRPr lang="ja-JP" altLang="en-US" sz="1000" b="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extLst>
                  <a:ext uri="{0D108BD9-81ED-4DB2-BD59-A6C34878D82A}">
                    <a16:rowId xmlns:a16="http://schemas.microsoft.com/office/drawing/2014/main" val="184235762"/>
                  </a:ext>
                </a:extLst>
              </a:tr>
              <a:tr h="186488">
                <a:tc>
                  <a:txBody>
                    <a:bodyPr/>
                    <a:lstStyle/>
                    <a:p>
                      <a:pPr marL="0" marR="0">
                        <a:spcBef>
                          <a:spcPts val="0"/>
                        </a:spcBef>
                        <a:spcAft>
                          <a:spcPts val="0"/>
                        </a:spcAft>
                      </a:pPr>
                      <a:r>
                        <a:rPr lang="en-US" altLang="ja-JP" sz="800" b="0" dirty="0">
                          <a:effectLst/>
                          <a:latin typeface="Georgia" panose="02040502050405020303" pitchFamily="18" charset="0"/>
                          <a:ea typeface="Kozuka Mincho Std R" panose="02020400000000000000" pitchFamily="18" charset="-128"/>
                        </a:rPr>
                        <a:t>FreeForm</a:t>
                      </a:r>
                      <a:r>
                        <a:rPr lang="ja-JP" altLang="en-US" sz="800" b="0" dirty="0">
                          <a:effectLst/>
                          <a:latin typeface="Georgia" panose="02040502050405020303" pitchFamily="18" charset="0"/>
                          <a:ea typeface="Kozuka Mincho Std R" panose="02020400000000000000" pitchFamily="18" charset="-128"/>
                        </a:rPr>
                        <a:t>バリアブル</a:t>
                      </a:r>
                    </a:p>
                  </a:txBody>
                  <a:tcPr marL="67136" marR="67136" marT="0" marB="0" anchor="ct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extLst>
                  <a:ext uri="{0D108BD9-81ED-4DB2-BD59-A6C34878D82A}">
                    <a16:rowId xmlns:a16="http://schemas.microsoft.com/office/drawing/2014/main" val="1081730089"/>
                  </a:ext>
                </a:extLst>
              </a:tr>
              <a:tr h="186488">
                <a:tc>
                  <a:txBody>
                    <a:bodyPr/>
                    <a:lstStyle/>
                    <a:p>
                      <a:pPr marL="0" marR="0">
                        <a:spcBef>
                          <a:spcPts val="0"/>
                        </a:spcBef>
                        <a:spcAft>
                          <a:spcPts val="0"/>
                        </a:spcAft>
                      </a:pPr>
                      <a:r>
                        <a:rPr lang="en-US" altLang="ja-JP" sz="800" b="0" dirty="0">
                          <a:effectLst/>
                          <a:latin typeface="Georgia" panose="02040502050405020303" pitchFamily="18" charset="0"/>
                          <a:ea typeface="Kozuka Mincho Std R" panose="02020400000000000000" pitchFamily="18" charset="-128"/>
                        </a:rPr>
                        <a:t>TIF</a:t>
                      </a:r>
                      <a:endParaRPr lang="ja-JP" altLang="en-US" sz="1000" b="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extLst>
                  <a:ext uri="{0D108BD9-81ED-4DB2-BD59-A6C34878D82A}">
                    <a16:rowId xmlns:a16="http://schemas.microsoft.com/office/drawing/2014/main" val="1840733346"/>
                  </a:ext>
                </a:extLst>
              </a:tr>
              <a:tr h="186488">
                <a:tc>
                  <a:txBody>
                    <a:bodyPr/>
                    <a:lstStyle/>
                    <a:p>
                      <a:pPr marL="0" marR="0">
                        <a:spcBef>
                          <a:spcPts val="0"/>
                        </a:spcBef>
                        <a:spcAft>
                          <a:spcPts val="0"/>
                        </a:spcAft>
                      </a:pPr>
                      <a:r>
                        <a:rPr lang="en-US" altLang="ja-JP" sz="800" b="0" dirty="0">
                          <a:effectLst/>
                          <a:latin typeface="Georgia" panose="02040502050405020303" pitchFamily="18" charset="0"/>
                          <a:ea typeface="Kozuka Mincho Std R" panose="02020400000000000000" pitchFamily="18" charset="-128"/>
                        </a:rPr>
                        <a:t>EPS</a:t>
                      </a:r>
                      <a:endParaRPr lang="ja-JP" altLang="en-US" sz="1000" b="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extLst>
                  <a:ext uri="{0D108BD9-81ED-4DB2-BD59-A6C34878D82A}">
                    <a16:rowId xmlns:a16="http://schemas.microsoft.com/office/drawing/2014/main" val="890941432"/>
                  </a:ext>
                </a:extLst>
              </a:tr>
              <a:tr h="186488">
                <a:tc gridSpan="10">
                  <a:txBody>
                    <a:bodyPr/>
                    <a:lstStyle/>
                    <a:p>
                      <a:pPr marL="0" marR="0">
                        <a:spcBef>
                          <a:spcPts val="0"/>
                        </a:spcBef>
                        <a:spcAft>
                          <a:spcPts val="0"/>
                        </a:spcAft>
                      </a:pPr>
                      <a:r>
                        <a:rPr lang="en-US" altLang="ja-JP" sz="800">
                          <a:effectLst/>
                          <a:latin typeface="Georgia" panose="02040502050405020303" pitchFamily="18" charset="0"/>
                          <a:ea typeface="Kozuka Mincho Std R" panose="02020400000000000000" pitchFamily="18" charset="-128"/>
                        </a:rPr>
                        <a:t>APPE</a:t>
                      </a:r>
                      <a:r>
                        <a:rPr lang="ja-JP" altLang="en-US" sz="800">
                          <a:effectLst/>
                          <a:latin typeface="Georgia" panose="02040502050405020303" pitchFamily="18" charset="0"/>
                          <a:ea typeface="Kozuka Mincho Std R" panose="02020400000000000000" pitchFamily="18" charset="-128"/>
                        </a:rPr>
                        <a:t>ワ</a:t>
                      </a:r>
                      <a:r>
                        <a:rPr lang="ja-JP" altLang="en-US" sz="800" dirty="0">
                          <a:effectLst/>
                          <a:latin typeface="Georgia" panose="02040502050405020303" pitchFamily="18" charset="0"/>
                          <a:ea typeface="Kozuka Mincho Std R" panose="02020400000000000000" pitchFamily="18" charset="-128"/>
                        </a:rPr>
                        <a:t>ークフロー</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116227235"/>
                  </a:ext>
                </a:extLst>
              </a:tr>
              <a:tr h="186488">
                <a:tc>
                  <a:txBody>
                    <a:bodyPr/>
                    <a:lstStyle/>
                    <a:p>
                      <a:pPr marL="0" marR="0">
                        <a:spcBef>
                          <a:spcPts val="0"/>
                        </a:spcBef>
                        <a:spcAft>
                          <a:spcPts val="0"/>
                        </a:spcAft>
                      </a:pPr>
                      <a:r>
                        <a:rPr lang="en-US" altLang="ja-JP" sz="800" b="0" dirty="0">
                          <a:effectLst/>
                          <a:latin typeface="Georgia" panose="02040502050405020303" pitchFamily="18" charset="0"/>
                          <a:ea typeface="Kozuka Mincho Std R" panose="02020400000000000000" pitchFamily="18" charset="-128"/>
                        </a:rPr>
                        <a:t>PDF</a:t>
                      </a:r>
                      <a:endParaRPr lang="ja-JP" altLang="en-US" sz="1000" b="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extLst>
                  <a:ext uri="{0D108BD9-81ED-4DB2-BD59-A6C34878D82A}">
                    <a16:rowId xmlns:a16="http://schemas.microsoft.com/office/drawing/2014/main" val="2402033808"/>
                  </a:ext>
                </a:extLst>
              </a:tr>
              <a:tr h="186488">
                <a:tc>
                  <a:txBody>
                    <a:bodyPr/>
                    <a:lstStyle/>
                    <a:p>
                      <a:pPr marL="0" marR="0">
                        <a:spcBef>
                          <a:spcPts val="0"/>
                        </a:spcBef>
                        <a:spcAft>
                          <a:spcPts val="0"/>
                        </a:spcAft>
                      </a:pPr>
                      <a:r>
                        <a:rPr lang="en-US" altLang="ja-JP" sz="800" b="0" dirty="0">
                          <a:effectLst/>
                          <a:latin typeface="Georgia" panose="02040502050405020303" pitchFamily="18" charset="0"/>
                          <a:ea typeface="Kozuka Mincho Std R" panose="02020400000000000000" pitchFamily="18" charset="-128"/>
                        </a:rPr>
                        <a:t>PDF/VT</a:t>
                      </a:r>
                      <a:endParaRPr lang="ja-JP" altLang="en-US" sz="1000" b="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extLst>
                  <a:ext uri="{0D108BD9-81ED-4DB2-BD59-A6C34878D82A}">
                    <a16:rowId xmlns:a16="http://schemas.microsoft.com/office/drawing/2014/main" val="1730467640"/>
                  </a:ext>
                </a:extLst>
              </a:tr>
              <a:tr h="186488">
                <a:tc gridSpan="10">
                  <a:txBody>
                    <a:bodyPr/>
                    <a:lstStyle/>
                    <a:p>
                      <a:pPr marL="0" marR="0">
                        <a:spcBef>
                          <a:spcPts val="0"/>
                        </a:spcBef>
                        <a:spcAft>
                          <a:spcPts val="0"/>
                        </a:spcAft>
                      </a:pPr>
                      <a:r>
                        <a:rPr lang="en-US" altLang="ja-JP" sz="800">
                          <a:effectLst/>
                          <a:latin typeface="Georgia" panose="02040502050405020303" pitchFamily="18" charset="0"/>
                          <a:ea typeface="Kozuka Mincho Std R" panose="02020400000000000000" pitchFamily="18" charset="-128"/>
                        </a:rPr>
                        <a:t>PCL</a:t>
                      </a:r>
                      <a:r>
                        <a:rPr lang="ja-JP" altLang="en-US" sz="800">
                          <a:effectLst/>
                          <a:latin typeface="Georgia" panose="02040502050405020303" pitchFamily="18" charset="0"/>
                          <a:ea typeface="Kozuka Mincho Std R" panose="02020400000000000000" pitchFamily="18" charset="-128"/>
                        </a:rPr>
                        <a:t>ワ</a:t>
                      </a:r>
                      <a:r>
                        <a:rPr lang="ja-JP" altLang="en-US" sz="800" dirty="0">
                          <a:effectLst/>
                          <a:latin typeface="Georgia" panose="02040502050405020303" pitchFamily="18" charset="0"/>
                          <a:ea typeface="Kozuka Mincho Std R" panose="02020400000000000000" pitchFamily="18" charset="-128"/>
                        </a:rPr>
                        <a:t>ークフロー</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052336441"/>
                  </a:ext>
                </a:extLst>
              </a:tr>
              <a:tr h="186488">
                <a:tc>
                  <a:txBody>
                    <a:bodyPr/>
                    <a:lstStyle/>
                    <a:p>
                      <a:pPr marL="0" marR="0">
                        <a:spcBef>
                          <a:spcPts val="0"/>
                        </a:spcBef>
                        <a:spcAft>
                          <a:spcPts val="0"/>
                        </a:spcAft>
                      </a:pPr>
                      <a:r>
                        <a:rPr lang="en-US" altLang="ja-JP" sz="800" b="0" dirty="0">
                          <a:effectLst/>
                          <a:latin typeface="Georgia" panose="02040502050405020303" pitchFamily="18" charset="0"/>
                          <a:ea typeface="Kozuka Mincho Std R" panose="02020400000000000000" pitchFamily="18" charset="-128"/>
                        </a:rPr>
                        <a:t>PCL</a:t>
                      </a:r>
                      <a:endParaRPr lang="ja-JP" altLang="en-US" sz="1000" b="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extLst>
                  <a:ext uri="{0D108BD9-81ED-4DB2-BD59-A6C34878D82A}">
                    <a16:rowId xmlns:a16="http://schemas.microsoft.com/office/drawing/2014/main" val="2090424511"/>
                  </a:ext>
                </a:extLst>
              </a:tr>
            </a:tbl>
          </a:graphicData>
        </a:graphic>
      </p:graphicFrame>
      <p:grpSp>
        <p:nvGrpSpPr>
          <p:cNvPr id="13" name="Group 12"/>
          <p:cNvGrpSpPr/>
          <p:nvPr/>
        </p:nvGrpSpPr>
        <p:grpSpPr>
          <a:xfrm>
            <a:off x="2069690" y="1930400"/>
            <a:ext cx="3925530" cy="2720373"/>
            <a:chOff x="2290915" y="1812661"/>
            <a:chExt cx="3925530" cy="2720373"/>
          </a:xfrm>
        </p:grpSpPr>
        <p:sp>
          <p:nvSpPr>
            <p:cNvPr id="6" name="Rectangle 5"/>
            <p:cNvSpPr/>
            <p:nvPr/>
          </p:nvSpPr>
          <p:spPr>
            <a:xfrm>
              <a:off x="5375787" y="1812661"/>
              <a:ext cx="840657" cy="136313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ja-JP" altLang="en-US" dirty="0">
                  <a:solidFill>
                    <a:schemeClr val="tx1"/>
                  </a:solidFill>
                  <a:latin typeface="Georgia" panose="02040502050405020303" pitchFamily="18" charset="0"/>
                  <a:ea typeface="Kozuka Mincho Std R" panose="02020400000000000000" pitchFamily="18" charset="-128"/>
                </a:rPr>
                <a:t>いいえ</a:t>
              </a:r>
            </a:p>
          </p:txBody>
        </p:sp>
        <p:sp>
          <p:nvSpPr>
            <p:cNvPr id="7" name="Rectangle 6"/>
            <p:cNvSpPr/>
            <p:nvPr/>
          </p:nvSpPr>
          <p:spPr>
            <a:xfrm>
              <a:off x="2290915" y="2775135"/>
              <a:ext cx="3084871" cy="400664"/>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ja-JP" altLang="en-US" dirty="0">
                <a:ea typeface="Kozuka Mincho Std R" panose="02020400000000000000" pitchFamily="18" charset="-128"/>
              </a:endParaRPr>
            </a:p>
          </p:txBody>
        </p:sp>
        <p:sp>
          <p:nvSpPr>
            <p:cNvPr id="8" name="Rectangle 7"/>
            <p:cNvSpPr/>
            <p:nvPr/>
          </p:nvSpPr>
          <p:spPr>
            <a:xfrm>
              <a:off x="4252046" y="2195961"/>
              <a:ext cx="578051" cy="21876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ja-JP" altLang="en-US" dirty="0">
                <a:ea typeface="Kozuka Mincho Std R" panose="02020400000000000000" pitchFamily="18" charset="-128"/>
              </a:endParaRPr>
            </a:p>
          </p:txBody>
        </p:sp>
        <p:sp>
          <p:nvSpPr>
            <p:cNvPr id="9" name="Rectangle 8"/>
            <p:cNvSpPr/>
            <p:nvPr/>
          </p:nvSpPr>
          <p:spPr>
            <a:xfrm>
              <a:off x="4252046" y="2601541"/>
              <a:ext cx="578051" cy="21876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ja-JP" altLang="en-US" dirty="0">
                <a:ea typeface="Kozuka Mincho Std R" panose="02020400000000000000" pitchFamily="18" charset="-128"/>
              </a:endParaRPr>
            </a:p>
          </p:txBody>
        </p:sp>
        <p:sp>
          <p:nvSpPr>
            <p:cNvPr id="10" name="Rectangle 9"/>
            <p:cNvSpPr/>
            <p:nvPr/>
          </p:nvSpPr>
          <p:spPr>
            <a:xfrm>
              <a:off x="2290916" y="3368768"/>
              <a:ext cx="3925529" cy="221225"/>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ja-JP" altLang="en-US" dirty="0">
                <a:ea typeface="Kozuka Mincho Std R" panose="02020400000000000000" pitchFamily="18" charset="-128"/>
              </a:endParaRPr>
            </a:p>
          </p:txBody>
        </p:sp>
        <p:sp>
          <p:nvSpPr>
            <p:cNvPr id="11" name="Rectangle 10"/>
            <p:cNvSpPr/>
            <p:nvPr/>
          </p:nvSpPr>
          <p:spPr>
            <a:xfrm>
              <a:off x="4830098" y="4149846"/>
              <a:ext cx="545690" cy="383187"/>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ja-JP" altLang="en-US" dirty="0">
                <a:ea typeface="Kozuka Mincho Std R" panose="02020400000000000000" pitchFamily="18" charset="-128"/>
              </a:endParaRPr>
            </a:p>
          </p:txBody>
        </p:sp>
        <p:sp>
          <p:nvSpPr>
            <p:cNvPr id="12" name="Rectangle 11"/>
            <p:cNvSpPr/>
            <p:nvPr/>
          </p:nvSpPr>
          <p:spPr>
            <a:xfrm>
              <a:off x="5375785" y="4341440"/>
              <a:ext cx="840659" cy="191594"/>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ja-JP" altLang="en-US" dirty="0">
                <a:ea typeface="Kozuka Mincho Std R" panose="02020400000000000000" pitchFamily="18" charset="-128"/>
              </a:endParaRPr>
            </a:p>
          </p:txBody>
        </p:sp>
      </p:grpSp>
      <p:sp>
        <p:nvSpPr>
          <p:cNvPr id="14" name="TextBox 13"/>
          <p:cNvSpPr txBox="1"/>
          <p:nvPr/>
        </p:nvSpPr>
        <p:spPr>
          <a:xfrm>
            <a:off x="7711400" y="1791930"/>
            <a:ext cx="1185138" cy="584775"/>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en-US" altLang="ja-JP" dirty="0">
                <a:ea typeface="Kozuka Mincho Std R" panose="02020400000000000000" pitchFamily="18" charset="-128"/>
              </a:rPr>
              <a:t>FS200 Pro</a:t>
            </a:r>
            <a:r>
              <a:rPr lang="ja-JP" altLang="en-US" dirty="0">
                <a:ea typeface="Kozuka Mincho Std R" panose="02020400000000000000" pitchFamily="18" charset="-128"/>
              </a:rPr>
              <a:t>テーブル</a:t>
            </a:r>
          </a:p>
        </p:txBody>
      </p:sp>
    </p:spTree>
    <p:extLst>
      <p:ext uri="{BB962C8B-B14F-4D97-AF65-F5344CB8AC3E}">
        <p14:creationId xmlns:p14="http://schemas.microsoft.com/office/powerpoint/2010/main" val="586125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711400" y="1795091"/>
            <a:ext cx="1185138" cy="5847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en-US" altLang="ja-JP" dirty="0">
                <a:ea typeface="Kozuka Mincho Std R" panose="02020400000000000000" pitchFamily="18" charset="-128"/>
              </a:rPr>
              <a:t>FS300 Pro</a:t>
            </a:r>
            <a:r>
              <a:rPr lang="ja-JP" altLang="en-US" dirty="0">
                <a:ea typeface="Kozuka Mincho Std R" panose="02020400000000000000" pitchFamily="18" charset="-128"/>
              </a:rPr>
              <a:t>テーブル</a:t>
            </a:r>
          </a:p>
        </p:txBody>
      </p:sp>
      <p:sp>
        <p:nvSpPr>
          <p:cNvPr id="2" name="Title 1"/>
          <p:cNvSpPr>
            <a:spLocks noGrp="1"/>
          </p:cNvSpPr>
          <p:nvPr>
            <p:ph type="title"/>
          </p:nvPr>
        </p:nvSpPr>
        <p:spPr>
          <a:xfrm>
            <a:off x="457200" y="205979"/>
            <a:ext cx="8234624" cy="857250"/>
          </a:xfrm>
        </p:spPr>
        <p:txBody>
          <a:bodyPr>
            <a:noAutofit/>
          </a:bodyPr>
          <a:lstStyle/>
          <a:p>
            <a:r>
              <a:rPr lang="ja-JP" altLang="en-US" sz="3200" dirty="0"/>
              <a:t>単一ジョブモードでサポートされるファイル形式</a:t>
            </a:r>
          </a:p>
        </p:txBody>
      </p:sp>
      <p:sp>
        <p:nvSpPr>
          <p:cNvPr id="3" name="Slide Number Placeholder 2"/>
          <p:cNvSpPr>
            <a:spLocks noGrp="1"/>
          </p:cNvSpPr>
          <p:nvPr>
            <p:ph type="sldNum" sz="quarter" idx="11"/>
          </p:nvPr>
        </p:nvSpPr>
        <p:spPr/>
        <p:txBody>
          <a:bodyPr/>
          <a:lstStyle/>
          <a:p>
            <a:fld id="{6BEE8092-FD92-D247-BFBB-7625102F9F8E}" type="slidenum">
              <a:rPr lang="en-US" altLang="ja-JP" smtClean="0"/>
              <a:pPr/>
              <a:t>24</a:t>
            </a:fld>
            <a:endParaRPr lang="ja-JP" altLang="en-US" dirty="0"/>
          </a:p>
        </p:txBody>
      </p:sp>
      <p:graphicFrame>
        <p:nvGraphicFramePr>
          <p:cNvPr id="6" name="Table 5">
            <a:extLst>
              <a:ext uri="{FF2B5EF4-FFF2-40B4-BE49-F238E27FC236}">
                <a16:creationId xmlns:a16="http://schemas.microsoft.com/office/drawing/2014/main" id="{E0F86957-10A0-4CC0-81BF-E2F4178B6327}"/>
              </a:ext>
            </a:extLst>
          </p:cNvPr>
          <p:cNvGraphicFramePr>
            <a:graphicFrameLocks noGrp="1"/>
          </p:cNvGraphicFramePr>
          <p:nvPr>
            <p:extLst>
              <p:ext uri="{D42A27DB-BD31-4B8C-83A1-F6EECF244321}">
                <p14:modId xmlns:p14="http://schemas.microsoft.com/office/powerpoint/2010/main" val="1689467764"/>
              </p:ext>
            </p:extLst>
          </p:nvPr>
        </p:nvGraphicFramePr>
        <p:xfrm>
          <a:off x="1040832" y="1260627"/>
          <a:ext cx="6624910" cy="3763493"/>
        </p:xfrm>
        <a:graphic>
          <a:graphicData uri="http://schemas.openxmlformats.org/drawingml/2006/table">
            <a:tbl>
              <a:tblPr firstRow="1" firstCol="1" bandRow="1">
                <a:tableStyleId>{5C22544A-7EE6-4342-B048-85BDC9FD1C3A}</a:tableStyleId>
              </a:tblPr>
              <a:tblGrid>
                <a:gridCol w="1026447">
                  <a:extLst>
                    <a:ext uri="{9D8B030D-6E8A-4147-A177-3AD203B41FA5}">
                      <a16:colId xmlns:a16="http://schemas.microsoft.com/office/drawing/2014/main" val="4244338496"/>
                    </a:ext>
                  </a:extLst>
                </a:gridCol>
                <a:gridCol w="532207">
                  <a:extLst>
                    <a:ext uri="{9D8B030D-6E8A-4147-A177-3AD203B41FA5}">
                      <a16:colId xmlns:a16="http://schemas.microsoft.com/office/drawing/2014/main" val="2233400495"/>
                    </a:ext>
                  </a:extLst>
                </a:gridCol>
                <a:gridCol w="526007">
                  <a:extLst>
                    <a:ext uri="{9D8B030D-6E8A-4147-A177-3AD203B41FA5}">
                      <a16:colId xmlns:a16="http://schemas.microsoft.com/office/drawing/2014/main" val="698103658"/>
                    </a:ext>
                  </a:extLst>
                </a:gridCol>
                <a:gridCol w="905089">
                  <a:extLst>
                    <a:ext uri="{9D8B030D-6E8A-4147-A177-3AD203B41FA5}">
                      <a16:colId xmlns:a16="http://schemas.microsoft.com/office/drawing/2014/main" val="3094288695"/>
                    </a:ext>
                  </a:extLst>
                </a:gridCol>
                <a:gridCol w="570222">
                  <a:extLst>
                    <a:ext uri="{9D8B030D-6E8A-4147-A177-3AD203B41FA5}">
                      <a16:colId xmlns:a16="http://schemas.microsoft.com/office/drawing/2014/main" val="119358174"/>
                    </a:ext>
                  </a:extLst>
                </a:gridCol>
                <a:gridCol w="556689">
                  <a:extLst>
                    <a:ext uri="{9D8B030D-6E8A-4147-A177-3AD203B41FA5}">
                      <a16:colId xmlns:a16="http://schemas.microsoft.com/office/drawing/2014/main" val="2015907319"/>
                    </a:ext>
                  </a:extLst>
                </a:gridCol>
                <a:gridCol w="844550">
                  <a:extLst>
                    <a:ext uri="{9D8B030D-6E8A-4147-A177-3AD203B41FA5}">
                      <a16:colId xmlns:a16="http://schemas.microsoft.com/office/drawing/2014/main" val="2177767724"/>
                    </a:ext>
                  </a:extLst>
                </a:gridCol>
                <a:gridCol w="514350">
                  <a:extLst>
                    <a:ext uri="{9D8B030D-6E8A-4147-A177-3AD203B41FA5}">
                      <a16:colId xmlns:a16="http://schemas.microsoft.com/office/drawing/2014/main" val="3934088930"/>
                    </a:ext>
                  </a:extLst>
                </a:gridCol>
                <a:gridCol w="507851">
                  <a:extLst>
                    <a:ext uri="{9D8B030D-6E8A-4147-A177-3AD203B41FA5}">
                      <a16:colId xmlns:a16="http://schemas.microsoft.com/office/drawing/2014/main" val="4243101901"/>
                    </a:ext>
                  </a:extLst>
                </a:gridCol>
                <a:gridCol w="641498">
                  <a:extLst>
                    <a:ext uri="{9D8B030D-6E8A-4147-A177-3AD203B41FA5}">
                      <a16:colId xmlns:a16="http://schemas.microsoft.com/office/drawing/2014/main" val="1959298002"/>
                    </a:ext>
                  </a:extLst>
                </a:gridCol>
              </a:tblGrid>
              <a:tr h="483629">
                <a:tc>
                  <a:txBody>
                    <a:bodyPr/>
                    <a:lstStyle/>
                    <a:p>
                      <a:pPr marL="0" marR="0">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ファイルの種類</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普通紙</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両面</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altLang="ja-JP" sz="800" dirty="0">
                          <a:effectLst/>
                          <a:latin typeface="Georgia" panose="02040502050405020303" pitchFamily="18" charset="0"/>
                          <a:ea typeface="Kozuka Mincho Std R" panose="02020400000000000000" pitchFamily="18" charset="-128"/>
                        </a:rPr>
                        <a:t>XObjects/</a:t>
                      </a:r>
                      <a:r>
                        <a:rPr lang="ja-JP" altLang="en-US" sz="800" dirty="0">
                          <a:effectLst/>
                          <a:latin typeface="Georgia" panose="02040502050405020303" pitchFamily="18" charset="0"/>
                          <a:ea typeface="Kozuka Mincho Std R" panose="02020400000000000000" pitchFamily="18" charset="-128"/>
                        </a:rPr>
                        <a:t>フォームのキャッシュ</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用紙種類の混合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spcBef>
                          <a:spcPts val="0"/>
                        </a:spcBef>
                        <a:spcAft>
                          <a:spcPts val="0"/>
                        </a:spcAft>
                      </a:pPr>
                      <a:r>
                        <a:rPr lang="en-US" altLang="ja-JP" sz="800">
                          <a:effectLst/>
                          <a:latin typeface="Georgia" panose="02040502050405020303" pitchFamily="18" charset="0"/>
                          <a:ea typeface="Kozuka Mincho Std R" panose="02020400000000000000" pitchFamily="18" charset="-128"/>
                        </a:rPr>
                        <a:t>Control Bar</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印刷範囲</a:t>
                      </a:r>
                    </a:p>
                    <a:p>
                      <a:pPr marL="0" marR="0">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ページ</a:t>
                      </a:r>
                      <a:r>
                        <a:rPr lang="en-US" altLang="ja-JP" sz="800" dirty="0">
                          <a:effectLst/>
                          <a:latin typeface="Georgia" panose="02040502050405020303" pitchFamily="18" charset="0"/>
                          <a:ea typeface="Kozuka Mincho Std R" panose="02020400000000000000" pitchFamily="18" charset="-128"/>
                        </a:rPr>
                        <a:t>/</a:t>
                      </a:r>
                      <a:r>
                        <a:rPr lang="ja-JP" altLang="en-US" sz="800" dirty="0">
                          <a:effectLst/>
                          <a:latin typeface="Georgia" panose="02040502050405020303" pitchFamily="18" charset="0"/>
                          <a:ea typeface="Kozuka Mincho Std R" panose="02020400000000000000" pitchFamily="18" charset="-128"/>
                        </a:rPr>
                        <a:t>レコ</a:t>
                      </a:r>
                      <a:br>
                        <a:rPr lang="en-US" altLang="ja-JP" sz="800" dirty="0">
                          <a:effectLst/>
                          <a:latin typeface="Georgia" panose="02040502050405020303" pitchFamily="18" charset="0"/>
                          <a:ea typeface="Kozuka Mincho Std R" panose="02020400000000000000" pitchFamily="18" charset="-128"/>
                        </a:rPr>
                      </a:br>
                      <a:r>
                        <a:rPr lang="ja-JP" altLang="en-US" sz="800" dirty="0">
                          <a:effectLst/>
                          <a:latin typeface="Georgia" panose="02040502050405020303" pitchFamily="18" charset="0"/>
                          <a:ea typeface="Kozuka Mincho Std R" panose="02020400000000000000" pitchFamily="18" charset="-128"/>
                        </a:rPr>
                        <a:t>ード</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面付け</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ポストフラ</a:t>
                      </a:r>
                      <a:br>
                        <a:rPr lang="en-US" altLang="ja-JP" sz="800" dirty="0">
                          <a:effectLst/>
                          <a:latin typeface="Georgia" panose="02040502050405020303" pitchFamily="18" charset="0"/>
                          <a:ea typeface="Kozuka Mincho Std R" panose="02020400000000000000" pitchFamily="18" charset="-128"/>
                        </a:rPr>
                      </a:br>
                      <a:r>
                        <a:rPr lang="ja-JP" altLang="en-US" sz="800" dirty="0">
                          <a:effectLst/>
                          <a:latin typeface="Georgia" panose="02040502050405020303" pitchFamily="18" charset="0"/>
                          <a:ea typeface="Kozuka Mincho Std R" panose="02020400000000000000" pitchFamily="18" charset="-128"/>
                        </a:rPr>
                        <a:t>イト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直接キュー</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extLst>
                  <a:ext uri="{0D108BD9-81ED-4DB2-BD59-A6C34878D82A}">
                    <a16:rowId xmlns:a16="http://schemas.microsoft.com/office/drawing/2014/main" val="3904556279"/>
                  </a:ext>
                </a:extLst>
              </a:tr>
              <a:tr h="186488">
                <a:tc gridSpan="10">
                  <a:txBody>
                    <a:bodyPr/>
                    <a:lstStyle/>
                    <a:p>
                      <a:pPr marL="0" marR="0">
                        <a:spcBef>
                          <a:spcPts val="0"/>
                        </a:spcBef>
                        <a:spcAft>
                          <a:spcPts val="0"/>
                        </a:spcAft>
                      </a:pPr>
                      <a:r>
                        <a:rPr lang="en-US" altLang="ja-JP" sz="800">
                          <a:effectLst/>
                          <a:latin typeface="Georgia" panose="02040502050405020303" pitchFamily="18" charset="0"/>
                          <a:ea typeface="Kozuka Mincho Std R" panose="02020400000000000000" pitchFamily="18" charset="-128"/>
                        </a:rPr>
                        <a:t>CPSI</a:t>
                      </a:r>
                      <a:r>
                        <a:rPr lang="ja-JP" altLang="en-US" sz="800">
                          <a:effectLst/>
                          <a:latin typeface="Georgia" panose="02040502050405020303" pitchFamily="18" charset="0"/>
                          <a:ea typeface="Kozuka Mincho Std R" panose="02020400000000000000" pitchFamily="18" charset="-128"/>
                        </a:rPr>
                        <a:t>ワ</a:t>
                      </a:r>
                      <a:r>
                        <a:rPr lang="ja-JP" altLang="en-US" sz="800" dirty="0">
                          <a:effectLst/>
                          <a:latin typeface="Georgia" panose="02040502050405020303" pitchFamily="18" charset="0"/>
                          <a:ea typeface="Kozuka Mincho Std R" panose="02020400000000000000" pitchFamily="18" charset="-128"/>
                        </a:rPr>
                        <a:t>ークフロー</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89756989"/>
                  </a:ext>
                </a:extLst>
              </a:tr>
              <a:tr h="186488">
                <a:tc>
                  <a:txBody>
                    <a:bodyPr/>
                    <a:lstStyle/>
                    <a:p>
                      <a:pPr marL="0" marR="0">
                        <a:spcBef>
                          <a:spcPts val="0"/>
                        </a:spcBef>
                        <a:spcAft>
                          <a:spcPts val="0"/>
                        </a:spcAft>
                      </a:pPr>
                      <a:r>
                        <a:rPr lang="en-US" altLang="ja-JP" sz="800" b="0" dirty="0">
                          <a:effectLst/>
                          <a:latin typeface="Georgia" panose="02040502050405020303" pitchFamily="18" charset="0"/>
                          <a:ea typeface="Kozuka Mincho Std R" panose="02020400000000000000" pitchFamily="18" charset="-128"/>
                        </a:rPr>
                        <a:t>PDF</a:t>
                      </a:r>
                      <a:endParaRPr lang="ja-JP" altLang="en-US" sz="1000" b="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extLst>
                  <a:ext uri="{0D108BD9-81ED-4DB2-BD59-A6C34878D82A}">
                    <a16:rowId xmlns:a16="http://schemas.microsoft.com/office/drawing/2014/main" val="629920433"/>
                  </a:ext>
                </a:extLst>
              </a:tr>
              <a:tr h="186488">
                <a:tc>
                  <a:txBody>
                    <a:bodyPr/>
                    <a:lstStyle/>
                    <a:p>
                      <a:pPr marL="0" marR="0">
                        <a:spcBef>
                          <a:spcPts val="0"/>
                        </a:spcBef>
                        <a:spcAft>
                          <a:spcPts val="0"/>
                        </a:spcAft>
                      </a:pPr>
                      <a:r>
                        <a:rPr lang="en-US" altLang="ja-JP" sz="800" b="0" dirty="0">
                          <a:effectLst/>
                          <a:latin typeface="Georgia" panose="02040502050405020303" pitchFamily="18" charset="0"/>
                          <a:ea typeface="Kozuka Mincho Std R" panose="02020400000000000000" pitchFamily="18" charset="-128"/>
                        </a:rPr>
                        <a:t>PS</a:t>
                      </a:r>
                      <a:endParaRPr lang="ja-JP" altLang="en-US" sz="1000" b="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extLst>
                  <a:ext uri="{0D108BD9-81ED-4DB2-BD59-A6C34878D82A}">
                    <a16:rowId xmlns:a16="http://schemas.microsoft.com/office/drawing/2014/main" val="4022040811"/>
                  </a:ext>
                </a:extLst>
              </a:tr>
              <a:tr h="238704">
                <a:tc>
                  <a:txBody>
                    <a:bodyPr/>
                    <a:lstStyle/>
                    <a:p>
                      <a:pPr marL="0" marR="0">
                        <a:spcBef>
                          <a:spcPts val="0"/>
                        </a:spcBef>
                        <a:spcAft>
                          <a:spcPts val="0"/>
                        </a:spcAft>
                      </a:pPr>
                      <a:r>
                        <a:rPr lang="en-US" altLang="ja-JP" sz="800" b="0" dirty="0">
                          <a:effectLst/>
                          <a:latin typeface="Georgia" panose="02040502050405020303" pitchFamily="18" charset="0"/>
                          <a:ea typeface="Kozuka Mincho Std R" panose="02020400000000000000" pitchFamily="18" charset="-128"/>
                        </a:rPr>
                        <a:t>Quick Doc Merge</a:t>
                      </a:r>
                      <a:endParaRPr lang="ja-JP" altLang="en-US" sz="1000" b="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extLst>
                  <a:ext uri="{0D108BD9-81ED-4DB2-BD59-A6C34878D82A}">
                    <a16:rowId xmlns:a16="http://schemas.microsoft.com/office/drawing/2014/main" val="3196562101"/>
                  </a:ext>
                </a:extLst>
              </a:tr>
              <a:tr h="186488">
                <a:tc>
                  <a:txBody>
                    <a:bodyPr/>
                    <a:lstStyle/>
                    <a:p>
                      <a:pPr marL="0" marR="0">
                        <a:spcBef>
                          <a:spcPts val="0"/>
                        </a:spcBef>
                        <a:spcAft>
                          <a:spcPts val="0"/>
                        </a:spcAft>
                      </a:pPr>
                      <a:r>
                        <a:rPr lang="en-US" altLang="ja-JP" sz="800" b="0" dirty="0">
                          <a:effectLst/>
                          <a:latin typeface="Georgia" panose="02040502050405020303" pitchFamily="18" charset="0"/>
                          <a:ea typeface="Kozuka Mincho Std R" panose="02020400000000000000" pitchFamily="18" charset="-128"/>
                        </a:rPr>
                        <a:t>PDF/VT</a:t>
                      </a:r>
                      <a:endParaRPr lang="ja-JP" altLang="en-US" sz="1000" b="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extLst>
                  <a:ext uri="{0D108BD9-81ED-4DB2-BD59-A6C34878D82A}">
                    <a16:rowId xmlns:a16="http://schemas.microsoft.com/office/drawing/2014/main" val="3481019878"/>
                  </a:ext>
                </a:extLst>
              </a:tr>
              <a:tr h="186488">
                <a:tc>
                  <a:txBody>
                    <a:bodyPr/>
                    <a:lstStyle/>
                    <a:p>
                      <a:pPr marL="0" marR="0">
                        <a:spcBef>
                          <a:spcPts val="0"/>
                        </a:spcBef>
                        <a:spcAft>
                          <a:spcPts val="0"/>
                        </a:spcAft>
                      </a:pPr>
                      <a:r>
                        <a:rPr lang="en-US" altLang="ja-JP" sz="800" b="0" dirty="0">
                          <a:effectLst/>
                          <a:latin typeface="Georgia" panose="02040502050405020303" pitchFamily="18" charset="0"/>
                          <a:ea typeface="Kozuka Mincho Std R" panose="02020400000000000000" pitchFamily="18" charset="-128"/>
                        </a:rPr>
                        <a:t>PPML</a:t>
                      </a:r>
                      <a:endParaRPr lang="ja-JP" altLang="en-US" sz="1000" b="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extLst>
                  <a:ext uri="{0D108BD9-81ED-4DB2-BD59-A6C34878D82A}">
                    <a16:rowId xmlns:a16="http://schemas.microsoft.com/office/drawing/2014/main" val="4062287740"/>
                  </a:ext>
                </a:extLst>
              </a:tr>
              <a:tr h="186488">
                <a:tc>
                  <a:txBody>
                    <a:bodyPr/>
                    <a:lstStyle/>
                    <a:p>
                      <a:pPr marL="0" marR="0">
                        <a:spcBef>
                          <a:spcPts val="0"/>
                        </a:spcBef>
                        <a:spcAft>
                          <a:spcPts val="0"/>
                        </a:spcAft>
                      </a:pPr>
                      <a:r>
                        <a:rPr lang="en-US" altLang="ja-JP" sz="800" b="0" dirty="0">
                          <a:effectLst/>
                          <a:latin typeface="Georgia" panose="02040502050405020303" pitchFamily="18" charset="0"/>
                          <a:ea typeface="Kozuka Mincho Std R" panose="02020400000000000000" pitchFamily="18" charset="-128"/>
                        </a:rPr>
                        <a:t>VPS</a:t>
                      </a:r>
                      <a:endParaRPr lang="ja-JP" altLang="en-US" sz="1000" b="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extLst>
                  <a:ext uri="{0D108BD9-81ED-4DB2-BD59-A6C34878D82A}">
                    <a16:rowId xmlns:a16="http://schemas.microsoft.com/office/drawing/2014/main" val="797048347"/>
                  </a:ext>
                </a:extLst>
              </a:tr>
              <a:tr h="186488">
                <a:tc>
                  <a:txBody>
                    <a:bodyPr/>
                    <a:lstStyle/>
                    <a:p>
                      <a:pPr marL="0" marR="0">
                        <a:spcBef>
                          <a:spcPts val="0"/>
                        </a:spcBef>
                        <a:spcAft>
                          <a:spcPts val="0"/>
                        </a:spcAft>
                      </a:pPr>
                      <a:r>
                        <a:rPr lang="en-US" altLang="ja-JP" sz="800" b="0" dirty="0">
                          <a:effectLst/>
                          <a:latin typeface="Georgia" panose="02040502050405020303" pitchFamily="18" charset="0"/>
                          <a:ea typeface="Kozuka Mincho Std R" panose="02020400000000000000" pitchFamily="18" charset="-128"/>
                        </a:rPr>
                        <a:t>VIPP</a:t>
                      </a:r>
                      <a:endParaRPr lang="ja-JP" altLang="en-US" sz="1000" b="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extLst>
                  <a:ext uri="{0D108BD9-81ED-4DB2-BD59-A6C34878D82A}">
                    <a16:rowId xmlns:a16="http://schemas.microsoft.com/office/drawing/2014/main" val="387301837"/>
                  </a:ext>
                </a:extLst>
              </a:tr>
              <a:tr h="186488">
                <a:tc>
                  <a:txBody>
                    <a:bodyPr/>
                    <a:lstStyle/>
                    <a:p>
                      <a:pPr marL="0" marR="0">
                        <a:spcBef>
                          <a:spcPts val="0"/>
                        </a:spcBef>
                        <a:spcAft>
                          <a:spcPts val="0"/>
                        </a:spcAft>
                      </a:pPr>
                      <a:r>
                        <a:rPr lang="en-US" altLang="ja-JP" sz="800" b="0" dirty="0">
                          <a:effectLst/>
                          <a:latin typeface="Georgia" panose="02040502050405020303" pitchFamily="18" charset="0"/>
                          <a:ea typeface="Kozuka Mincho Std R" panose="02020400000000000000" pitchFamily="18" charset="-128"/>
                        </a:rPr>
                        <a:t>FreeForm</a:t>
                      </a:r>
                      <a:r>
                        <a:rPr lang="ja-JP" altLang="en-US" sz="800" b="0" dirty="0">
                          <a:effectLst/>
                          <a:latin typeface="Georgia" panose="02040502050405020303" pitchFamily="18" charset="0"/>
                          <a:ea typeface="Kozuka Mincho Std R" panose="02020400000000000000" pitchFamily="18" charset="-128"/>
                        </a:rPr>
                        <a:t>マスター</a:t>
                      </a:r>
                      <a:endParaRPr lang="ja-JP" altLang="en-US" sz="1000" b="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extLst>
                  <a:ext uri="{0D108BD9-81ED-4DB2-BD59-A6C34878D82A}">
                    <a16:rowId xmlns:a16="http://schemas.microsoft.com/office/drawing/2014/main" val="184235762"/>
                  </a:ext>
                </a:extLst>
              </a:tr>
              <a:tr h="186488">
                <a:tc>
                  <a:txBody>
                    <a:bodyPr/>
                    <a:lstStyle/>
                    <a:p>
                      <a:pPr marL="0" marR="0">
                        <a:spcBef>
                          <a:spcPts val="0"/>
                        </a:spcBef>
                        <a:spcAft>
                          <a:spcPts val="0"/>
                        </a:spcAft>
                      </a:pPr>
                      <a:r>
                        <a:rPr lang="en-US" altLang="ja-JP" sz="800" b="0" dirty="0">
                          <a:effectLst/>
                          <a:latin typeface="Georgia" panose="02040502050405020303" pitchFamily="18" charset="0"/>
                          <a:ea typeface="Kozuka Mincho Std R" panose="02020400000000000000" pitchFamily="18" charset="-128"/>
                        </a:rPr>
                        <a:t>FreeForm</a:t>
                      </a:r>
                      <a:r>
                        <a:rPr lang="ja-JP" altLang="en-US" sz="800" b="0" dirty="0">
                          <a:effectLst/>
                          <a:latin typeface="Georgia" panose="02040502050405020303" pitchFamily="18" charset="0"/>
                          <a:ea typeface="Kozuka Mincho Std R" panose="02020400000000000000" pitchFamily="18" charset="-128"/>
                        </a:rPr>
                        <a:t>バリアブル</a:t>
                      </a:r>
                    </a:p>
                  </a:txBody>
                  <a:tcPr marL="67136" marR="67136" marT="0" marB="0" anchor="ct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extLst>
                  <a:ext uri="{0D108BD9-81ED-4DB2-BD59-A6C34878D82A}">
                    <a16:rowId xmlns:a16="http://schemas.microsoft.com/office/drawing/2014/main" val="1081730089"/>
                  </a:ext>
                </a:extLst>
              </a:tr>
              <a:tr h="186488">
                <a:tc>
                  <a:txBody>
                    <a:bodyPr/>
                    <a:lstStyle/>
                    <a:p>
                      <a:pPr marL="0" marR="0">
                        <a:spcBef>
                          <a:spcPts val="0"/>
                        </a:spcBef>
                        <a:spcAft>
                          <a:spcPts val="0"/>
                        </a:spcAft>
                      </a:pPr>
                      <a:r>
                        <a:rPr lang="en-US" altLang="ja-JP" sz="800" b="0" dirty="0">
                          <a:effectLst/>
                          <a:latin typeface="Georgia" panose="02040502050405020303" pitchFamily="18" charset="0"/>
                          <a:ea typeface="Kozuka Mincho Std R" panose="02020400000000000000" pitchFamily="18" charset="-128"/>
                        </a:rPr>
                        <a:t>TIF</a:t>
                      </a:r>
                      <a:endParaRPr lang="ja-JP" altLang="en-US" sz="1000" b="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extLst>
                  <a:ext uri="{0D108BD9-81ED-4DB2-BD59-A6C34878D82A}">
                    <a16:rowId xmlns:a16="http://schemas.microsoft.com/office/drawing/2014/main" val="1840733346"/>
                  </a:ext>
                </a:extLst>
              </a:tr>
              <a:tr h="186488">
                <a:tc>
                  <a:txBody>
                    <a:bodyPr/>
                    <a:lstStyle/>
                    <a:p>
                      <a:pPr marL="0" marR="0">
                        <a:spcBef>
                          <a:spcPts val="0"/>
                        </a:spcBef>
                        <a:spcAft>
                          <a:spcPts val="0"/>
                        </a:spcAft>
                      </a:pPr>
                      <a:r>
                        <a:rPr lang="en-US" altLang="ja-JP" sz="800" b="0" dirty="0">
                          <a:effectLst/>
                          <a:latin typeface="Georgia" panose="02040502050405020303" pitchFamily="18" charset="0"/>
                          <a:ea typeface="Kozuka Mincho Std R" panose="02020400000000000000" pitchFamily="18" charset="-128"/>
                        </a:rPr>
                        <a:t>EPS</a:t>
                      </a:r>
                      <a:endParaRPr lang="ja-JP" altLang="en-US" sz="1000" b="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extLst>
                  <a:ext uri="{0D108BD9-81ED-4DB2-BD59-A6C34878D82A}">
                    <a16:rowId xmlns:a16="http://schemas.microsoft.com/office/drawing/2014/main" val="890941432"/>
                  </a:ext>
                </a:extLst>
              </a:tr>
              <a:tr h="186488">
                <a:tc gridSpan="10">
                  <a:txBody>
                    <a:bodyPr/>
                    <a:lstStyle/>
                    <a:p>
                      <a:pPr marL="0" marR="0">
                        <a:spcBef>
                          <a:spcPts val="0"/>
                        </a:spcBef>
                        <a:spcAft>
                          <a:spcPts val="0"/>
                        </a:spcAft>
                      </a:pPr>
                      <a:r>
                        <a:rPr lang="en-US" altLang="ja-JP" sz="800">
                          <a:effectLst/>
                          <a:latin typeface="Georgia" panose="02040502050405020303" pitchFamily="18" charset="0"/>
                          <a:ea typeface="Kozuka Mincho Std R" panose="02020400000000000000" pitchFamily="18" charset="-128"/>
                        </a:rPr>
                        <a:t>APPE</a:t>
                      </a:r>
                      <a:r>
                        <a:rPr lang="ja-JP" altLang="en-US" sz="800">
                          <a:effectLst/>
                          <a:latin typeface="Georgia" panose="02040502050405020303" pitchFamily="18" charset="0"/>
                          <a:ea typeface="Kozuka Mincho Std R" panose="02020400000000000000" pitchFamily="18" charset="-128"/>
                        </a:rPr>
                        <a:t>ワ</a:t>
                      </a:r>
                      <a:r>
                        <a:rPr lang="ja-JP" altLang="en-US" sz="800" dirty="0">
                          <a:effectLst/>
                          <a:latin typeface="Georgia" panose="02040502050405020303" pitchFamily="18" charset="0"/>
                          <a:ea typeface="Kozuka Mincho Std R" panose="02020400000000000000" pitchFamily="18" charset="-128"/>
                        </a:rPr>
                        <a:t>ークフロー</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116227235"/>
                  </a:ext>
                </a:extLst>
              </a:tr>
              <a:tr h="186488">
                <a:tc>
                  <a:txBody>
                    <a:bodyPr/>
                    <a:lstStyle/>
                    <a:p>
                      <a:pPr marL="0" marR="0">
                        <a:spcBef>
                          <a:spcPts val="0"/>
                        </a:spcBef>
                        <a:spcAft>
                          <a:spcPts val="0"/>
                        </a:spcAft>
                      </a:pPr>
                      <a:r>
                        <a:rPr lang="en-US" altLang="ja-JP" sz="800" b="0" dirty="0">
                          <a:effectLst/>
                          <a:latin typeface="Georgia" panose="02040502050405020303" pitchFamily="18" charset="0"/>
                          <a:ea typeface="Kozuka Mincho Std R" panose="02020400000000000000" pitchFamily="18" charset="-128"/>
                        </a:rPr>
                        <a:t>PDF</a:t>
                      </a:r>
                      <a:endParaRPr lang="ja-JP" altLang="en-US" sz="1000" b="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extLst>
                  <a:ext uri="{0D108BD9-81ED-4DB2-BD59-A6C34878D82A}">
                    <a16:rowId xmlns:a16="http://schemas.microsoft.com/office/drawing/2014/main" val="2402033808"/>
                  </a:ext>
                </a:extLst>
              </a:tr>
              <a:tr h="186488">
                <a:tc>
                  <a:txBody>
                    <a:bodyPr/>
                    <a:lstStyle/>
                    <a:p>
                      <a:pPr marL="0" marR="0">
                        <a:spcBef>
                          <a:spcPts val="0"/>
                        </a:spcBef>
                        <a:spcAft>
                          <a:spcPts val="0"/>
                        </a:spcAft>
                      </a:pPr>
                      <a:r>
                        <a:rPr lang="en-US" altLang="ja-JP" sz="800" b="0" dirty="0">
                          <a:effectLst/>
                          <a:latin typeface="Georgia" panose="02040502050405020303" pitchFamily="18" charset="0"/>
                          <a:ea typeface="Kozuka Mincho Std R" panose="02020400000000000000" pitchFamily="18" charset="-128"/>
                        </a:rPr>
                        <a:t>PDF/VT</a:t>
                      </a:r>
                      <a:endParaRPr lang="ja-JP" altLang="en-US" sz="1000" b="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800" b="1" dirty="0">
                          <a:effectLst/>
                          <a:latin typeface="Georgia" panose="02040502050405020303" pitchFamily="18" charset="0"/>
                          <a:ea typeface="Kozuka Mincho Std R" panose="02020400000000000000" pitchFamily="18" charset="-128"/>
                        </a:rPr>
                        <a:t>はい</a:t>
                      </a:r>
                      <a:endParaRPr lang="ja-JP" altLang="en-US" sz="1000" b="1"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はい</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extLst>
                  <a:ext uri="{0D108BD9-81ED-4DB2-BD59-A6C34878D82A}">
                    <a16:rowId xmlns:a16="http://schemas.microsoft.com/office/drawing/2014/main" val="1730467640"/>
                  </a:ext>
                </a:extLst>
              </a:tr>
              <a:tr h="186488">
                <a:tc gridSpan="10">
                  <a:txBody>
                    <a:bodyPr/>
                    <a:lstStyle/>
                    <a:p>
                      <a:pPr marL="0" marR="0">
                        <a:spcBef>
                          <a:spcPts val="0"/>
                        </a:spcBef>
                        <a:spcAft>
                          <a:spcPts val="0"/>
                        </a:spcAft>
                      </a:pPr>
                      <a:r>
                        <a:rPr lang="en-US" altLang="ja-JP" sz="800">
                          <a:effectLst/>
                          <a:latin typeface="Georgia" panose="02040502050405020303" pitchFamily="18" charset="0"/>
                          <a:ea typeface="Kozuka Mincho Std R" panose="02020400000000000000" pitchFamily="18" charset="-128"/>
                        </a:rPr>
                        <a:t>PCL</a:t>
                      </a:r>
                      <a:r>
                        <a:rPr lang="ja-JP" altLang="en-US" sz="800">
                          <a:effectLst/>
                          <a:latin typeface="Georgia" panose="02040502050405020303" pitchFamily="18" charset="0"/>
                          <a:ea typeface="Kozuka Mincho Std R" panose="02020400000000000000" pitchFamily="18" charset="-128"/>
                        </a:rPr>
                        <a:t>ワ</a:t>
                      </a:r>
                      <a:r>
                        <a:rPr lang="ja-JP" altLang="en-US" sz="800" dirty="0">
                          <a:effectLst/>
                          <a:latin typeface="Georgia" panose="02040502050405020303" pitchFamily="18" charset="0"/>
                          <a:ea typeface="Kozuka Mincho Std R" panose="02020400000000000000" pitchFamily="18" charset="-128"/>
                        </a:rPr>
                        <a:t>ークフロー</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052336441"/>
                  </a:ext>
                </a:extLst>
              </a:tr>
              <a:tr h="186488">
                <a:tc>
                  <a:txBody>
                    <a:bodyPr/>
                    <a:lstStyle/>
                    <a:p>
                      <a:pPr marL="0" marR="0">
                        <a:spcBef>
                          <a:spcPts val="0"/>
                        </a:spcBef>
                        <a:spcAft>
                          <a:spcPts val="0"/>
                        </a:spcAft>
                      </a:pPr>
                      <a:r>
                        <a:rPr lang="en-US" altLang="ja-JP" sz="800" b="0" dirty="0">
                          <a:effectLst/>
                          <a:latin typeface="Georgia" panose="02040502050405020303" pitchFamily="18" charset="0"/>
                          <a:ea typeface="Kozuka Mincho Std R" panose="02020400000000000000" pitchFamily="18" charset="-128"/>
                        </a:rPr>
                        <a:t>PCL</a:t>
                      </a:r>
                      <a:endParaRPr lang="ja-JP" altLang="en-US" sz="1000" b="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ja-JP" altLang="en-US" sz="800" dirty="0">
                          <a:effectLst/>
                          <a:latin typeface="Georgia" panose="02040502050405020303" pitchFamily="18" charset="0"/>
                          <a:ea typeface="Kozuka Mincho Std R" panose="02020400000000000000" pitchFamily="18" charset="-128"/>
                        </a:rPr>
                        <a:t>いいえ</a:t>
                      </a:r>
                      <a:endParaRPr lang="ja-JP" altLang="en-US" sz="1000" dirty="0">
                        <a:effectLst/>
                        <a:latin typeface="Kozuka Mincho Std R" panose="02020400000000000000" pitchFamily="18" charset="-128"/>
                        <a:ea typeface="Kozuka Mincho Std R" panose="02020400000000000000" pitchFamily="18" charset="-128"/>
                        <a:cs typeface="Times New Roman" panose="02020603050405020304" pitchFamily="18" charset="0"/>
                      </a:endParaRPr>
                    </a:p>
                  </a:txBody>
                  <a:tcPr marL="67136" marR="67136" marT="0" marB="0" anchor="ctr"/>
                </a:tc>
                <a:extLst>
                  <a:ext uri="{0D108BD9-81ED-4DB2-BD59-A6C34878D82A}">
                    <a16:rowId xmlns:a16="http://schemas.microsoft.com/office/drawing/2014/main" val="2090424511"/>
                  </a:ext>
                </a:extLst>
              </a:tr>
            </a:tbl>
          </a:graphicData>
        </a:graphic>
      </p:graphicFrame>
    </p:spTree>
    <p:extLst>
      <p:ext uri="{BB962C8B-B14F-4D97-AF65-F5344CB8AC3E}">
        <p14:creationId xmlns:p14="http://schemas.microsoft.com/office/powerpoint/2010/main" val="210100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ja-JP" altLang="en-US" dirty="0"/>
              <a:t>セキュリティの強化</a:t>
            </a:r>
          </a:p>
        </p:txBody>
      </p:sp>
      <p:sp>
        <p:nvSpPr>
          <p:cNvPr id="4" name="Slide Number Placeholder 3"/>
          <p:cNvSpPr>
            <a:spLocks noGrp="1"/>
          </p:cNvSpPr>
          <p:nvPr>
            <p:ph type="sldNum" sz="quarter" idx="11"/>
          </p:nvPr>
        </p:nvSpPr>
        <p:spPr/>
        <p:txBody>
          <a:bodyPr/>
          <a:lstStyle/>
          <a:p>
            <a:fld id="{6BEE8092-FD92-D247-BFBB-7625102F9F8E}" type="slidenum">
              <a:rPr lang="en-US" altLang="ja-JP" smtClean="0"/>
              <a:pPr/>
              <a:t>25</a:t>
            </a:fld>
            <a:endParaRPr lang="ja-JP" altLang="en-US" dirty="0"/>
          </a:p>
        </p:txBody>
      </p:sp>
      <p:sp>
        <p:nvSpPr>
          <p:cNvPr id="6" name="Content Placeholder 5"/>
          <p:cNvSpPr>
            <a:spLocks noGrp="1"/>
          </p:cNvSpPr>
          <p:nvPr>
            <p:ph sz="quarter" idx="12"/>
          </p:nvPr>
        </p:nvSpPr>
        <p:spPr>
          <a:xfrm>
            <a:off x="457200" y="1433513"/>
            <a:ext cx="8229600" cy="3180160"/>
          </a:xfrm>
        </p:spPr>
        <p:txBody>
          <a:bodyPr>
            <a:normAutofit/>
          </a:bodyPr>
          <a:lstStyle/>
          <a:p>
            <a:r>
              <a:rPr lang="en-US" altLang="ja-JP" sz="2800" dirty="0"/>
              <a:t>Windows 10 IoT Enterprise</a:t>
            </a:r>
          </a:p>
          <a:p>
            <a:pPr lvl="1">
              <a:spcBef>
                <a:spcPts val="1800"/>
              </a:spcBef>
            </a:pPr>
            <a:r>
              <a:rPr lang="en-US" altLang="ja-JP" sz="2400" dirty="0"/>
              <a:t>Windows Defender SmartScreen</a:t>
            </a:r>
            <a:r>
              <a:rPr lang="ja-JP" altLang="en-US" sz="2400" dirty="0"/>
              <a:t>による、悪意のあるアプリケーションからの保護</a:t>
            </a:r>
          </a:p>
          <a:p>
            <a:pPr lvl="1"/>
            <a:r>
              <a:rPr lang="en-US" altLang="ja-JP" sz="2400" dirty="0"/>
              <a:t>SMB</a:t>
            </a:r>
            <a:r>
              <a:rPr lang="ja-JP" altLang="en-US" sz="2400" dirty="0"/>
              <a:t>ハードニングやエンタープライズ証明書のピン留めによる中間者攻撃からの保護</a:t>
            </a:r>
          </a:p>
          <a:p>
            <a:pPr lvl="1"/>
            <a:r>
              <a:rPr lang="en-US" altLang="ja-JP" sz="2400" dirty="0"/>
              <a:t>Windows Defender</a:t>
            </a:r>
            <a:r>
              <a:rPr lang="ja-JP" altLang="en-US" sz="2400" dirty="0"/>
              <a:t>や</a:t>
            </a:r>
            <a:r>
              <a:rPr lang="en-US" altLang="ja-JP" sz="2400" dirty="0"/>
              <a:t>Windows</a:t>
            </a:r>
            <a:r>
              <a:rPr lang="ja-JP" altLang="en-US" sz="2400" dirty="0"/>
              <a:t>データ実行防止機能によるマルウェアやウイルスからの保護</a:t>
            </a:r>
            <a:endParaRPr lang="ja-JP" altLang="en-US" dirty="0"/>
          </a:p>
          <a:p>
            <a:pPr lvl="1"/>
            <a:endParaRPr lang="ja-JP" altLang="en-US" sz="2400" dirty="0"/>
          </a:p>
        </p:txBody>
      </p:sp>
      <p:pic>
        <p:nvPicPr>
          <p:cNvPr id="2" name="Picture 1"/>
          <p:cNvPicPr>
            <a:picLocks noChangeAspect="1"/>
          </p:cNvPicPr>
          <p:nvPr/>
        </p:nvPicPr>
        <p:blipFill>
          <a:blip r:embed="rId3"/>
          <a:stretch>
            <a:fillRect/>
          </a:stretch>
        </p:blipFill>
        <p:spPr>
          <a:xfrm>
            <a:off x="5727228" y="205979"/>
            <a:ext cx="2977040" cy="2977040"/>
          </a:xfrm>
          <a:prstGeom prst="rect">
            <a:avLst/>
          </a:prstGeom>
        </p:spPr>
      </p:pic>
      <p:pic>
        <p:nvPicPr>
          <p:cNvPr id="7" name="Picture 6"/>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1598594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サービス性の向上</a:t>
            </a:r>
          </a:p>
        </p:txBody>
      </p:sp>
      <p:sp>
        <p:nvSpPr>
          <p:cNvPr id="3" name="Slide Number Placeholder 2"/>
          <p:cNvSpPr>
            <a:spLocks noGrp="1"/>
          </p:cNvSpPr>
          <p:nvPr>
            <p:ph type="sldNum" sz="quarter" idx="11"/>
          </p:nvPr>
        </p:nvSpPr>
        <p:spPr/>
        <p:txBody>
          <a:bodyPr/>
          <a:lstStyle/>
          <a:p>
            <a:fld id="{6BEE8092-FD92-D247-BFBB-7625102F9F8E}" type="slidenum">
              <a:rPr lang="en-US" altLang="ja-JP" smtClean="0"/>
              <a:pPr/>
              <a:t>26</a:t>
            </a:fld>
            <a:endParaRPr lang="ja-JP" altLang="en-US" dirty="0"/>
          </a:p>
        </p:txBody>
      </p:sp>
      <p:sp>
        <p:nvSpPr>
          <p:cNvPr id="4" name="Content Placeholder 3"/>
          <p:cNvSpPr>
            <a:spLocks noGrp="1"/>
          </p:cNvSpPr>
          <p:nvPr>
            <p:ph sz="quarter" idx="12"/>
          </p:nvPr>
        </p:nvSpPr>
        <p:spPr>
          <a:xfrm>
            <a:off x="457200" y="1257300"/>
            <a:ext cx="5594279" cy="3575050"/>
          </a:xfrm>
        </p:spPr>
        <p:txBody>
          <a:bodyPr>
            <a:noAutofit/>
          </a:bodyPr>
          <a:lstStyle/>
          <a:p>
            <a:pPr marL="0" indent="0">
              <a:buNone/>
            </a:pPr>
            <a:r>
              <a:rPr lang="ja-JP" altLang="en-US" sz="3000" dirty="0"/>
              <a:t>プロダクションの中断を最小限に抑える  </a:t>
            </a:r>
          </a:p>
          <a:p>
            <a:r>
              <a:rPr lang="en-US" altLang="ja-JP" sz="3000" dirty="0"/>
              <a:t>Fiery</a:t>
            </a:r>
            <a:r>
              <a:rPr lang="ja-JP" altLang="en-US" sz="3000" dirty="0"/>
              <a:t>アップデート</a:t>
            </a:r>
          </a:p>
          <a:p>
            <a:pPr lvl="1"/>
            <a:r>
              <a:rPr lang="en-US" altLang="ja-JP" sz="2600" dirty="0"/>
              <a:t>Fiery</a:t>
            </a:r>
            <a:r>
              <a:rPr lang="ja-JP" altLang="en-US" sz="2600" dirty="0"/>
              <a:t>サーバーを最新状態に維持しやすい</a:t>
            </a:r>
          </a:p>
          <a:p>
            <a:r>
              <a:rPr lang="ja-JP" altLang="en-US" sz="3000" dirty="0"/>
              <a:t>自動システムバックアップ</a:t>
            </a:r>
          </a:p>
          <a:p>
            <a:r>
              <a:rPr lang="ja-JP" altLang="en-US" sz="3000" dirty="0"/>
              <a:t>復元後の迅速なリカバリー</a:t>
            </a:r>
          </a:p>
          <a:p>
            <a:endParaRPr lang="ja-JP" altLang="en-US" dirty="0"/>
          </a:p>
        </p:txBody>
      </p:sp>
      <p:pic>
        <p:nvPicPr>
          <p:cNvPr id="6" name="Picture 5"/>
          <p:cNvPicPr>
            <a:picLocks noChangeAspect="1"/>
          </p:cNvPicPr>
          <p:nvPr/>
        </p:nvPicPr>
        <p:blipFill>
          <a:blip r:embed="rId3"/>
          <a:stretch>
            <a:fillRect/>
          </a:stretch>
        </p:blipFill>
        <p:spPr>
          <a:xfrm>
            <a:off x="5982704" y="1789757"/>
            <a:ext cx="2704096" cy="2467672"/>
          </a:xfrm>
          <a:prstGeom prst="rect">
            <a:avLst/>
          </a:prstGeom>
          <a:ln>
            <a:noFill/>
          </a:ln>
          <a:effectLst>
            <a:softEdge rad="63500"/>
          </a:effectLst>
        </p:spPr>
      </p:pic>
      <p:pic>
        <p:nvPicPr>
          <p:cNvPr id="8" name="Picture 7">
            <a:extLst>
              <a:ext uri="{FF2B5EF4-FFF2-40B4-BE49-F238E27FC236}">
                <a16:creationId xmlns:a16="http://schemas.microsoft.com/office/drawing/2014/main" id="{0D406D66-D9EE-470D-9CCA-940750136E57}"/>
              </a:ext>
            </a:extLst>
          </p:cNvPr>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98144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ja-JP" altLang="en-US" dirty="0"/>
              <a:t>自動システムバックアップ</a:t>
            </a:r>
          </a:p>
        </p:txBody>
      </p:sp>
      <p:sp>
        <p:nvSpPr>
          <p:cNvPr id="4" name="Slide Number Placeholder 3"/>
          <p:cNvSpPr>
            <a:spLocks noGrp="1"/>
          </p:cNvSpPr>
          <p:nvPr>
            <p:ph type="sldNum" sz="quarter" idx="11"/>
          </p:nvPr>
        </p:nvSpPr>
        <p:spPr/>
        <p:txBody>
          <a:bodyPr/>
          <a:lstStyle/>
          <a:p>
            <a:fld id="{6BEE8092-FD92-D247-BFBB-7625102F9F8E}" type="slidenum">
              <a:rPr lang="en-US" altLang="ja-JP" smtClean="0"/>
              <a:pPr/>
              <a:t>27</a:t>
            </a:fld>
            <a:endParaRPr lang="ja-JP" altLang="en-US" dirty="0"/>
          </a:p>
        </p:txBody>
      </p:sp>
      <p:sp>
        <p:nvSpPr>
          <p:cNvPr id="6" name="Content Placeholder 5"/>
          <p:cNvSpPr>
            <a:spLocks noGrp="1"/>
          </p:cNvSpPr>
          <p:nvPr>
            <p:ph sz="quarter" idx="12"/>
          </p:nvPr>
        </p:nvSpPr>
        <p:spPr>
          <a:xfrm>
            <a:off x="457200" y="1433513"/>
            <a:ext cx="4231532" cy="3180160"/>
          </a:xfrm>
        </p:spPr>
        <p:txBody>
          <a:bodyPr>
            <a:noAutofit/>
          </a:bodyPr>
          <a:lstStyle/>
          <a:p>
            <a:pPr>
              <a:spcBef>
                <a:spcPts val="0"/>
              </a:spcBef>
            </a:pPr>
            <a:r>
              <a:rPr lang="en-US" altLang="ja-JP" sz="2400" dirty="0"/>
              <a:t>Fiery QuickTouch</a:t>
            </a:r>
            <a:r>
              <a:rPr lang="ja-JP" altLang="en-US" sz="2400" dirty="0"/>
              <a:t>および</a:t>
            </a:r>
            <a:r>
              <a:rPr lang="en-US" altLang="ja-JP" sz="2400" dirty="0"/>
              <a:t>WebTools</a:t>
            </a:r>
            <a:r>
              <a:rPr lang="ja-JP" altLang="en-US" sz="2400" dirty="0"/>
              <a:t>からのバックアップスケジュールの設定</a:t>
            </a:r>
          </a:p>
          <a:p>
            <a:pPr>
              <a:spcBef>
                <a:spcPts val="0"/>
              </a:spcBef>
            </a:pPr>
            <a:r>
              <a:rPr lang="en-US" altLang="ja-JP" sz="2400" dirty="0"/>
              <a:t>Fiery</a:t>
            </a:r>
            <a:r>
              <a:rPr lang="ja-JP" altLang="en-US" sz="2400" dirty="0"/>
              <a:t>サーバーを</a:t>
            </a:r>
            <a:r>
              <a:rPr lang="en-US" altLang="ja-JP" sz="2400" dirty="0"/>
              <a:t>1</a:t>
            </a:r>
            <a:r>
              <a:rPr lang="ja-JP" altLang="en-US" sz="2400" dirty="0"/>
              <a:t>時間以内に復元 </a:t>
            </a:r>
          </a:p>
          <a:p>
            <a:pPr lvl="1">
              <a:spcBef>
                <a:spcPts val="0"/>
              </a:spcBef>
            </a:pPr>
            <a:r>
              <a:rPr lang="en-US" altLang="ja-JP" sz="1800" dirty="0"/>
              <a:t>DVD</a:t>
            </a:r>
            <a:r>
              <a:rPr lang="ja-JP" altLang="en-US" sz="1800" dirty="0"/>
              <a:t>キットからの読み込みにかかる時間の</a:t>
            </a:r>
            <a:r>
              <a:rPr lang="en-US" altLang="ja-JP" sz="1800" dirty="0"/>
              <a:t>1/8</a:t>
            </a:r>
            <a:r>
              <a:rPr lang="ja-JP" altLang="en-US" sz="1800" baseline="30000" dirty="0"/>
              <a:t> </a:t>
            </a:r>
          </a:p>
          <a:p>
            <a:pPr>
              <a:spcBef>
                <a:spcPts val="0"/>
              </a:spcBef>
            </a:pPr>
            <a:r>
              <a:rPr lang="en-US" altLang="ja-JP" sz="2400" dirty="0"/>
              <a:t>DVD</a:t>
            </a:r>
            <a:r>
              <a:rPr lang="ja-JP" altLang="en-US" sz="2400" dirty="0"/>
              <a:t>キットは不要</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895" y="1503816"/>
            <a:ext cx="3866905" cy="1900866"/>
          </a:xfrm>
          <a:prstGeom prst="rect">
            <a:avLst/>
          </a:prstGeom>
          <a:ln>
            <a:solidFill>
              <a:schemeClr val="tx1"/>
            </a:solidFill>
          </a:ln>
        </p:spPr>
      </p:pic>
      <p:pic>
        <p:nvPicPr>
          <p:cNvPr id="9" name="Picture 8">
            <a:extLst>
              <a:ext uri="{FF2B5EF4-FFF2-40B4-BE49-F238E27FC236}">
                <a16:creationId xmlns:a16="http://schemas.microsoft.com/office/drawing/2014/main" id="{00F25340-24B9-4108-9B69-5C382E300F56}"/>
              </a:ext>
            </a:extLst>
          </p:cNvPr>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3251861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統合の強化</a:t>
            </a:r>
          </a:p>
        </p:txBody>
      </p:sp>
      <p:sp>
        <p:nvSpPr>
          <p:cNvPr id="3" name="Slide Number Placeholder 2"/>
          <p:cNvSpPr>
            <a:spLocks noGrp="1"/>
          </p:cNvSpPr>
          <p:nvPr>
            <p:ph type="sldNum" sz="quarter" idx="11"/>
          </p:nvPr>
        </p:nvSpPr>
        <p:spPr/>
        <p:txBody>
          <a:bodyPr/>
          <a:lstStyle/>
          <a:p>
            <a:fld id="{6BEE8092-FD92-D247-BFBB-7625102F9F8E}" type="slidenum">
              <a:rPr lang="en-US" altLang="ja-JP" smtClean="0"/>
              <a:pPr/>
              <a:t>28</a:t>
            </a:fld>
            <a:endParaRPr lang="ja-JP" altLang="en-US" dirty="0"/>
          </a:p>
        </p:txBody>
      </p:sp>
      <p:sp>
        <p:nvSpPr>
          <p:cNvPr id="4" name="Content Placeholder 3"/>
          <p:cNvSpPr>
            <a:spLocks noGrp="1"/>
          </p:cNvSpPr>
          <p:nvPr>
            <p:ph sz="quarter" idx="12"/>
          </p:nvPr>
        </p:nvSpPr>
        <p:spPr/>
        <p:txBody>
          <a:bodyPr>
            <a:normAutofit/>
          </a:bodyPr>
          <a:lstStyle/>
          <a:p>
            <a:r>
              <a:rPr lang="en-US" altLang="ja-JP" sz="2800" dirty="0"/>
              <a:t>Fiery API v4</a:t>
            </a:r>
            <a:r>
              <a:rPr lang="ja-JP" altLang="en-US" sz="2800" dirty="0"/>
              <a:t>の新しい</a:t>
            </a:r>
            <a:r>
              <a:rPr lang="en-US" altLang="ja-JP" sz="2800" dirty="0"/>
              <a:t>API</a:t>
            </a:r>
            <a:r>
              <a:rPr lang="ja-JP" altLang="en-US" sz="2800" dirty="0"/>
              <a:t>とユーザビリティの向上で社内アプリケーションの統合が容易</a:t>
            </a:r>
          </a:p>
          <a:p>
            <a:r>
              <a:rPr lang="en-US" altLang="ja-JP" sz="2800" dirty="0"/>
              <a:t>JDF</a:t>
            </a:r>
            <a:r>
              <a:rPr lang="ja-JP" altLang="en-US" sz="2800" dirty="0"/>
              <a:t>対応の</a:t>
            </a:r>
            <a:r>
              <a:rPr lang="en-US" altLang="ja-JP" sz="2800" dirty="0"/>
              <a:t>Fiery</a:t>
            </a:r>
            <a:r>
              <a:rPr lang="ja-JP" altLang="en-US" sz="2800" dirty="0"/>
              <a:t>の新機能</a:t>
            </a:r>
            <a:r>
              <a:rPr lang="en-US" altLang="ja-JP" sz="2800" dirty="0"/>
              <a:t>Fiery JDF v1.5</a:t>
            </a:r>
          </a:p>
          <a:p>
            <a:pPr lvl="1"/>
            <a:r>
              <a:rPr lang="en-US" altLang="ja-JP" dirty="0"/>
              <a:t>EFI AutoCount</a:t>
            </a:r>
          </a:p>
          <a:p>
            <a:pPr lvl="1"/>
            <a:r>
              <a:rPr lang="en-US" altLang="ja-JP" dirty="0"/>
              <a:t>EFI Quick Print Suite</a:t>
            </a:r>
          </a:p>
          <a:p>
            <a:pPr lvl="1"/>
            <a:r>
              <a:rPr lang="en-US" altLang="ja-JP" dirty="0"/>
              <a:t>Kodak Prinergy 8.1</a:t>
            </a:r>
          </a:p>
        </p:txBody>
      </p:sp>
      <p:pic>
        <p:nvPicPr>
          <p:cNvPr id="6" name="Picture 5">
            <a:extLst>
              <a:ext uri="{FF2B5EF4-FFF2-40B4-BE49-F238E27FC236}">
                <a16:creationId xmlns:a16="http://schemas.microsoft.com/office/drawing/2014/main" id="{17CFCE2F-8D98-4BF0-9616-099D847BE177}"/>
              </a:ext>
            </a:extLst>
          </p:cNvPr>
          <p:cNvPicPr>
            <a:picLocks noChangeAspect="1"/>
          </p:cNvPicPr>
          <p:nvPr/>
        </p:nvPicPr>
        <p:blipFill>
          <a:blip r:embed="rId3"/>
          <a:stretch>
            <a:fillRect/>
          </a:stretch>
        </p:blipFill>
        <p:spPr>
          <a:xfrm>
            <a:off x="7788909" y="88371"/>
            <a:ext cx="911303" cy="911303"/>
          </a:xfrm>
          <a:prstGeom prst="rect">
            <a:avLst/>
          </a:prstGeom>
        </p:spPr>
      </p:pic>
    </p:spTree>
    <p:extLst>
      <p:ext uri="{BB962C8B-B14F-4D97-AF65-F5344CB8AC3E}">
        <p14:creationId xmlns:p14="http://schemas.microsoft.com/office/powerpoint/2010/main" val="2075094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ja-JP" sz="3600" dirty="0"/>
              <a:t>Fiery FS300 Pro</a:t>
            </a:r>
            <a:r>
              <a:rPr lang="ja-JP" altLang="en-US" sz="3600" dirty="0"/>
              <a:t>の価値</a:t>
            </a:r>
          </a:p>
        </p:txBody>
      </p:sp>
      <p:sp>
        <p:nvSpPr>
          <p:cNvPr id="3" name="Slide Number Placeholder 2"/>
          <p:cNvSpPr>
            <a:spLocks noGrp="1"/>
          </p:cNvSpPr>
          <p:nvPr>
            <p:ph type="sldNum" sz="quarter" idx="11"/>
          </p:nvPr>
        </p:nvSpPr>
        <p:spPr/>
        <p:txBody>
          <a:bodyPr/>
          <a:lstStyle/>
          <a:p>
            <a:fld id="{6BEE8092-FD92-D247-BFBB-7625102F9F8E}" type="slidenum">
              <a:rPr lang="en-US" altLang="ja-JP" smtClean="0"/>
              <a:pPr/>
              <a:t>29</a:t>
            </a:fld>
            <a:endParaRPr lang="ja-JP" altLang="en-US" dirty="0"/>
          </a:p>
        </p:txBody>
      </p:sp>
      <p:sp>
        <p:nvSpPr>
          <p:cNvPr id="4" name="Content Placeholder 3"/>
          <p:cNvSpPr>
            <a:spLocks noGrp="1"/>
          </p:cNvSpPr>
          <p:nvPr>
            <p:ph sz="quarter" idx="12"/>
          </p:nvPr>
        </p:nvSpPr>
        <p:spPr>
          <a:xfrm>
            <a:off x="457199" y="1934775"/>
            <a:ext cx="5060731" cy="2594373"/>
          </a:xfrm>
        </p:spPr>
        <p:txBody>
          <a:bodyPr>
            <a:normAutofit/>
          </a:bodyPr>
          <a:lstStyle/>
          <a:p>
            <a:r>
              <a:rPr lang="ja-JP" altLang="en-US" sz="2800" dirty="0"/>
              <a:t>カスタマーにとって重要な分野で技術革新を先導</a:t>
            </a:r>
          </a:p>
          <a:p>
            <a:r>
              <a:rPr lang="ja-JP" altLang="en-US" sz="2800" dirty="0"/>
              <a:t>業界最先端のデジタルプレスを駆動</a:t>
            </a:r>
          </a:p>
        </p:txBody>
      </p:sp>
      <p:grpSp>
        <p:nvGrpSpPr>
          <p:cNvPr id="9" name="Group 8">
            <a:extLst>
              <a:ext uri="{FF2B5EF4-FFF2-40B4-BE49-F238E27FC236}">
                <a16:creationId xmlns:a16="http://schemas.microsoft.com/office/drawing/2014/main" id="{9AC177BD-D2E5-4F77-B76C-3ACDB3753BAD}"/>
              </a:ext>
            </a:extLst>
          </p:cNvPr>
          <p:cNvGrpSpPr/>
          <p:nvPr/>
        </p:nvGrpSpPr>
        <p:grpSpPr>
          <a:xfrm>
            <a:off x="5724700" y="1530028"/>
            <a:ext cx="2907179" cy="2847565"/>
            <a:chOff x="5724700" y="1530028"/>
            <a:chExt cx="2907179" cy="2847565"/>
          </a:xfrm>
        </p:grpSpPr>
        <p:grpSp>
          <p:nvGrpSpPr>
            <p:cNvPr id="10" name="Group 9">
              <a:extLst>
                <a:ext uri="{FF2B5EF4-FFF2-40B4-BE49-F238E27FC236}">
                  <a16:creationId xmlns:a16="http://schemas.microsoft.com/office/drawing/2014/main" id="{9BE7BACE-6B20-49D4-B1F9-5AB7D16DE248}"/>
                </a:ext>
              </a:extLst>
            </p:cNvPr>
            <p:cNvGrpSpPr/>
            <p:nvPr/>
          </p:nvGrpSpPr>
          <p:grpSpPr>
            <a:xfrm>
              <a:off x="5770179" y="1530028"/>
              <a:ext cx="2838648" cy="2816134"/>
              <a:chOff x="5770179" y="1530028"/>
              <a:chExt cx="2838648" cy="2816134"/>
            </a:xfrm>
          </p:grpSpPr>
          <p:pic>
            <p:nvPicPr>
              <p:cNvPr id="15" name="Picture 14" descr="EFI_ICON_FourFieryAreas_US_v2a.3_withBorder_R1.png">
                <a:extLst>
                  <a:ext uri="{FF2B5EF4-FFF2-40B4-BE49-F238E27FC236}">
                    <a16:creationId xmlns:a16="http://schemas.microsoft.com/office/drawing/2014/main" id="{D40D72AE-DDBD-4B24-8A83-B7656021468B}"/>
                  </a:ext>
                </a:extLst>
              </p:cNvPr>
              <p:cNvPicPr>
                <a:picLocks noChangeAspect="1"/>
              </p:cNvPicPr>
              <p:nvPr/>
            </p:nvPicPr>
            <p:blipFill>
              <a:blip r:embed="rId3"/>
              <a:stretch>
                <a:fillRect/>
              </a:stretch>
            </p:blipFill>
            <p:spPr>
              <a:xfrm>
                <a:off x="5770179" y="1530028"/>
                <a:ext cx="2838648" cy="2816134"/>
              </a:xfrm>
              <a:prstGeom prst="rect">
                <a:avLst/>
              </a:prstGeom>
            </p:spPr>
          </p:pic>
          <p:pic>
            <p:nvPicPr>
              <p:cNvPr id="16" name="Picture 15">
                <a:extLst>
                  <a:ext uri="{FF2B5EF4-FFF2-40B4-BE49-F238E27FC236}">
                    <a16:creationId xmlns:a16="http://schemas.microsoft.com/office/drawing/2014/main" id="{37597E90-8B74-4257-8175-3B1D331228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58" t="69258" r="85860" b="18179"/>
              <a:stretch/>
            </p:blipFill>
            <p:spPr bwMode="auto">
              <a:xfrm>
                <a:off x="6070060" y="3098260"/>
                <a:ext cx="371328" cy="12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1" name="Picture 10">
              <a:extLst>
                <a:ext uri="{FF2B5EF4-FFF2-40B4-BE49-F238E27FC236}">
                  <a16:creationId xmlns:a16="http://schemas.microsoft.com/office/drawing/2014/main" id="{C281E679-C6E6-4FEF-B6CC-3AAC829B5CA9}"/>
                </a:ext>
              </a:extLst>
            </p:cNvPr>
            <p:cNvPicPr>
              <a:picLocks noChangeAspect="1"/>
            </p:cNvPicPr>
            <p:nvPr/>
          </p:nvPicPr>
          <p:blipFill>
            <a:blip r:embed="rId5"/>
            <a:stretch>
              <a:fillRect/>
            </a:stretch>
          </p:blipFill>
          <p:spPr>
            <a:xfrm>
              <a:off x="5724700" y="2407071"/>
              <a:ext cx="1062048" cy="1062048"/>
            </a:xfrm>
            <a:prstGeom prst="rect">
              <a:avLst/>
            </a:prstGeom>
          </p:spPr>
        </p:pic>
        <p:pic>
          <p:nvPicPr>
            <p:cNvPr id="12" name="Picture 11">
              <a:extLst>
                <a:ext uri="{FF2B5EF4-FFF2-40B4-BE49-F238E27FC236}">
                  <a16:creationId xmlns:a16="http://schemas.microsoft.com/office/drawing/2014/main" id="{FCC5E8AB-3091-43BF-966E-A7F197FA54E5}"/>
                </a:ext>
              </a:extLst>
            </p:cNvPr>
            <p:cNvPicPr>
              <a:picLocks noChangeAspect="1"/>
            </p:cNvPicPr>
            <p:nvPr/>
          </p:nvPicPr>
          <p:blipFill>
            <a:blip r:embed="rId6"/>
            <a:stretch>
              <a:fillRect/>
            </a:stretch>
          </p:blipFill>
          <p:spPr>
            <a:xfrm>
              <a:off x="6700291" y="1539891"/>
              <a:ext cx="971107" cy="971107"/>
            </a:xfrm>
            <a:prstGeom prst="rect">
              <a:avLst/>
            </a:prstGeom>
          </p:spPr>
        </p:pic>
        <p:pic>
          <p:nvPicPr>
            <p:cNvPr id="13" name="Picture 12">
              <a:extLst>
                <a:ext uri="{FF2B5EF4-FFF2-40B4-BE49-F238E27FC236}">
                  <a16:creationId xmlns:a16="http://schemas.microsoft.com/office/drawing/2014/main" id="{458A02DD-EE86-4F6E-AA5F-554CC26BD9FA}"/>
                </a:ext>
              </a:extLst>
            </p:cNvPr>
            <p:cNvPicPr>
              <a:picLocks noChangeAspect="1"/>
            </p:cNvPicPr>
            <p:nvPr/>
          </p:nvPicPr>
          <p:blipFill>
            <a:blip r:embed="rId7"/>
            <a:stretch>
              <a:fillRect/>
            </a:stretch>
          </p:blipFill>
          <p:spPr>
            <a:xfrm>
              <a:off x="7640662" y="2432092"/>
              <a:ext cx="991217" cy="991217"/>
            </a:xfrm>
            <a:prstGeom prst="rect">
              <a:avLst/>
            </a:prstGeom>
          </p:spPr>
        </p:pic>
        <p:pic>
          <p:nvPicPr>
            <p:cNvPr id="14" name="Picture 13">
              <a:extLst>
                <a:ext uri="{FF2B5EF4-FFF2-40B4-BE49-F238E27FC236}">
                  <a16:creationId xmlns:a16="http://schemas.microsoft.com/office/drawing/2014/main" id="{EE6D1EF8-D71F-4DCE-A8C0-BA7197A36A8D}"/>
                </a:ext>
              </a:extLst>
            </p:cNvPr>
            <p:cNvPicPr>
              <a:picLocks noChangeAspect="1"/>
            </p:cNvPicPr>
            <p:nvPr/>
          </p:nvPicPr>
          <p:blipFill>
            <a:blip r:embed="rId8"/>
            <a:stretch>
              <a:fillRect/>
            </a:stretch>
          </p:blipFill>
          <p:spPr>
            <a:xfrm>
              <a:off x="6660487" y="3328630"/>
              <a:ext cx="1048963" cy="1048963"/>
            </a:xfrm>
            <a:prstGeom prst="rect">
              <a:avLst/>
            </a:prstGeom>
          </p:spPr>
        </p:pic>
      </p:grpSp>
    </p:spTree>
    <p:extLst>
      <p:ext uri="{BB962C8B-B14F-4D97-AF65-F5344CB8AC3E}">
        <p14:creationId xmlns:p14="http://schemas.microsoft.com/office/powerpoint/2010/main" val="3149789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64696" y="1250201"/>
            <a:ext cx="3097709" cy="2331064"/>
            <a:chOff x="1164696" y="1250201"/>
            <a:chExt cx="3097709" cy="2331064"/>
          </a:xfrm>
        </p:grpSpPr>
        <p:grpSp>
          <p:nvGrpSpPr>
            <p:cNvPr id="31" name="Group 30"/>
            <p:cNvGrpSpPr/>
            <p:nvPr/>
          </p:nvGrpSpPr>
          <p:grpSpPr>
            <a:xfrm rot="21164635" flipH="1" flipV="1">
              <a:off x="1272134" y="1250201"/>
              <a:ext cx="2990271" cy="2331064"/>
              <a:chOff x="4698367" y="2358886"/>
              <a:chExt cx="2990271" cy="2331064"/>
            </a:xfrm>
            <a:solidFill>
              <a:srgbClr val="FFC000"/>
            </a:solidFill>
          </p:grpSpPr>
          <p:sp>
            <p:nvSpPr>
              <p:cNvPr id="32" name="Trapezoid 31"/>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ea typeface="Kozuka Mincho Std R" panose="02020400000000000000" pitchFamily="18" charset="-128"/>
                </a:endParaRPr>
              </a:p>
            </p:txBody>
          </p:sp>
          <p:sp>
            <p:nvSpPr>
              <p:cNvPr id="33" name="Oval 32"/>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ea typeface="Kozuka Mincho Std R" panose="02020400000000000000" pitchFamily="18" charset="-128"/>
                </a:endParaRPr>
              </a:p>
            </p:txBody>
          </p:sp>
        </p:grpSp>
        <p:sp>
          <p:nvSpPr>
            <p:cNvPr id="14" name="TextBox 13"/>
            <p:cNvSpPr txBox="1"/>
            <p:nvPr/>
          </p:nvSpPr>
          <p:spPr>
            <a:xfrm>
              <a:off x="1164696" y="1936234"/>
              <a:ext cx="2099258" cy="646331"/>
            </a:xfrm>
            <a:prstGeom prst="rect">
              <a:avLst/>
            </a:prstGeom>
            <a:noFill/>
          </p:spPr>
          <p:txBody>
            <a:bodyPr wrap="square" rtlCol="0">
              <a:spAutoFit/>
            </a:bodyPr>
            <a:lstStyle/>
            <a:p>
              <a:pPr algn="ctr"/>
              <a:r>
                <a:rPr lang="en-US" altLang="ja-JP" dirty="0">
                  <a:latin typeface="Georgia" panose="02040502050405020303" pitchFamily="18" charset="0"/>
                  <a:ea typeface="Kozuka Mincho Std R" panose="02020400000000000000" pitchFamily="18" charset="-128"/>
                </a:rPr>
                <a:t>Fiery Command WorkStation</a:t>
              </a:r>
              <a:r>
                <a:rPr lang="en-US" altLang="ja-JP" baseline="30000" dirty="0">
                  <a:latin typeface="Georgia" panose="02040502050405020303" pitchFamily="18" charset="0"/>
                  <a:ea typeface="Kozuka Mincho Std R" panose="02020400000000000000" pitchFamily="18" charset="-128"/>
                </a:rPr>
                <a:t>®</a:t>
              </a:r>
            </a:p>
          </p:txBody>
        </p:sp>
      </p:grpSp>
      <p:grpSp>
        <p:nvGrpSpPr>
          <p:cNvPr id="24" name="Group 23"/>
          <p:cNvGrpSpPr/>
          <p:nvPr/>
        </p:nvGrpSpPr>
        <p:grpSpPr>
          <a:xfrm>
            <a:off x="4698367" y="1121512"/>
            <a:ext cx="3021782" cy="2331064"/>
            <a:chOff x="4698367" y="1121512"/>
            <a:chExt cx="3021782" cy="2331064"/>
          </a:xfrm>
        </p:grpSpPr>
        <p:grpSp>
          <p:nvGrpSpPr>
            <p:cNvPr id="25" name="Group 24"/>
            <p:cNvGrpSpPr/>
            <p:nvPr/>
          </p:nvGrpSpPr>
          <p:grpSpPr>
            <a:xfrm rot="435365" flipV="1">
              <a:off x="4698367" y="1121512"/>
              <a:ext cx="2990271" cy="2331064"/>
              <a:chOff x="4698367" y="2358886"/>
              <a:chExt cx="2990271" cy="2331064"/>
            </a:xfrm>
            <a:solidFill>
              <a:srgbClr val="FFC000"/>
            </a:solidFill>
          </p:grpSpPr>
          <p:sp>
            <p:nvSpPr>
              <p:cNvPr id="29" name="Trapezoid 28"/>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ea typeface="Kozuka Mincho Std R" panose="02020400000000000000" pitchFamily="18" charset="-128"/>
                </a:endParaRPr>
              </a:p>
            </p:txBody>
          </p:sp>
          <p:sp>
            <p:nvSpPr>
              <p:cNvPr id="30" name="Oval 29"/>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ea typeface="Kozuka Mincho Std R" panose="02020400000000000000" pitchFamily="18" charset="-128"/>
                </a:endParaRPr>
              </a:p>
            </p:txBody>
          </p:sp>
        </p:grpSp>
        <p:sp>
          <p:nvSpPr>
            <p:cNvPr id="37" name="TextBox 36"/>
            <p:cNvSpPr txBox="1"/>
            <p:nvPr/>
          </p:nvSpPr>
          <p:spPr>
            <a:xfrm>
              <a:off x="5806440" y="1630606"/>
              <a:ext cx="1913709" cy="923330"/>
            </a:xfrm>
            <a:prstGeom prst="rect">
              <a:avLst/>
            </a:prstGeom>
            <a:noFill/>
          </p:spPr>
          <p:txBody>
            <a:bodyPr wrap="square" rtlCol="0">
              <a:spAutoFit/>
            </a:bodyPr>
            <a:lstStyle/>
            <a:p>
              <a:pPr algn="ctr"/>
              <a:r>
                <a:rPr lang="en-US" altLang="ja-JP" dirty="0">
                  <a:latin typeface="Georgia" panose="02040502050405020303" pitchFamily="18" charset="0"/>
                  <a:ea typeface="Kozuka Mincho Std R" panose="02020400000000000000" pitchFamily="18" charset="-128"/>
                </a:rPr>
                <a:t>Fiery FS300 Pro</a:t>
              </a:r>
              <a:r>
                <a:rPr lang="ja-JP" altLang="en-US" dirty="0">
                  <a:latin typeface="Georgia" panose="02040502050405020303" pitchFamily="18" charset="0"/>
                  <a:ea typeface="Kozuka Mincho Std R" panose="02020400000000000000" pitchFamily="18" charset="-128"/>
                </a:rPr>
                <a:t>システムソフトウェア</a:t>
              </a:r>
            </a:p>
          </p:txBody>
        </p:sp>
      </p:grpSp>
      <p:grpSp>
        <p:nvGrpSpPr>
          <p:cNvPr id="22" name="Group 21"/>
          <p:cNvGrpSpPr/>
          <p:nvPr/>
        </p:nvGrpSpPr>
        <p:grpSpPr>
          <a:xfrm>
            <a:off x="1193491" y="2723929"/>
            <a:ext cx="3068914" cy="2331064"/>
            <a:chOff x="1193491" y="2723929"/>
            <a:chExt cx="3068914" cy="2331064"/>
          </a:xfrm>
        </p:grpSpPr>
        <p:grpSp>
          <p:nvGrpSpPr>
            <p:cNvPr id="34" name="Group 33"/>
            <p:cNvGrpSpPr/>
            <p:nvPr/>
          </p:nvGrpSpPr>
          <p:grpSpPr>
            <a:xfrm rot="435365" flipH="1">
              <a:off x="1272134" y="2723929"/>
              <a:ext cx="2990271" cy="2331064"/>
              <a:chOff x="4698367" y="2358886"/>
              <a:chExt cx="2990271" cy="2331064"/>
            </a:xfrm>
            <a:solidFill>
              <a:srgbClr val="FFD961"/>
            </a:solidFill>
          </p:grpSpPr>
          <p:sp>
            <p:nvSpPr>
              <p:cNvPr id="35" name="Trapezoid 34"/>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ea typeface="Kozuka Mincho Std R" panose="02020400000000000000" pitchFamily="18" charset="-128"/>
                </a:endParaRPr>
              </a:p>
            </p:txBody>
          </p:sp>
          <p:sp>
            <p:nvSpPr>
              <p:cNvPr id="36" name="Oval 35"/>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ea typeface="Kozuka Mincho Std R" panose="02020400000000000000" pitchFamily="18" charset="-128"/>
                </a:endParaRPr>
              </a:p>
            </p:txBody>
          </p:sp>
        </p:grpSp>
        <p:sp>
          <p:nvSpPr>
            <p:cNvPr id="38" name="TextBox 37"/>
            <p:cNvSpPr txBox="1"/>
            <p:nvPr/>
          </p:nvSpPr>
          <p:spPr>
            <a:xfrm>
              <a:off x="1193491" y="3714978"/>
              <a:ext cx="2038805" cy="923330"/>
            </a:xfrm>
            <a:prstGeom prst="rect">
              <a:avLst/>
            </a:prstGeom>
            <a:noFill/>
          </p:spPr>
          <p:txBody>
            <a:bodyPr wrap="square" rtlCol="0">
              <a:spAutoFit/>
            </a:bodyPr>
            <a:lstStyle/>
            <a:p>
              <a:pPr algn="ctr"/>
              <a:r>
                <a:rPr lang="en-US" altLang="ja-JP" dirty="0">
                  <a:latin typeface="Georgia" panose="02040502050405020303" pitchFamily="18" charset="0"/>
                  <a:ea typeface="Kozuka Mincho Std R" panose="02020400000000000000" pitchFamily="18" charset="-128"/>
                </a:rPr>
                <a:t>Fiery NX</a:t>
              </a:r>
              <a:r>
                <a:rPr lang="ja-JP" altLang="en-US" dirty="0">
                  <a:latin typeface="Georgia" panose="02040502050405020303" pitchFamily="18" charset="0"/>
                  <a:ea typeface="Kozuka Mincho Std R" panose="02020400000000000000" pitchFamily="18" charset="-128"/>
                </a:rPr>
                <a:t>プラットフォームと</a:t>
              </a:r>
              <a:r>
                <a:rPr lang="en-US" altLang="ja-JP" dirty="0">
                  <a:latin typeface="Georgia" panose="02040502050405020303" pitchFamily="18" charset="0"/>
                  <a:ea typeface="Kozuka Mincho Std R" panose="02020400000000000000" pitchFamily="18" charset="-128"/>
                </a:rPr>
                <a:t>XB</a:t>
              </a:r>
              <a:r>
                <a:rPr lang="ja-JP" altLang="en-US" dirty="0">
                  <a:latin typeface="Georgia" panose="02040502050405020303" pitchFamily="18" charset="0"/>
                  <a:ea typeface="Kozuka Mincho Std R" panose="02020400000000000000" pitchFamily="18" charset="-128"/>
                </a:rPr>
                <a:t>プラットフォーム</a:t>
              </a:r>
            </a:p>
          </p:txBody>
        </p:sp>
      </p:grpSp>
      <p:grpSp>
        <p:nvGrpSpPr>
          <p:cNvPr id="40" name="Group 39"/>
          <p:cNvGrpSpPr/>
          <p:nvPr/>
        </p:nvGrpSpPr>
        <p:grpSpPr>
          <a:xfrm>
            <a:off x="4698367" y="2595240"/>
            <a:ext cx="3077505" cy="2331064"/>
            <a:chOff x="4698367" y="2595240"/>
            <a:chExt cx="3077505" cy="2331064"/>
          </a:xfrm>
        </p:grpSpPr>
        <p:grpSp>
          <p:nvGrpSpPr>
            <p:cNvPr id="13" name="Group 12"/>
            <p:cNvGrpSpPr/>
            <p:nvPr/>
          </p:nvGrpSpPr>
          <p:grpSpPr>
            <a:xfrm rot="21164635">
              <a:off x="4698367" y="2595240"/>
              <a:ext cx="2990271" cy="2331064"/>
              <a:chOff x="4698367" y="2358886"/>
              <a:chExt cx="2990271" cy="2331064"/>
            </a:xfrm>
            <a:solidFill>
              <a:srgbClr val="FFD961"/>
            </a:solidFill>
          </p:grpSpPr>
          <p:sp>
            <p:nvSpPr>
              <p:cNvPr id="12" name="Trapezoid 11"/>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ea typeface="Kozuka Mincho Std R" panose="02020400000000000000" pitchFamily="18" charset="-128"/>
                </a:endParaRPr>
              </a:p>
            </p:txBody>
          </p:sp>
          <p:sp>
            <p:nvSpPr>
              <p:cNvPr id="9" name="Oval 8"/>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ea typeface="Kozuka Mincho Std R" panose="02020400000000000000" pitchFamily="18" charset="-128"/>
                </a:endParaRPr>
              </a:p>
            </p:txBody>
          </p:sp>
        </p:grpSp>
        <p:sp>
          <p:nvSpPr>
            <p:cNvPr id="39" name="TextBox 38"/>
            <p:cNvSpPr txBox="1"/>
            <p:nvPr/>
          </p:nvSpPr>
          <p:spPr>
            <a:xfrm>
              <a:off x="5737067" y="3668625"/>
              <a:ext cx="2038805" cy="646331"/>
            </a:xfrm>
            <a:prstGeom prst="rect">
              <a:avLst/>
            </a:prstGeom>
            <a:noFill/>
          </p:spPr>
          <p:txBody>
            <a:bodyPr wrap="square" rtlCol="0">
              <a:spAutoFit/>
            </a:bodyPr>
            <a:lstStyle/>
            <a:p>
              <a:pPr algn="ctr"/>
              <a:r>
                <a:rPr lang="en-US" altLang="ja-JP" dirty="0">
                  <a:latin typeface="Georgia" panose="02040502050405020303" pitchFamily="18" charset="0"/>
                  <a:ea typeface="Kozuka Mincho Std R" panose="02020400000000000000" pitchFamily="18" charset="-128"/>
                </a:rPr>
                <a:t>Fiery</a:t>
              </a:r>
              <a:r>
                <a:rPr lang="ja-JP" altLang="en-US" dirty="0">
                  <a:latin typeface="Georgia" panose="02040502050405020303" pitchFamily="18" charset="0"/>
                  <a:ea typeface="Kozuka Mincho Std R" panose="02020400000000000000" pitchFamily="18" charset="-128"/>
                </a:rPr>
                <a:t>メイクレディワークフロー</a:t>
              </a:r>
            </a:p>
          </p:txBody>
        </p:sp>
      </p:grpSp>
      <p:sp>
        <p:nvSpPr>
          <p:cNvPr id="5" name="Title 4"/>
          <p:cNvSpPr>
            <a:spLocks noGrp="1"/>
          </p:cNvSpPr>
          <p:nvPr>
            <p:ph type="title"/>
          </p:nvPr>
        </p:nvSpPr>
        <p:spPr/>
        <p:txBody>
          <a:bodyPr>
            <a:normAutofit fontScale="90000"/>
          </a:bodyPr>
          <a:lstStyle/>
          <a:p>
            <a:r>
              <a:rPr lang="ja-JP" altLang="en-US" dirty="0"/>
              <a:t>プラットフォームの新たな技術革新</a:t>
            </a:r>
          </a:p>
        </p:txBody>
      </p:sp>
      <p:sp>
        <p:nvSpPr>
          <p:cNvPr id="4" name="Slide Number Placeholder 3"/>
          <p:cNvSpPr>
            <a:spLocks noGrp="1"/>
          </p:cNvSpPr>
          <p:nvPr>
            <p:ph type="sldNum" sz="quarter" idx="11"/>
          </p:nvPr>
        </p:nvSpPr>
        <p:spPr/>
        <p:txBody>
          <a:bodyPr/>
          <a:lstStyle/>
          <a:p>
            <a:fld id="{6BEE8092-FD92-D247-BFBB-7625102F9F8E}" type="slidenum">
              <a:rPr lang="en-US" altLang="ja-JP" smtClean="0"/>
              <a:pPr/>
              <a:t>3</a:t>
            </a:fld>
            <a:endParaRPr lang="ja-JP" altLang="en-US" dirty="0"/>
          </a:p>
        </p:txBody>
      </p:sp>
      <p:pic>
        <p:nvPicPr>
          <p:cNvPr id="8" name="Picture 2" descr="C:\Users\veronicm\AppData\Local\Temp\SNAGHTML294a9cb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604" y="1639054"/>
            <a:ext cx="2182533" cy="3269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974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ja-JP" altLang="en-US" dirty="0"/>
              <a:t>一般公開</a:t>
            </a:r>
          </a:p>
        </p:txBody>
      </p:sp>
      <p:sp>
        <p:nvSpPr>
          <p:cNvPr id="6" name="Content Placeholder 5"/>
          <p:cNvSpPr>
            <a:spLocks noGrp="1"/>
          </p:cNvSpPr>
          <p:nvPr>
            <p:ph idx="4294967295"/>
          </p:nvPr>
        </p:nvSpPr>
        <p:spPr>
          <a:xfrm>
            <a:off x="457200" y="1336640"/>
            <a:ext cx="6202391" cy="3541330"/>
          </a:xfrm>
          <a:prstGeom prst="rect">
            <a:avLst/>
          </a:prstGeom>
        </p:spPr>
        <p:txBody>
          <a:bodyPr numCol="1">
            <a:normAutofit/>
          </a:bodyPr>
          <a:lstStyle/>
          <a:p>
            <a:r>
              <a:rPr lang="en-US" altLang="ja-JP" sz="2400" dirty="0"/>
              <a:t>EFI</a:t>
            </a:r>
            <a:r>
              <a:rPr lang="ja-JP" altLang="en-US" sz="2400" dirty="0"/>
              <a:t>プレスリリース： </a:t>
            </a:r>
          </a:p>
          <a:p>
            <a:pPr lvl="1"/>
            <a:r>
              <a:rPr lang="ja-JP" altLang="en-US" sz="2000" dirty="0"/>
              <a:t>ヨーロッパおよび米国：</a:t>
            </a:r>
            <a:r>
              <a:rPr lang="en-US" altLang="ja-JP" sz="2000" dirty="0"/>
              <a:t>9</a:t>
            </a:r>
            <a:r>
              <a:rPr lang="ja-JP" altLang="en-US" sz="2000" dirty="0"/>
              <a:t>月</a:t>
            </a:r>
            <a:r>
              <a:rPr lang="en-US" altLang="ja-JP" sz="2000" dirty="0"/>
              <a:t>11</a:t>
            </a:r>
            <a:r>
              <a:rPr lang="ja-JP" altLang="en-US" sz="2000" dirty="0"/>
              <a:t>日</a:t>
            </a:r>
            <a:r>
              <a:rPr lang="ja-JP" altLang="en-US" sz="2000" baseline="30000" dirty="0"/>
              <a:t> </a:t>
            </a:r>
            <a:r>
              <a:rPr lang="ja-JP" altLang="en-US" dirty="0"/>
              <a:t> </a:t>
            </a:r>
          </a:p>
        </p:txBody>
      </p:sp>
      <p:sp>
        <p:nvSpPr>
          <p:cNvPr id="4" name="Slide Number Placeholder 3"/>
          <p:cNvSpPr>
            <a:spLocks noGrp="1"/>
          </p:cNvSpPr>
          <p:nvPr>
            <p:ph type="sldNum" sz="quarter" idx="11"/>
          </p:nvPr>
        </p:nvSpPr>
        <p:spPr/>
        <p:txBody>
          <a:bodyPr/>
          <a:lstStyle/>
          <a:p>
            <a:fld id="{6BEE8092-FD92-D247-BFBB-7625102F9F8E}" type="slidenum">
              <a:rPr lang="en-US" altLang="ja-JP" smtClean="0"/>
              <a:pPr/>
              <a:t>30</a:t>
            </a:fld>
            <a:endParaRPr lang="ja-JP" altLang="en-US" dirty="0"/>
          </a:p>
        </p:txBody>
      </p:sp>
      <p:sp>
        <p:nvSpPr>
          <p:cNvPr id="2" name="Rectangle 1"/>
          <p:cNvSpPr/>
          <p:nvPr/>
        </p:nvSpPr>
        <p:spPr>
          <a:xfrm>
            <a:off x="6112650" y="1501755"/>
            <a:ext cx="2839621" cy="3077766"/>
          </a:xfrm>
          <a:prstGeom prst="rect">
            <a:avLst/>
          </a:prstGeom>
        </p:spPr>
        <p:txBody>
          <a:bodyPr wrap="square">
            <a:spAutoFit/>
          </a:bodyPr>
          <a:lstStyle/>
          <a:p>
            <a:pPr marL="0" marR="0">
              <a:spcBef>
                <a:spcPts val="0"/>
              </a:spcBef>
              <a:spcAft>
                <a:spcPts val="0"/>
              </a:spcAft>
            </a:pPr>
            <a:r>
              <a:rPr lang="en-US" altLang="ja-JP" dirty="0">
                <a:solidFill>
                  <a:srgbClr val="000000"/>
                </a:solidFill>
                <a:latin typeface="Georgia" panose="02040502050405020303" pitchFamily="18" charset="0"/>
                <a:ea typeface="Kozuka Mincho Std R" panose="02020400000000000000" pitchFamily="18" charset="-128"/>
                <a:hlinkClick r:id="rId3"/>
              </a:rPr>
              <a:t>EFI</a:t>
            </a:r>
            <a:r>
              <a:rPr lang="ja-JP" altLang="en-US" dirty="0">
                <a:solidFill>
                  <a:srgbClr val="000000"/>
                </a:solidFill>
                <a:latin typeface="Georgia" panose="02040502050405020303" pitchFamily="18" charset="0"/>
                <a:ea typeface="Kozuka Mincho Std R" panose="02020400000000000000" pitchFamily="18" charset="-128"/>
                <a:hlinkClick r:id="rId3"/>
              </a:rPr>
              <a:t>プレスリリース</a:t>
            </a:r>
            <a:endParaRPr lang="ja-JP" altLang="en-US" dirty="0">
              <a:solidFill>
                <a:srgbClr val="000000"/>
              </a:solidFill>
              <a:latin typeface="Georgia" panose="02040502050405020303" pitchFamily="18" charset="0"/>
              <a:ea typeface="Kozuka Mincho Std R" panose="02020400000000000000" pitchFamily="18" charset="-128"/>
            </a:endParaRPr>
          </a:p>
          <a:p>
            <a:pPr marL="0" marR="0">
              <a:spcBef>
                <a:spcPts val="0"/>
              </a:spcBef>
              <a:spcAft>
                <a:spcPts val="0"/>
              </a:spcAft>
            </a:pPr>
            <a:endParaRPr lang="ja-JP" altLang="en-US" dirty="0">
              <a:solidFill>
                <a:srgbClr val="000000"/>
              </a:solidFill>
              <a:latin typeface="Georgia" panose="02040502050405020303" pitchFamily="18" charset="0"/>
              <a:ea typeface="Kozuka Mincho Std R" panose="02020400000000000000" pitchFamily="18" charset="-128"/>
            </a:endParaRPr>
          </a:p>
          <a:p>
            <a:pPr marL="0" marR="0">
              <a:spcBef>
                <a:spcPts val="0"/>
              </a:spcBef>
              <a:spcAft>
                <a:spcPts val="0"/>
              </a:spcAft>
            </a:pPr>
            <a:r>
              <a:rPr lang="ja-JP" altLang="en-US" dirty="0">
                <a:solidFill>
                  <a:srgbClr val="000000"/>
                </a:solidFill>
                <a:latin typeface="Georgia" panose="02040502050405020303" pitchFamily="18" charset="0"/>
                <a:ea typeface="Kozuka Mincho Std R" panose="02020400000000000000" pitchFamily="18" charset="-128"/>
              </a:rPr>
              <a:t>雑誌記事</a:t>
            </a:r>
          </a:p>
          <a:p>
            <a:pPr marL="0" marR="0">
              <a:spcBef>
                <a:spcPts val="0"/>
              </a:spcBef>
              <a:spcAft>
                <a:spcPts val="0"/>
              </a:spcAft>
            </a:pPr>
            <a:r>
              <a:rPr lang="en-US" altLang="ja-JP" dirty="0">
                <a:solidFill>
                  <a:srgbClr val="000000"/>
                </a:solidFill>
                <a:latin typeface="Georgia" panose="02040502050405020303" pitchFamily="18" charset="0"/>
                <a:ea typeface="Kozuka Mincho Std R" panose="02020400000000000000" pitchFamily="18" charset="-128"/>
                <a:hlinkClick r:id="rId4"/>
              </a:rPr>
              <a:t>WhatTheyThink</a:t>
            </a:r>
            <a:endParaRPr lang="ja-JP" altLang="en-US" dirty="0">
              <a:solidFill>
                <a:srgbClr val="000000"/>
              </a:solidFill>
              <a:latin typeface="Georgia" panose="02040502050405020303" pitchFamily="18" charset="0"/>
              <a:ea typeface="Kozuka Mincho Std R" panose="02020400000000000000" pitchFamily="18" charset="-128"/>
            </a:endParaRPr>
          </a:p>
          <a:p>
            <a:pPr marL="0" marR="0">
              <a:spcBef>
                <a:spcPts val="0"/>
              </a:spcBef>
              <a:spcAft>
                <a:spcPts val="0"/>
              </a:spcAft>
            </a:pPr>
            <a:r>
              <a:rPr lang="en-US" altLang="ja-JP" dirty="0">
                <a:solidFill>
                  <a:srgbClr val="000000"/>
                </a:solidFill>
                <a:latin typeface="Georgia" panose="02040502050405020303" pitchFamily="18" charset="0"/>
                <a:ea typeface="Kozuka Mincho Std R" panose="02020400000000000000" pitchFamily="18" charset="-128"/>
                <a:hlinkClick r:id="rId5"/>
              </a:rPr>
              <a:t>Print Show Daily</a:t>
            </a:r>
            <a:endParaRPr lang="ja-JP" altLang="en-US" dirty="0">
              <a:solidFill>
                <a:srgbClr val="000000"/>
              </a:solidFill>
              <a:latin typeface="Georgia" panose="02040502050405020303" pitchFamily="18" charset="0"/>
              <a:ea typeface="Kozuka Mincho Std R" panose="02020400000000000000" pitchFamily="18" charset="-128"/>
            </a:endParaRPr>
          </a:p>
          <a:p>
            <a:pPr marL="0" marR="0">
              <a:spcBef>
                <a:spcPts val="0"/>
              </a:spcBef>
              <a:spcAft>
                <a:spcPts val="0"/>
              </a:spcAft>
            </a:pPr>
            <a:r>
              <a:rPr lang="en-US" altLang="ja-JP" dirty="0">
                <a:solidFill>
                  <a:srgbClr val="000000"/>
                </a:solidFill>
                <a:latin typeface="Georgia" panose="02040502050405020303" pitchFamily="18" charset="0"/>
                <a:ea typeface="Kozuka Mincho Std R" panose="02020400000000000000" pitchFamily="18" charset="-128"/>
                <a:hlinkClick r:id="rId6"/>
              </a:rPr>
              <a:t>Deutscher Drucker</a:t>
            </a:r>
            <a:endParaRPr lang="ja-JP" altLang="en-US" dirty="0">
              <a:solidFill>
                <a:srgbClr val="000000"/>
              </a:solidFill>
              <a:latin typeface="Georgia" panose="02040502050405020303" pitchFamily="18" charset="0"/>
              <a:ea typeface="Kozuka Mincho Std R" panose="02020400000000000000" pitchFamily="18" charset="-128"/>
            </a:endParaRPr>
          </a:p>
          <a:p>
            <a:pPr marL="0" marR="0">
              <a:spcBef>
                <a:spcPts val="0"/>
              </a:spcBef>
              <a:spcAft>
                <a:spcPts val="0"/>
              </a:spcAft>
            </a:pPr>
            <a:r>
              <a:rPr lang="en-US" altLang="ja-JP" dirty="0">
                <a:solidFill>
                  <a:srgbClr val="000000"/>
                </a:solidFill>
                <a:latin typeface="Georgia" panose="02040502050405020303" pitchFamily="18" charset="0"/>
                <a:ea typeface="Kozuka Mincho Std R" panose="02020400000000000000" pitchFamily="18" charset="-128"/>
                <a:hlinkClick r:id="rId7"/>
              </a:rPr>
              <a:t>PrintWeek</a:t>
            </a:r>
            <a:endParaRPr lang="ja-JP" altLang="en-US" dirty="0">
              <a:solidFill>
                <a:srgbClr val="000000"/>
              </a:solidFill>
              <a:latin typeface="Georgia" panose="02040502050405020303" pitchFamily="18" charset="0"/>
              <a:ea typeface="Kozuka Mincho Std R" panose="02020400000000000000" pitchFamily="18" charset="-128"/>
            </a:endParaRPr>
          </a:p>
          <a:p>
            <a:pPr marL="0" marR="0">
              <a:spcBef>
                <a:spcPts val="0"/>
              </a:spcBef>
              <a:spcAft>
                <a:spcPts val="0"/>
              </a:spcAft>
            </a:pPr>
            <a:r>
              <a:rPr lang="en-US" altLang="ja-JP" dirty="0">
                <a:solidFill>
                  <a:srgbClr val="000000"/>
                </a:solidFill>
                <a:latin typeface="Georgia" panose="02040502050405020303" pitchFamily="18" charset="0"/>
                <a:ea typeface="Kozuka Mincho Std R" panose="02020400000000000000" pitchFamily="18" charset="-128"/>
                <a:hlinkClick r:id="rId8"/>
              </a:rPr>
              <a:t>Australian Printer</a:t>
            </a:r>
            <a:endParaRPr lang="ja-JP" altLang="en-US" dirty="0">
              <a:solidFill>
                <a:srgbClr val="000000"/>
              </a:solidFill>
              <a:latin typeface="Georgia" panose="02040502050405020303" pitchFamily="18" charset="0"/>
              <a:ea typeface="Kozuka Mincho Std R" panose="02020400000000000000" pitchFamily="18" charset="-128"/>
            </a:endParaRPr>
          </a:p>
          <a:p>
            <a:pPr marL="0" marR="0">
              <a:spcBef>
                <a:spcPts val="0"/>
              </a:spcBef>
              <a:spcAft>
                <a:spcPts val="0"/>
              </a:spcAft>
            </a:pPr>
            <a:r>
              <a:rPr lang="en-US" altLang="ja-JP" dirty="0">
                <a:solidFill>
                  <a:srgbClr val="000000"/>
                </a:solidFill>
                <a:latin typeface="Georgia" panose="02040502050405020303" pitchFamily="18" charset="0"/>
                <a:ea typeface="Kozuka Mincho Std R" panose="02020400000000000000" pitchFamily="18" charset="-128"/>
                <a:hlinkClick r:id="rId9"/>
              </a:rPr>
              <a:t>Digital Printer</a:t>
            </a:r>
          </a:p>
          <a:p>
            <a:pPr marL="0" marR="0">
              <a:spcBef>
                <a:spcPts val="0"/>
              </a:spcBef>
              <a:spcAft>
                <a:spcPts val="0"/>
              </a:spcAft>
            </a:pPr>
            <a:r>
              <a:rPr lang="ja-JP" altLang="en-US" dirty="0">
                <a:solidFill>
                  <a:srgbClr val="000000"/>
                </a:solidFill>
                <a:latin typeface="Georgia" panose="02040502050405020303" pitchFamily="18" charset="0"/>
                <a:ea typeface="Kozuka Mincho Std R" panose="02020400000000000000" pitchFamily="18" charset="-128"/>
                <a:hlinkClick r:id="rId9"/>
              </a:rPr>
              <a:t> </a:t>
            </a:r>
            <a:endParaRPr lang="ja-JP" altLang="en-US" sz="3200" dirty="0">
              <a:effectLst/>
              <a:latin typeface="Times New Roman" panose="02020603050405020304" pitchFamily="18" charset="0"/>
              <a:ea typeface="Kozuka Mincho Std R" panose="02020400000000000000" pitchFamily="18" charset="-128"/>
            </a:endParaRPr>
          </a:p>
        </p:txBody>
      </p:sp>
      <p:pic>
        <p:nvPicPr>
          <p:cNvPr id="3" name="Picture 2"/>
          <p:cNvPicPr>
            <a:picLocks noChangeAspect="1"/>
          </p:cNvPicPr>
          <p:nvPr/>
        </p:nvPicPr>
        <p:blipFill>
          <a:blip r:embed="rId10"/>
          <a:stretch>
            <a:fillRect/>
          </a:stretch>
        </p:blipFill>
        <p:spPr>
          <a:xfrm>
            <a:off x="181349" y="3107305"/>
            <a:ext cx="1489242" cy="222672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11"/>
          <a:stretch>
            <a:fillRect/>
          </a:stretch>
        </p:blipFill>
        <p:spPr>
          <a:xfrm>
            <a:off x="1741772" y="3107305"/>
            <a:ext cx="1660907" cy="220122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12"/>
          <a:stretch>
            <a:fillRect/>
          </a:stretch>
        </p:blipFill>
        <p:spPr>
          <a:xfrm>
            <a:off x="3509622" y="3107304"/>
            <a:ext cx="1019049" cy="2135747"/>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13"/>
          <a:stretch>
            <a:fillRect/>
          </a:stretch>
        </p:blipFill>
        <p:spPr>
          <a:xfrm>
            <a:off x="4624898" y="3107305"/>
            <a:ext cx="1300402" cy="22267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6965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272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p:cNvSpPr txBox="1">
            <a:spLocks noGrp="1"/>
          </p:cNvSpPr>
          <p:nvPr>
            <p:ph type="title"/>
          </p:nvPr>
        </p:nvSpPr>
        <p:spPr>
          <a:xfrm>
            <a:off x="394140" y="205979"/>
            <a:ext cx="8229600" cy="857250"/>
          </a:xfrm>
          <a:prstGeom prst="rect">
            <a:avLst/>
          </a:prstGeom>
        </p:spPr>
        <p:txBody>
          <a:bodyPr vert="horz" lIns="91440" tIns="45720" rIns="91440" bIns="45720" rtlCol="0" anchor="ctr">
            <a:normAutofit/>
          </a:bodyPr>
          <a:lstStyle/>
          <a:p>
            <a:r>
              <a:rPr lang="en-US" altLang="ja-JP" dirty="0"/>
              <a:t>Fiery FS300 Pro</a:t>
            </a:r>
            <a:r>
              <a:rPr lang="ja-JP" altLang="en-US" dirty="0"/>
              <a:t>の新機能</a:t>
            </a:r>
          </a:p>
        </p:txBody>
      </p:sp>
      <p:sp>
        <p:nvSpPr>
          <p:cNvPr id="15" name="Rectangle 14"/>
          <p:cNvSpPr/>
          <p:nvPr/>
        </p:nvSpPr>
        <p:spPr>
          <a:xfrm>
            <a:off x="827530" y="2484436"/>
            <a:ext cx="2125191" cy="1615827"/>
          </a:xfrm>
          <a:prstGeom prst="rect">
            <a:avLst/>
          </a:prstGeom>
        </p:spPr>
        <p:txBody>
          <a:bodyPr wrap="square">
            <a:spAutoFit/>
          </a:bodyPr>
          <a:lstStyle/>
          <a:p>
            <a:pPr marL="86916" lvl="1" indent="-86916">
              <a:spcBef>
                <a:spcPts val="0"/>
              </a:spcBef>
              <a:buFont typeface="Arial"/>
              <a:buChar char="•"/>
            </a:pPr>
            <a:r>
              <a:rPr lang="en-US" altLang="ja-JP" sz="1100" dirty="0">
                <a:latin typeface="Georgia" panose="02040502050405020303" pitchFamily="18" charset="0"/>
                <a:ea typeface="Kozuka Mincho Std R" panose="02020400000000000000" pitchFamily="18" charset="-128"/>
              </a:rPr>
              <a:t>7</a:t>
            </a:r>
            <a:r>
              <a:rPr lang="ja-JP" altLang="en-US" sz="1100" dirty="0">
                <a:latin typeface="Georgia" panose="02040502050405020303" pitchFamily="18" charset="0"/>
                <a:ea typeface="Kozuka Mincho Std R" panose="02020400000000000000" pitchFamily="18" charset="-128"/>
              </a:rPr>
              <a:t>色のサポート</a:t>
            </a:r>
          </a:p>
          <a:p>
            <a:pPr marL="86916" lvl="1" indent="-86916">
              <a:spcBef>
                <a:spcPts val="0"/>
              </a:spcBef>
              <a:buFont typeface="Arial"/>
              <a:buChar char="•"/>
            </a:pPr>
            <a:r>
              <a:rPr lang="ja-JP" altLang="en-US" sz="1100" dirty="0">
                <a:latin typeface="Georgia" panose="02040502050405020303" pitchFamily="18" charset="0"/>
                <a:ea typeface="Kozuka Mincho Std R" panose="02020400000000000000" pitchFamily="18" charset="-128"/>
              </a:rPr>
              <a:t>スポットカラーグループ</a:t>
            </a:r>
            <a:br>
              <a:rPr lang="en-US" altLang="ja-JP" sz="1100" dirty="0">
                <a:latin typeface="Georgia" panose="02040502050405020303" pitchFamily="18" charset="0"/>
                <a:ea typeface="Kozuka Mincho Std R" panose="02020400000000000000" pitchFamily="18" charset="-128"/>
              </a:rPr>
            </a:br>
            <a:r>
              <a:rPr lang="ja-JP" altLang="en-US" sz="1100" dirty="0">
                <a:latin typeface="Georgia" panose="02040502050405020303" pitchFamily="18" charset="0"/>
                <a:ea typeface="Kozuka Mincho Std R" panose="02020400000000000000" pitchFamily="18" charset="-128"/>
              </a:rPr>
              <a:t>優先度 </a:t>
            </a:r>
          </a:p>
          <a:p>
            <a:pPr marL="86916" lvl="1" indent="-86916">
              <a:spcBef>
                <a:spcPts val="0"/>
              </a:spcBef>
              <a:buFont typeface="Arial"/>
              <a:buChar char="•"/>
            </a:pPr>
            <a:r>
              <a:rPr lang="ja-JP" altLang="en-US" sz="1100" dirty="0">
                <a:latin typeface="Georgia" panose="02040502050405020303" pitchFamily="18" charset="0"/>
                <a:ea typeface="Kozuka Mincho Std R" panose="02020400000000000000" pitchFamily="18" charset="-128"/>
              </a:rPr>
              <a:t>グレースケール入力プロファイル</a:t>
            </a:r>
          </a:p>
          <a:p>
            <a:pPr marL="86916" lvl="1" indent="-86916">
              <a:spcBef>
                <a:spcPts val="0"/>
              </a:spcBef>
              <a:buFont typeface="Arial"/>
              <a:buChar char="•"/>
            </a:pPr>
            <a:r>
              <a:rPr lang="en-US" altLang="ja-JP" sz="1100" dirty="0">
                <a:latin typeface="Georgia" panose="02040502050405020303" pitchFamily="18" charset="0"/>
                <a:ea typeface="Kozuka Mincho Std R" panose="02020400000000000000" pitchFamily="18" charset="-128"/>
              </a:rPr>
              <a:t>Fiery ImageViewer</a:t>
            </a:r>
            <a:endParaRPr lang="ja-JP" altLang="en-US" sz="1100" dirty="0">
              <a:latin typeface="Georgia" panose="02040502050405020303" pitchFamily="18" charset="0"/>
              <a:ea typeface="Kozuka Mincho Std R" panose="02020400000000000000" pitchFamily="18" charset="-128"/>
              <a:cs typeface="Arial"/>
            </a:endParaRPr>
          </a:p>
          <a:p>
            <a:pPr marL="287337" lvl="1" indent="-171450">
              <a:spcBef>
                <a:spcPts val="0"/>
              </a:spcBef>
              <a:buFont typeface="Georgia" panose="02040502050405020303" pitchFamily="18" charset="0"/>
              <a:buChar char="–"/>
            </a:pPr>
            <a:r>
              <a:rPr lang="ja-JP" altLang="en-US" sz="1100" dirty="0">
                <a:latin typeface="Georgia" panose="02040502050405020303" pitchFamily="18" charset="0"/>
                <a:ea typeface="Kozuka Mincho Std R" panose="02020400000000000000" pitchFamily="18" charset="-128"/>
              </a:rPr>
              <a:t>オブジェクトインスペクター</a:t>
            </a:r>
          </a:p>
          <a:p>
            <a:pPr marL="287337" lvl="1" indent="-171450">
              <a:spcBef>
                <a:spcPts val="0"/>
              </a:spcBef>
              <a:buFont typeface="Georgia" panose="02040502050405020303" pitchFamily="18" charset="0"/>
              <a:buChar char="–"/>
            </a:pPr>
            <a:r>
              <a:rPr lang="ja-JP" altLang="en-US" sz="1100" dirty="0">
                <a:latin typeface="Georgia" panose="02040502050405020303" pitchFamily="18" charset="0"/>
                <a:ea typeface="Kozuka Mincho Std R" panose="02020400000000000000" pitchFamily="18" charset="-128"/>
              </a:rPr>
              <a:t>インク総量</a:t>
            </a:r>
          </a:p>
        </p:txBody>
      </p:sp>
      <p:sp>
        <p:nvSpPr>
          <p:cNvPr id="17" name="Rectangle 16"/>
          <p:cNvSpPr/>
          <p:nvPr/>
        </p:nvSpPr>
        <p:spPr>
          <a:xfrm>
            <a:off x="2884806" y="2487691"/>
            <a:ext cx="1955260" cy="1615827"/>
          </a:xfrm>
          <a:prstGeom prst="rect">
            <a:avLst/>
          </a:prstGeom>
        </p:spPr>
        <p:txBody>
          <a:bodyPr wrap="square">
            <a:spAutoFit/>
          </a:bodyPr>
          <a:lstStyle/>
          <a:p>
            <a:pPr marL="84535" indent="-84535">
              <a:buFont typeface="Arial"/>
              <a:buChar char="•"/>
            </a:pPr>
            <a:r>
              <a:rPr lang="ja-JP" altLang="en-US" sz="1100" dirty="0">
                <a:latin typeface="Georgia" panose="02040502050405020303" pitchFamily="18" charset="0"/>
                <a:ea typeface="Kozuka Mincho Std R" panose="02020400000000000000" pitchFamily="18" charset="-128"/>
              </a:rPr>
              <a:t>新規ハードウェア</a:t>
            </a:r>
          </a:p>
          <a:p>
            <a:pPr marL="84535" indent="-84535">
              <a:buFont typeface="Arial"/>
              <a:buChar char="•"/>
            </a:pPr>
            <a:r>
              <a:rPr lang="en-US" altLang="ja-JP" sz="1100" dirty="0">
                <a:latin typeface="Georgia" panose="02040502050405020303" pitchFamily="18" charset="0"/>
                <a:ea typeface="Kozuka Mincho Std R" panose="02020400000000000000" pitchFamily="18" charset="-128"/>
              </a:rPr>
              <a:t>APPE 4*</a:t>
            </a:r>
          </a:p>
          <a:p>
            <a:pPr marL="84535" indent="-84535">
              <a:buFont typeface="Arial"/>
              <a:buChar char="•"/>
            </a:pPr>
            <a:r>
              <a:rPr lang="en-US" altLang="ja-JP" sz="1100" dirty="0">
                <a:latin typeface="Georgia" panose="02040502050405020303" pitchFamily="18" charset="0"/>
                <a:ea typeface="Kozuka Mincho Std R" panose="02020400000000000000" pitchFamily="18" charset="-128"/>
              </a:rPr>
              <a:t>HyperRIP</a:t>
            </a:r>
            <a:r>
              <a:rPr lang="ja-JP" altLang="en-US" sz="1100" dirty="0">
                <a:latin typeface="Georgia" panose="02040502050405020303" pitchFamily="18" charset="0"/>
                <a:ea typeface="Kozuka Mincho Std R" panose="02020400000000000000" pitchFamily="18" charset="-128"/>
              </a:rPr>
              <a:t>の強化</a:t>
            </a:r>
          </a:p>
          <a:p>
            <a:pPr marL="84535" indent="-84535">
              <a:buFont typeface="Arial"/>
              <a:buChar char="•"/>
            </a:pPr>
            <a:r>
              <a:rPr lang="ja-JP" altLang="en-US" sz="1100" dirty="0">
                <a:latin typeface="Georgia" panose="02040502050405020303" pitchFamily="18" charset="0"/>
                <a:ea typeface="Kozuka Mincho Std R" panose="02020400000000000000" pitchFamily="18" charset="-128"/>
              </a:rPr>
              <a:t>高速再印刷</a:t>
            </a:r>
          </a:p>
          <a:p>
            <a:pPr marL="84535" indent="-84535">
              <a:buFont typeface="Arial"/>
              <a:buChar char="•"/>
            </a:pPr>
            <a:r>
              <a:rPr lang="en-US" altLang="ja-JP" sz="1100" dirty="0">
                <a:latin typeface="Georgia" panose="02040502050405020303" pitchFamily="18" charset="0"/>
                <a:ea typeface="Kozuka Mincho Std R" panose="02020400000000000000" pitchFamily="18" charset="-128"/>
              </a:rPr>
              <a:t>Fiery Impose</a:t>
            </a:r>
            <a:r>
              <a:rPr lang="ja-JP" altLang="en-US" sz="1100" dirty="0">
                <a:latin typeface="Georgia" panose="02040502050405020303" pitchFamily="18" charset="0"/>
                <a:ea typeface="Kozuka Mincho Std R" panose="02020400000000000000" pitchFamily="18" charset="-128"/>
              </a:rPr>
              <a:t>：</a:t>
            </a:r>
          </a:p>
          <a:p>
            <a:pPr marL="284163" indent="-171450">
              <a:buFont typeface="Georgia" panose="02040502050405020303" pitchFamily="18" charset="0"/>
              <a:buChar char="–"/>
            </a:pPr>
            <a:r>
              <a:rPr lang="ja-JP" altLang="en-US" sz="1100" dirty="0">
                <a:latin typeface="Georgia" panose="02040502050405020303" pitchFamily="18" charset="0"/>
                <a:ea typeface="Kozuka Mincho Std R" panose="02020400000000000000" pitchFamily="18" charset="-128"/>
              </a:rPr>
              <a:t>ギャングアップの自動化の強化</a:t>
            </a:r>
          </a:p>
          <a:p>
            <a:pPr marL="284163" lvl="1" indent="-171450">
              <a:buFont typeface="Georgia" panose="02040502050405020303" pitchFamily="18" charset="0"/>
              <a:buChar char="–"/>
            </a:pPr>
            <a:r>
              <a:rPr lang="ja-JP" altLang="en-US" sz="1100" dirty="0">
                <a:latin typeface="Georgia" panose="02040502050405020303" pitchFamily="18" charset="0"/>
                <a:ea typeface="Kozuka Mincho Std R" panose="02020400000000000000" pitchFamily="18" charset="-128"/>
              </a:rPr>
              <a:t>ページ回転の自動化</a:t>
            </a:r>
          </a:p>
          <a:p>
            <a:pPr marL="284163" lvl="1" indent="-171450">
              <a:buFont typeface="Georgia" panose="02040502050405020303" pitchFamily="18" charset="0"/>
              <a:buChar char="–"/>
            </a:pPr>
            <a:r>
              <a:rPr lang="ja-JP" altLang="en-US" sz="1100" dirty="0">
                <a:latin typeface="Georgia" panose="02040502050405020303" pitchFamily="18" charset="0"/>
                <a:ea typeface="Kozuka Mincho Std R" panose="02020400000000000000" pitchFamily="18" charset="-128"/>
              </a:rPr>
              <a:t>マークのプリセット</a:t>
            </a:r>
          </a:p>
        </p:txBody>
      </p:sp>
      <p:sp>
        <p:nvSpPr>
          <p:cNvPr id="18" name="Rectangle 17"/>
          <p:cNvSpPr/>
          <p:nvPr/>
        </p:nvSpPr>
        <p:spPr>
          <a:xfrm>
            <a:off x="4840066" y="2487691"/>
            <a:ext cx="2057276" cy="2631490"/>
          </a:xfrm>
          <a:prstGeom prst="rect">
            <a:avLst/>
          </a:prstGeom>
        </p:spPr>
        <p:txBody>
          <a:bodyPr wrap="square">
            <a:spAutoFit/>
          </a:bodyPr>
          <a:lstStyle/>
          <a:p>
            <a:pPr marL="86916" lvl="1" indent="-86916">
              <a:buFont typeface="Arial"/>
              <a:buChar char="•"/>
            </a:pPr>
            <a:r>
              <a:rPr lang="en-US" altLang="ja-JP" sz="1100" dirty="0">
                <a:latin typeface="Georgia" panose="02040502050405020303" pitchFamily="18" charset="0"/>
                <a:ea typeface="Kozuka Mincho Std R" panose="02020400000000000000" pitchFamily="18" charset="-128"/>
              </a:rPr>
              <a:t>Fiery Command WorkStation 6</a:t>
            </a:r>
          </a:p>
          <a:p>
            <a:pPr marL="319087" lvl="2" indent="-171450">
              <a:buFont typeface="Georgia" panose="02040502050405020303" pitchFamily="18" charset="0"/>
              <a:buChar char="–"/>
            </a:pPr>
            <a:r>
              <a:rPr lang="ja-JP" altLang="en-US" sz="1100" dirty="0">
                <a:latin typeface="Georgia" panose="02040502050405020303" pitchFamily="18" charset="0"/>
                <a:ea typeface="Kozuka Mincho Std R" panose="02020400000000000000" pitchFamily="18" charset="-128"/>
              </a:rPr>
              <a:t>すべてのジョブのプレビュー</a:t>
            </a:r>
          </a:p>
          <a:p>
            <a:pPr marL="319087" lvl="2" indent="-171450">
              <a:buFont typeface="Georgia" panose="02040502050405020303" pitchFamily="18" charset="0"/>
              <a:buChar char="–"/>
            </a:pPr>
            <a:r>
              <a:rPr lang="ja-JP" altLang="en-US" sz="1100" dirty="0">
                <a:latin typeface="Georgia" panose="02040502050405020303" pitchFamily="18" charset="0"/>
                <a:ea typeface="Kozuka Mincho Std R" panose="02020400000000000000" pitchFamily="18" charset="-128"/>
              </a:rPr>
              <a:t>ラスターの自動除去</a:t>
            </a:r>
            <a:endParaRPr lang="ja-JP" altLang="en-US" sz="1100" dirty="0">
              <a:latin typeface="Georgia" panose="02040502050405020303" pitchFamily="18" charset="0"/>
              <a:ea typeface="Kozuka Mincho Std R" panose="02020400000000000000" pitchFamily="18" charset="-128"/>
              <a:cs typeface="Arial"/>
            </a:endParaRPr>
          </a:p>
          <a:p>
            <a:pPr marL="86916" lvl="1" indent="-86916">
              <a:buFont typeface="Arial"/>
              <a:buChar char="•"/>
            </a:pPr>
            <a:r>
              <a:rPr lang="en-US" altLang="ja-JP" sz="1100" dirty="0">
                <a:latin typeface="Georgia" panose="02040502050405020303" pitchFamily="18" charset="0"/>
                <a:ea typeface="Kozuka Mincho Std R" panose="02020400000000000000" pitchFamily="18" charset="-128"/>
              </a:rPr>
              <a:t>Fiery NX</a:t>
            </a:r>
            <a:r>
              <a:rPr lang="ja-JP" altLang="en-US" sz="1100" dirty="0">
                <a:latin typeface="Georgia" panose="02040502050405020303" pitchFamily="18" charset="0"/>
                <a:ea typeface="Kozuka Mincho Std R" panose="02020400000000000000" pitchFamily="18" charset="-128"/>
              </a:rPr>
              <a:t>の設計</a:t>
            </a:r>
          </a:p>
          <a:p>
            <a:pPr marL="319087" lvl="2" indent="-171450">
              <a:buFont typeface="Georgia" panose="02040502050405020303" pitchFamily="18" charset="0"/>
              <a:buChar char="–"/>
            </a:pPr>
            <a:r>
              <a:rPr lang="en-US" altLang="ja-JP" sz="1100" dirty="0">
                <a:latin typeface="Georgia" panose="02040502050405020303" pitchFamily="18" charset="0"/>
                <a:ea typeface="Kozuka Mincho Std R" panose="02020400000000000000" pitchFamily="18" charset="-128"/>
              </a:rPr>
              <a:t>Fiery QuickTouch</a:t>
            </a:r>
            <a:endParaRPr lang="ja-JP" altLang="en-US" sz="1100" dirty="0">
              <a:latin typeface="Georgia" panose="02040502050405020303" pitchFamily="18" charset="0"/>
              <a:ea typeface="Kozuka Mincho Std R" panose="02020400000000000000" pitchFamily="18" charset="-128"/>
              <a:cs typeface="Arial"/>
            </a:endParaRPr>
          </a:p>
          <a:p>
            <a:pPr marL="319087" lvl="2" indent="-171450">
              <a:buFont typeface="Georgia" panose="02040502050405020303" pitchFamily="18" charset="0"/>
              <a:buChar char="–"/>
            </a:pPr>
            <a:r>
              <a:rPr lang="en-US" altLang="ja-JP" sz="1100" dirty="0">
                <a:latin typeface="Georgia" panose="02040502050405020303" pitchFamily="18" charset="0"/>
                <a:ea typeface="Kozuka Mincho Std R" panose="02020400000000000000" pitchFamily="18" charset="-128"/>
              </a:rPr>
              <a:t>Fiery NX Station</a:t>
            </a:r>
          </a:p>
          <a:p>
            <a:pPr marL="84535" indent="-84535">
              <a:buFont typeface="Arial"/>
              <a:buChar char="•"/>
            </a:pPr>
            <a:r>
              <a:rPr lang="en-US" altLang="ja-JP" sz="1100" dirty="0">
                <a:latin typeface="Georgia" panose="02040502050405020303" pitchFamily="18" charset="0"/>
                <a:ea typeface="Kozuka Mincho Std R" panose="02020400000000000000" pitchFamily="18" charset="-128"/>
              </a:rPr>
              <a:t>Fiery JobMaster</a:t>
            </a:r>
            <a:r>
              <a:rPr lang="ja-JP" altLang="en-US" sz="1100" dirty="0">
                <a:latin typeface="Georgia" panose="02040502050405020303" pitchFamily="18" charset="0"/>
                <a:ea typeface="Kozuka Mincho Std R" panose="02020400000000000000" pitchFamily="18" charset="-128"/>
              </a:rPr>
              <a:t>：</a:t>
            </a:r>
          </a:p>
          <a:p>
            <a:pPr marL="319087" indent="-171450">
              <a:buFont typeface="Georgia" panose="02040502050405020303" pitchFamily="18" charset="0"/>
              <a:buChar char="–"/>
            </a:pPr>
            <a:r>
              <a:rPr lang="ja-JP" altLang="en-US" sz="1100" dirty="0">
                <a:latin typeface="Georgia" panose="02040502050405020303" pitchFamily="18" charset="0"/>
                <a:ea typeface="Kozuka Mincho Std R" panose="02020400000000000000" pitchFamily="18" charset="-128"/>
              </a:rPr>
              <a:t>画像スタンプ</a:t>
            </a:r>
          </a:p>
          <a:p>
            <a:pPr marL="319087" indent="-171450">
              <a:buFont typeface="Georgia" panose="02040502050405020303" pitchFamily="18" charset="0"/>
              <a:buChar char="–"/>
            </a:pPr>
            <a:r>
              <a:rPr lang="ja-JP" altLang="en-US" sz="1100" dirty="0">
                <a:latin typeface="Georgia" panose="02040502050405020303" pitchFamily="18" charset="0"/>
                <a:ea typeface="Kozuka Mincho Std R" panose="02020400000000000000" pitchFamily="18" charset="-128"/>
              </a:rPr>
              <a:t>スキャンしたページのインポート</a:t>
            </a:r>
          </a:p>
          <a:p>
            <a:pPr marL="319087" indent="-171450">
              <a:buFont typeface="Georgia" panose="02040502050405020303" pitchFamily="18" charset="0"/>
              <a:buChar char="–"/>
            </a:pPr>
            <a:r>
              <a:rPr lang="ja-JP" altLang="en-US" sz="1100" dirty="0">
                <a:latin typeface="Georgia" panose="02040502050405020303" pitchFamily="18" charset="0"/>
                <a:ea typeface="Kozuka Mincho Std R" panose="02020400000000000000" pitchFamily="18" charset="-128"/>
              </a:rPr>
              <a:t>ページオフセット</a:t>
            </a:r>
          </a:p>
          <a:p>
            <a:pPr marL="84535" indent="-84535">
              <a:buFont typeface="Arial"/>
              <a:buChar char="•"/>
            </a:pPr>
            <a:r>
              <a:rPr lang="ja-JP" altLang="en-US" sz="1100" dirty="0">
                <a:latin typeface="Georgia" panose="02040502050405020303" pitchFamily="18" charset="0"/>
                <a:ea typeface="Kozuka Mincho Std R" panose="02020400000000000000" pitchFamily="18" charset="-128"/>
              </a:rPr>
              <a:t>その他のメイクレディ機能強化</a:t>
            </a:r>
          </a:p>
        </p:txBody>
      </p:sp>
      <p:sp>
        <p:nvSpPr>
          <p:cNvPr id="19" name="Rectangle 18"/>
          <p:cNvSpPr/>
          <p:nvPr/>
        </p:nvSpPr>
        <p:spPr>
          <a:xfrm>
            <a:off x="6964680" y="2484436"/>
            <a:ext cx="1820007" cy="1785104"/>
          </a:xfrm>
          <a:prstGeom prst="rect">
            <a:avLst/>
          </a:prstGeom>
        </p:spPr>
        <p:txBody>
          <a:bodyPr wrap="square">
            <a:spAutoFit/>
          </a:bodyPr>
          <a:lstStyle/>
          <a:p>
            <a:pPr marL="86916" lvl="1" indent="-86916">
              <a:spcBef>
                <a:spcPts val="0"/>
              </a:spcBef>
              <a:buFont typeface="Arial"/>
              <a:buChar char="•"/>
            </a:pPr>
            <a:r>
              <a:rPr lang="en-US" altLang="ja-JP" sz="1100" dirty="0">
                <a:latin typeface="Georgia" panose="02040502050405020303" pitchFamily="18" charset="0"/>
                <a:ea typeface="Kozuka Mincho Std R" panose="02020400000000000000" pitchFamily="18" charset="-128"/>
              </a:rPr>
              <a:t>Windows 10 </a:t>
            </a:r>
          </a:p>
          <a:p>
            <a:pPr marL="86916" lvl="1" indent="-86916">
              <a:spcBef>
                <a:spcPts val="0"/>
              </a:spcBef>
              <a:buFont typeface="Arial"/>
              <a:buChar char="•"/>
            </a:pPr>
            <a:r>
              <a:rPr lang="ja-JP" altLang="en-US" sz="1100" dirty="0">
                <a:latin typeface="Georgia" panose="02040502050405020303" pitchFamily="18" charset="0"/>
                <a:ea typeface="Kozuka Mincho Std R" panose="02020400000000000000" pitchFamily="18" charset="-128"/>
              </a:rPr>
              <a:t>セキュリティの強化</a:t>
            </a:r>
          </a:p>
          <a:p>
            <a:pPr marL="86916" lvl="1" indent="-86916">
              <a:spcBef>
                <a:spcPts val="0"/>
              </a:spcBef>
              <a:buFont typeface="Arial"/>
              <a:buChar char="•"/>
            </a:pPr>
            <a:r>
              <a:rPr lang="ja-JP" altLang="en-US" sz="1100" dirty="0">
                <a:latin typeface="Georgia" panose="02040502050405020303" pitchFamily="18" charset="0"/>
                <a:ea typeface="Kozuka Mincho Std R" panose="02020400000000000000" pitchFamily="18" charset="-128"/>
              </a:rPr>
              <a:t>自動システムバックア</a:t>
            </a:r>
            <a:br>
              <a:rPr lang="en-US" altLang="ja-JP" sz="1100" dirty="0">
                <a:latin typeface="Georgia" panose="02040502050405020303" pitchFamily="18" charset="0"/>
                <a:ea typeface="Kozuka Mincho Std R" panose="02020400000000000000" pitchFamily="18" charset="-128"/>
              </a:rPr>
            </a:br>
            <a:r>
              <a:rPr lang="ja-JP" altLang="en-US" sz="1100" dirty="0">
                <a:latin typeface="Georgia" panose="02040502050405020303" pitchFamily="18" charset="0"/>
                <a:ea typeface="Kozuka Mincho Std R" panose="02020400000000000000" pitchFamily="18" charset="-128"/>
              </a:rPr>
              <a:t>ップ</a:t>
            </a:r>
          </a:p>
          <a:p>
            <a:pPr marL="86916" lvl="1" indent="-86916">
              <a:spcBef>
                <a:spcPts val="0"/>
              </a:spcBef>
              <a:buFont typeface="Arial"/>
              <a:buChar char="•"/>
            </a:pPr>
            <a:r>
              <a:rPr lang="en-US" altLang="ja-JP" sz="1100" dirty="0">
                <a:latin typeface="Georgia" panose="02040502050405020303" pitchFamily="18" charset="0"/>
                <a:ea typeface="Kozuka Mincho Std R" panose="02020400000000000000" pitchFamily="18" charset="-128"/>
              </a:rPr>
              <a:t>Command WorkStation</a:t>
            </a:r>
            <a:r>
              <a:rPr lang="ja-JP" altLang="en-US" sz="1100" dirty="0">
                <a:latin typeface="Georgia" panose="02040502050405020303" pitchFamily="18" charset="0"/>
                <a:ea typeface="Kozuka Mincho Std R" panose="02020400000000000000" pitchFamily="18" charset="-128"/>
              </a:rPr>
              <a:t>からの</a:t>
            </a:r>
            <a:r>
              <a:rPr lang="en-US" altLang="ja-JP" sz="1100" dirty="0">
                <a:latin typeface="Georgia" panose="02040502050405020303" pitchFamily="18" charset="0"/>
                <a:ea typeface="Kozuka Mincho Std R" panose="02020400000000000000" pitchFamily="18" charset="-128"/>
              </a:rPr>
              <a:t>Fiery</a:t>
            </a:r>
            <a:r>
              <a:rPr lang="ja-JP" altLang="en-US" sz="1100" dirty="0">
                <a:latin typeface="Georgia" panose="02040502050405020303" pitchFamily="18" charset="0"/>
                <a:ea typeface="Kozuka Mincho Std R" panose="02020400000000000000" pitchFamily="18" charset="-128"/>
              </a:rPr>
              <a:t>アップデ</a:t>
            </a:r>
            <a:br>
              <a:rPr lang="en-US" altLang="ja-JP" sz="1100" dirty="0">
                <a:latin typeface="Georgia" panose="02040502050405020303" pitchFamily="18" charset="0"/>
                <a:ea typeface="Kozuka Mincho Std R" panose="02020400000000000000" pitchFamily="18" charset="-128"/>
              </a:rPr>
            </a:br>
            <a:r>
              <a:rPr lang="ja-JP" altLang="en-US" sz="1100" dirty="0">
                <a:latin typeface="Georgia" panose="02040502050405020303" pitchFamily="18" charset="0"/>
                <a:ea typeface="Kozuka Mincho Std R" panose="02020400000000000000" pitchFamily="18" charset="-128"/>
              </a:rPr>
              <a:t>ート</a:t>
            </a:r>
          </a:p>
          <a:p>
            <a:pPr marL="86916" lvl="1" indent="-86916">
              <a:spcBef>
                <a:spcPts val="0"/>
              </a:spcBef>
              <a:buFont typeface="Arial"/>
              <a:buChar char="•"/>
            </a:pPr>
            <a:r>
              <a:rPr lang="en-US" altLang="ja-JP" sz="1100" dirty="0">
                <a:latin typeface="Georgia" panose="02040502050405020303" pitchFamily="18" charset="0"/>
                <a:ea typeface="Kozuka Mincho Std R" panose="02020400000000000000" pitchFamily="18" charset="-128"/>
              </a:rPr>
              <a:t>802.1x EAP-TLS</a:t>
            </a:r>
          </a:p>
          <a:p>
            <a:pPr marL="86916" lvl="1" indent="-86916">
              <a:spcBef>
                <a:spcPts val="0"/>
              </a:spcBef>
              <a:buFont typeface="Arial"/>
              <a:buChar char="•"/>
            </a:pPr>
            <a:r>
              <a:rPr lang="ja-JP" altLang="en-US" sz="1100" dirty="0">
                <a:latin typeface="Georgia" panose="02040502050405020303" pitchFamily="18" charset="0"/>
                <a:ea typeface="Kozuka Mincho Std R" panose="02020400000000000000" pitchFamily="18" charset="-128"/>
              </a:rPr>
              <a:t>自動プロキシ設定</a:t>
            </a:r>
          </a:p>
          <a:p>
            <a:pPr marL="86916" lvl="1" indent="-86916">
              <a:spcBef>
                <a:spcPts val="0"/>
              </a:spcBef>
              <a:buFont typeface="Arial"/>
              <a:buChar char="•"/>
            </a:pPr>
            <a:r>
              <a:rPr lang="ja-JP" altLang="en-US" sz="1100" dirty="0">
                <a:latin typeface="Georgia" panose="02040502050405020303" pitchFamily="18" charset="0"/>
                <a:ea typeface="Kozuka Mincho Std R" panose="02020400000000000000" pitchFamily="18" charset="-128"/>
              </a:rPr>
              <a:t>統合の強化</a:t>
            </a:r>
          </a:p>
        </p:txBody>
      </p:sp>
      <p:sp>
        <p:nvSpPr>
          <p:cNvPr id="25" name="Slide Number Placeholder 24"/>
          <p:cNvSpPr>
            <a:spLocks noGrp="1"/>
          </p:cNvSpPr>
          <p:nvPr>
            <p:ph type="sldNum" sz="quarter" idx="4294967295"/>
          </p:nvPr>
        </p:nvSpPr>
        <p:spPr>
          <a:xfrm>
            <a:off x="8531225" y="4681910"/>
            <a:ext cx="342900" cy="342900"/>
          </a:xfrm>
          <a:prstGeom prst="rect">
            <a:avLst/>
          </a:prstGeom>
        </p:spPr>
        <p:txBody>
          <a:bodyPr/>
          <a:lstStyle/>
          <a:p>
            <a:fld id="{BBBAC0FC-EB2D-444B-B5E9-47050E06F709}" type="slidenum">
              <a:rPr lang="en-US" altLang="ja-JP" sz="1000" smtClean="0">
                <a:latin typeface="Georgia" panose="02040502050405020303" pitchFamily="18" charset="0"/>
              </a:rPr>
              <a:pPr/>
              <a:t>4</a:t>
            </a:fld>
            <a:endParaRPr lang="ja-JP" altLang="en-US" sz="1000" dirty="0">
              <a:latin typeface="Georgia" panose="02040502050405020303" pitchFamily="18" charset="0"/>
            </a:endParaRPr>
          </a:p>
        </p:txBody>
      </p:sp>
      <p:sp>
        <p:nvSpPr>
          <p:cNvPr id="2" name="Rectangle 1"/>
          <p:cNvSpPr/>
          <p:nvPr/>
        </p:nvSpPr>
        <p:spPr>
          <a:xfrm>
            <a:off x="1019535" y="4517343"/>
            <a:ext cx="2719546" cy="369332"/>
          </a:xfrm>
          <a:prstGeom prst="rect">
            <a:avLst/>
          </a:prstGeom>
        </p:spPr>
        <p:txBody>
          <a:bodyPr wrap="square">
            <a:spAutoFit/>
          </a:bodyPr>
          <a:lstStyle/>
          <a:p>
            <a:r>
              <a:rPr lang="ja-JP" altLang="en-US" sz="900" i="1" dirty="0">
                <a:latin typeface="Georgia" panose="02040502050405020303" pitchFamily="18" charset="0"/>
                <a:ea typeface="Kozuka Mincho Std R" panose="02020400000000000000" pitchFamily="18" charset="-128"/>
              </a:rPr>
              <a:t>*   </a:t>
            </a:r>
            <a:r>
              <a:rPr lang="en-US" altLang="ja-JP" sz="900" i="1" dirty="0">
                <a:latin typeface="Georgia" panose="02040502050405020303" pitchFamily="18" charset="0"/>
                <a:ea typeface="Kozuka Mincho Std R" panose="02020400000000000000" pitchFamily="18" charset="-128"/>
              </a:rPr>
              <a:t>APPE</a:t>
            </a:r>
            <a:r>
              <a:rPr lang="ja-JP" altLang="en-US" sz="900" i="1" dirty="0">
                <a:latin typeface="Georgia" panose="02040502050405020303" pitchFamily="18" charset="0"/>
                <a:ea typeface="Kozuka Mincho Std R" panose="02020400000000000000" pitchFamily="18" charset="-128"/>
              </a:rPr>
              <a:t>は機能強化とサービスリリースにより継続的にアップデート</a:t>
            </a:r>
          </a:p>
        </p:txBody>
      </p:sp>
      <p:grpSp>
        <p:nvGrpSpPr>
          <p:cNvPr id="5" name="Group 4"/>
          <p:cNvGrpSpPr/>
          <p:nvPr/>
        </p:nvGrpSpPr>
        <p:grpSpPr>
          <a:xfrm>
            <a:off x="933127" y="1286637"/>
            <a:ext cx="7242997" cy="1135400"/>
            <a:chOff x="933127" y="1286637"/>
            <a:chExt cx="7242997" cy="1135400"/>
          </a:xfrm>
        </p:grpSpPr>
        <p:sp>
          <p:nvSpPr>
            <p:cNvPr id="4" name="Rectangle 3"/>
            <p:cNvSpPr/>
            <p:nvPr/>
          </p:nvSpPr>
          <p:spPr>
            <a:xfrm>
              <a:off x="933127" y="1815214"/>
              <a:ext cx="6563141" cy="81539"/>
            </a:xfrm>
            <a:prstGeom prst="rect">
              <a:avLst/>
            </a:prstGeom>
            <a:solidFill>
              <a:srgbClr val="D6D5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ea typeface="Kozuka Mincho Std R" panose="02020400000000000000" pitchFamily="18" charset="-128"/>
              </a:endParaRPr>
            </a:p>
          </p:txBody>
        </p:sp>
        <p:grpSp>
          <p:nvGrpSpPr>
            <p:cNvPr id="3" name="Group 2"/>
            <p:cNvGrpSpPr/>
            <p:nvPr/>
          </p:nvGrpSpPr>
          <p:grpSpPr>
            <a:xfrm>
              <a:off x="2926653" y="1286637"/>
              <a:ext cx="5249471" cy="1135400"/>
              <a:chOff x="2847554" y="1287552"/>
              <a:chExt cx="5249471" cy="1135400"/>
            </a:xfrm>
          </p:grpSpPr>
          <p:pic>
            <p:nvPicPr>
              <p:cNvPr id="10" name="Picture 9"/>
              <p:cNvPicPr>
                <a:picLocks noChangeAspect="1"/>
              </p:cNvPicPr>
              <p:nvPr/>
            </p:nvPicPr>
            <p:blipFill>
              <a:blip r:embed="rId3"/>
              <a:stretch>
                <a:fillRect/>
              </a:stretch>
            </p:blipFill>
            <p:spPr>
              <a:xfrm>
                <a:off x="2847554" y="1290849"/>
                <a:ext cx="1132103" cy="1132103"/>
              </a:xfrm>
              <a:prstGeom prst="rect">
                <a:avLst/>
              </a:prstGeom>
            </p:spPr>
          </p:pic>
          <p:pic>
            <p:nvPicPr>
              <p:cNvPr id="11" name="Picture 10"/>
              <p:cNvPicPr>
                <a:picLocks noChangeAspect="1"/>
              </p:cNvPicPr>
              <p:nvPr/>
            </p:nvPicPr>
            <p:blipFill>
              <a:blip r:embed="rId4"/>
              <a:stretch>
                <a:fillRect/>
              </a:stretch>
            </p:blipFill>
            <p:spPr>
              <a:xfrm>
                <a:off x="6964922" y="1290848"/>
                <a:ext cx="1132103" cy="1132103"/>
              </a:xfrm>
              <a:prstGeom prst="rect">
                <a:avLst/>
              </a:prstGeom>
            </p:spPr>
          </p:pic>
          <p:pic>
            <p:nvPicPr>
              <p:cNvPr id="12" name="Picture 11"/>
              <p:cNvPicPr>
                <a:picLocks noChangeAspect="1"/>
              </p:cNvPicPr>
              <p:nvPr/>
            </p:nvPicPr>
            <p:blipFill>
              <a:blip r:embed="rId5"/>
              <a:stretch>
                <a:fillRect/>
              </a:stretch>
            </p:blipFill>
            <p:spPr>
              <a:xfrm>
                <a:off x="4909105" y="1287552"/>
                <a:ext cx="1132103" cy="1132103"/>
              </a:xfrm>
              <a:prstGeom prst="rect">
                <a:avLst/>
              </a:prstGeom>
            </p:spPr>
          </p:pic>
        </p:grpSp>
      </p:grpSp>
      <p:pic>
        <p:nvPicPr>
          <p:cNvPr id="21" name="Picture 20">
            <a:extLst>
              <a:ext uri="{FF2B5EF4-FFF2-40B4-BE49-F238E27FC236}">
                <a16:creationId xmlns:a16="http://schemas.microsoft.com/office/drawing/2014/main" id="{28D0D3BA-A27C-4B80-BBEA-673E28DC4D2B}"/>
              </a:ext>
            </a:extLst>
          </p:cNvPr>
          <p:cNvPicPr>
            <a:picLocks noChangeAspect="1" noChangeArrowheads="1"/>
          </p:cNvPicPr>
          <p:nvPr/>
        </p:nvPicPr>
        <p:blipFill>
          <a:blip r:embed="rId6"/>
          <a:stretch>
            <a:fillRect/>
          </a:stretch>
        </p:blipFill>
        <p:spPr bwMode="auto">
          <a:xfrm>
            <a:off x="933127" y="1256691"/>
            <a:ext cx="1164284" cy="1164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3643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19597" y="3286191"/>
            <a:ext cx="8048448" cy="419940"/>
          </a:xfrm>
        </p:spPr>
        <p:txBody>
          <a:bodyPr>
            <a:noAutofit/>
          </a:bodyPr>
          <a:lstStyle/>
          <a:p>
            <a:r>
              <a:rPr lang="en-US" altLang="ja-JP" sz="2000" dirty="0"/>
              <a:t>Fiery</a:t>
            </a:r>
            <a:r>
              <a:rPr lang="ja-JP" altLang="en-US" sz="2000" dirty="0"/>
              <a:t>サーバーの最も直観的な印刷ジョブ管理インターフェイス</a:t>
            </a:r>
          </a:p>
        </p:txBody>
      </p:sp>
      <p:sp>
        <p:nvSpPr>
          <p:cNvPr id="3" name="Slide Number Placeholder 2"/>
          <p:cNvSpPr>
            <a:spLocks noGrp="1"/>
          </p:cNvSpPr>
          <p:nvPr>
            <p:ph type="sldNum" sz="quarter" idx="12"/>
          </p:nvPr>
        </p:nvSpPr>
        <p:spPr>
          <a:xfrm>
            <a:off x="8122545" y="4719782"/>
            <a:ext cx="763359" cy="273844"/>
          </a:xfrm>
        </p:spPr>
        <p:txBody>
          <a:bodyPr/>
          <a:lstStyle/>
          <a:p>
            <a:fld id="{BBBAC0FC-EB2D-444B-B5E9-47050E06F709}" type="slidenum">
              <a:rPr lang="en-US" altLang="ja-JP" smtClean="0"/>
              <a:pPr/>
              <a:t>5</a:t>
            </a:fld>
            <a:endParaRPr lang="ja-JP" altLang="en-US" dirty="0"/>
          </a:p>
        </p:txBody>
      </p:sp>
      <p:sp>
        <p:nvSpPr>
          <p:cNvPr id="4" name="Title 3"/>
          <p:cNvSpPr>
            <a:spLocks noGrp="1"/>
          </p:cNvSpPr>
          <p:nvPr>
            <p:ph type="title"/>
          </p:nvPr>
        </p:nvSpPr>
        <p:spPr>
          <a:xfrm>
            <a:off x="519597" y="1504842"/>
            <a:ext cx="5133780" cy="585868"/>
          </a:xfrm>
        </p:spPr>
        <p:txBody>
          <a:bodyPr>
            <a:noAutofit/>
          </a:bodyPr>
          <a:lstStyle/>
          <a:p>
            <a:r>
              <a:rPr lang="en-US" altLang="ja-JP" dirty="0"/>
              <a:t>Fiery Command WorkStation 6</a:t>
            </a:r>
          </a:p>
        </p:txBody>
      </p:sp>
      <p:pic>
        <p:nvPicPr>
          <p:cNvPr id="7" name="Picture 6"/>
          <p:cNvPicPr>
            <a:picLocks noChangeAspect="1"/>
          </p:cNvPicPr>
          <p:nvPr/>
        </p:nvPicPr>
        <p:blipFill>
          <a:blip r:embed="rId3"/>
          <a:stretch>
            <a:fillRect/>
          </a:stretch>
        </p:blipFill>
        <p:spPr>
          <a:xfrm>
            <a:off x="5462546" y="1074233"/>
            <a:ext cx="2944788" cy="1614218"/>
          </a:xfrm>
          <a:prstGeom prst="roundRect">
            <a:avLst>
              <a:gd name="adj" fmla="val 681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4196859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3675"/>
            <a:ext cx="5410200" cy="3745684"/>
          </a:xfrm>
        </p:spPr>
        <p:txBody>
          <a:bodyPr>
            <a:normAutofit/>
          </a:bodyPr>
          <a:lstStyle/>
          <a:p>
            <a:pPr marL="0" indent="0">
              <a:spcAft>
                <a:spcPts val="500"/>
              </a:spcAft>
              <a:buNone/>
            </a:pPr>
            <a:r>
              <a:rPr lang="ja-JP" altLang="en-US" sz="2800" dirty="0"/>
              <a:t>印刷ジョブの管理を迅速化し、印刷の生産性も大幅に向上</a:t>
            </a:r>
          </a:p>
          <a:p>
            <a:pPr>
              <a:spcBef>
                <a:spcPts val="600"/>
              </a:spcBef>
            </a:pPr>
            <a:r>
              <a:rPr lang="ja-JP" altLang="en-US" sz="2400" dirty="0"/>
              <a:t>より直観的で使いやすさも抜群</a:t>
            </a:r>
          </a:p>
          <a:p>
            <a:pPr>
              <a:spcBef>
                <a:spcPts val="600"/>
              </a:spcBef>
            </a:pPr>
            <a:r>
              <a:rPr lang="ja-JP" altLang="en-US" sz="2400" dirty="0"/>
              <a:t>効率も生産性もアップ</a:t>
            </a:r>
          </a:p>
          <a:p>
            <a:r>
              <a:rPr lang="ja-JP" altLang="en-US" sz="2400" dirty="0"/>
              <a:t>マネージャー向けの新ツール</a:t>
            </a:r>
          </a:p>
          <a:p>
            <a:r>
              <a:rPr lang="ja-JP" altLang="en-US" sz="2400" dirty="0"/>
              <a:t>スムーズかつスピーディなアップグレードプロセス</a:t>
            </a:r>
          </a:p>
          <a:p>
            <a:r>
              <a:rPr lang="ja-JP" altLang="en-US" sz="2400" dirty="0"/>
              <a:t>将来の変化にも対応</a:t>
            </a:r>
          </a:p>
        </p:txBody>
      </p:sp>
      <p:sp>
        <p:nvSpPr>
          <p:cNvPr id="4" name="Slide Number Placeholder 3"/>
          <p:cNvSpPr>
            <a:spLocks noGrp="1"/>
          </p:cNvSpPr>
          <p:nvPr>
            <p:ph type="sldNum" sz="quarter" idx="12"/>
          </p:nvPr>
        </p:nvSpPr>
        <p:spPr/>
        <p:txBody>
          <a:bodyPr/>
          <a:lstStyle/>
          <a:p>
            <a:fld id="{6BEE8092-FD92-D247-BFBB-7625102F9F8E}" type="slidenum">
              <a:rPr lang="en-US" altLang="ja-JP" smtClean="0"/>
              <a:t>6</a:t>
            </a:fld>
            <a:endParaRPr lang="ja-JP" altLang="en-US" dirty="0"/>
          </a:p>
        </p:txBody>
      </p:sp>
      <p:sp>
        <p:nvSpPr>
          <p:cNvPr id="2" name="Title 1"/>
          <p:cNvSpPr>
            <a:spLocks noGrp="1"/>
          </p:cNvSpPr>
          <p:nvPr>
            <p:ph type="title"/>
          </p:nvPr>
        </p:nvSpPr>
        <p:spPr>
          <a:xfrm>
            <a:off x="330591" y="205979"/>
            <a:ext cx="7409151" cy="857250"/>
          </a:xfrm>
        </p:spPr>
        <p:txBody>
          <a:bodyPr>
            <a:normAutofit/>
          </a:bodyPr>
          <a:lstStyle/>
          <a:p>
            <a:r>
              <a:rPr lang="en-US" altLang="ja-JP" sz="3600" dirty="0"/>
              <a:t>Fiery Command WorkStation 6</a:t>
            </a:r>
          </a:p>
        </p:txBody>
      </p:sp>
      <p:pic>
        <p:nvPicPr>
          <p:cNvPr id="7" name="Picture 6"/>
          <p:cNvPicPr>
            <a:picLocks noChangeAspect="1"/>
          </p:cNvPicPr>
          <p:nvPr/>
        </p:nvPicPr>
        <p:blipFill>
          <a:blip r:embed="rId3"/>
          <a:stretch>
            <a:fillRect/>
          </a:stretch>
        </p:blipFill>
        <p:spPr>
          <a:xfrm>
            <a:off x="5710101" y="0"/>
            <a:ext cx="3433899" cy="5143500"/>
          </a:xfrm>
          <a:prstGeom prst="rect">
            <a:avLst/>
          </a:prstGeom>
        </p:spPr>
      </p:pic>
      <p:sp>
        <p:nvSpPr>
          <p:cNvPr id="5" name="TextBox 4">
            <a:hlinkClick r:id="rId4"/>
          </p:cNvPr>
          <p:cNvSpPr txBox="1"/>
          <p:nvPr/>
        </p:nvSpPr>
        <p:spPr>
          <a:xfrm>
            <a:off x="2057400" y="4645560"/>
            <a:ext cx="3487783" cy="33855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ja-JP" altLang="en-US" sz="1600" dirty="0">
                <a:latin typeface="Georgia"/>
                <a:ea typeface="Kozuka Mincho Std R" panose="02020400000000000000" pitchFamily="18" charset="-128"/>
                <a:hlinkClick r:id="rId4"/>
              </a:rPr>
              <a:t>全プレゼンテーションへのアクセス</a:t>
            </a:r>
            <a:endParaRPr lang="ja-JP" altLang="en-US" sz="2400" dirty="0">
              <a:latin typeface="Georgia"/>
              <a:ea typeface="Kozuka Mincho Std R" panose="02020400000000000000" pitchFamily="18" charset="-128"/>
              <a:cs typeface="Georgia"/>
            </a:endParaRPr>
          </a:p>
        </p:txBody>
      </p:sp>
    </p:spTree>
    <p:extLst>
      <p:ext uri="{BB962C8B-B14F-4D97-AF65-F5344CB8AC3E}">
        <p14:creationId xmlns:p14="http://schemas.microsoft.com/office/powerpoint/2010/main" val="95075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777001" y="3216920"/>
            <a:ext cx="2765338" cy="6865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dirty="0">
              <a:ea typeface="Kozuka Mincho Std R" panose="02020400000000000000" pitchFamily="18" charset="-128"/>
            </a:endParaRPr>
          </a:p>
        </p:txBody>
      </p:sp>
      <p:sp>
        <p:nvSpPr>
          <p:cNvPr id="2" name="Title 1"/>
          <p:cNvSpPr>
            <a:spLocks noGrp="1"/>
          </p:cNvSpPr>
          <p:nvPr>
            <p:ph type="title"/>
          </p:nvPr>
        </p:nvSpPr>
        <p:spPr/>
        <p:txBody>
          <a:bodyPr/>
          <a:lstStyle/>
          <a:p>
            <a:r>
              <a:rPr lang="ja-JP" altLang="en-US" dirty="0"/>
              <a:t>バージョン</a:t>
            </a:r>
            <a:r>
              <a:rPr lang="en-US" altLang="ja-JP" dirty="0"/>
              <a:t>6</a:t>
            </a:r>
            <a:r>
              <a:rPr lang="ja-JP" altLang="en-US" dirty="0"/>
              <a:t>の新機能</a:t>
            </a:r>
          </a:p>
        </p:txBody>
      </p:sp>
      <p:sp>
        <p:nvSpPr>
          <p:cNvPr id="3" name="Slide Number Placeholder 2"/>
          <p:cNvSpPr>
            <a:spLocks noGrp="1"/>
          </p:cNvSpPr>
          <p:nvPr>
            <p:ph type="sldNum" sz="quarter" idx="11"/>
          </p:nvPr>
        </p:nvSpPr>
        <p:spPr/>
        <p:txBody>
          <a:bodyPr/>
          <a:lstStyle/>
          <a:p>
            <a:fld id="{6BEE8092-FD92-D247-BFBB-7625102F9F8E}" type="slidenum">
              <a:rPr lang="en-US" altLang="ja-JP" smtClean="0"/>
              <a:pPr/>
              <a:t>7</a:t>
            </a:fld>
            <a:endParaRPr lang="ja-JP" altLang="en-US" dirty="0"/>
          </a:p>
        </p:txBody>
      </p:sp>
      <p:sp>
        <p:nvSpPr>
          <p:cNvPr id="7" name="Content Placeholder 6"/>
          <p:cNvSpPr>
            <a:spLocks noGrp="1"/>
          </p:cNvSpPr>
          <p:nvPr>
            <p:ph sz="quarter" idx="12"/>
          </p:nvPr>
        </p:nvSpPr>
        <p:spPr>
          <a:xfrm>
            <a:off x="777001" y="1273629"/>
            <a:ext cx="8229600" cy="3869871"/>
          </a:xfrm>
        </p:spPr>
        <p:txBody>
          <a:bodyPr numCol="2">
            <a:noAutofit/>
          </a:bodyPr>
          <a:lstStyle/>
          <a:p>
            <a:pPr marL="0" indent="0">
              <a:lnSpc>
                <a:spcPct val="95000"/>
              </a:lnSpc>
              <a:buNone/>
            </a:pPr>
            <a:r>
              <a:rPr lang="ja-JP" altLang="en-US" sz="1500" b="1" dirty="0"/>
              <a:t>バージョン</a:t>
            </a:r>
            <a:r>
              <a:rPr lang="en-US" altLang="ja-JP" sz="1500" b="1" dirty="0"/>
              <a:t>5</a:t>
            </a:r>
            <a:r>
              <a:rPr lang="ja-JP" altLang="en-US" sz="1500" b="1" dirty="0"/>
              <a:t>からの移行が容易</a:t>
            </a:r>
          </a:p>
          <a:p>
            <a:pPr marL="169863" indent="-169863">
              <a:lnSpc>
                <a:spcPct val="95000"/>
              </a:lnSpc>
              <a:spcBef>
                <a:spcPts val="0"/>
              </a:spcBef>
            </a:pPr>
            <a:r>
              <a:rPr lang="ja-JP" altLang="en-US" sz="1500" dirty="0"/>
              <a:t>スムーズかつスピーディなアップグレ</a:t>
            </a:r>
            <a:br>
              <a:rPr lang="en-US" altLang="ja-JP" sz="1500" dirty="0"/>
            </a:br>
            <a:r>
              <a:rPr lang="ja-JP" altLang="en-US" sz="1500" dirty="0"/>
              <a:t>ードプロセス</a:t>
            </a:r>
          </a:p>
          <a:p>
            <a:pPr marL="169863" indent="-169863">
              <a:lnSpc>
                <a:spcPct val="95000"/>
              </a:lnSpc>
              <a:spcBef>
                <a:spcPts val="0"/>
              </a:spcBef>
            </a:pPr>
            <a:r>
              <a:rPr lang="ja-JP" altLang="en-US" sz="1500" dirty="0"/>
              <a:t>ウェルカムツアー</a:t>
            </a:r>
          </a:p>
          <a:p>
            <a:pPr marL="0" indent="0">
              <a:lnSpc>
                <a:spcPct val="95000"/>
              </a:lnSpc>
              <a:buNone/>
            </a:pPr>
            <a:r>
              <a:rPr lang="ja-JP" altLang="en-US" sz="1500" b="1" dirty="0"/>
              <a:t>より直観的で使いやすさも抜群</a:t>
            </a:r>
          </a:p>
          <a:p>
            <a:pPr marL="169863" indent="-169863">
              <a:lnSpc>
                <a:spcPct val="95000"/>
              </a:lnSpc>
              <a:spcBef>
                <a:spcPts val="0"/>
              </a:spcBef>
            </a:pPr>
            <a:r>
              <a:rPr lang="ja-JP" altLang="en-US" sz="1500" dirty="0"/>
              <a:t>最新スタイルでわかりやすいユーザー</a:t>
            </a:r>
            <a:br>
              <a:rPr lang="en-US" altLang="ja-JP" sz="1500" dirty="0"/>
            </a:br>
            <a:r>
              <a:rPr lang="ja-JP" altLang="en-US" sz="1500" dirty="0"/>
              <a:t>インターフェイス</a:t>
            </a:r>
          </a:p>
          <a:p>
            <a:pPr marL="0" indent="0">
              <a:lnSpc>
                <a:spcPct val="95000"/>
              </a:lnSpc>
              <a:buNone/>
            </a:pPr>
            <a:r>
              <a:rPr lang="ja-JP" altLang="en-US" sz="1500" b="1" dirty="0"/>
              <a:t>効率も生産性もアップ</a:t>
            </a:r>
          </a:p>
          <a:p>
            <a:pPr marL="169863" indent="-169863">
              <a:lnSpc>
                <a:spcPct val="95000"/>
              </a:lnSpc>
              <a:spcBef>
                <a:spcPts val="600"/>
              </a:spcBef>
              <a:buFont typeface="Arial" panose="020B0604020202020204" pitchFamily="34" charset="0"/>
              <a:buChar char="•"/>
            </a:pPr>
            <a:r>
              <a:rPr lang="ja-JP" altLang="en-US" sz="1500" dirty="0"/>
              <a:t>全ジョブのプレビュー*</a:t>
            </a:r>
          </a:p>
          <a:p>
            <a:pPr marL="169863" indent="-169863">
              <a:lnSpc>
                <a:spcPct val="95000"/>
              </a:lnSpc>
              <a:spcBef>
                <a:spcPts val="0"/>
              </a:spcBef>
              <a:buFont typeface="Arial" panose="020B0604020202020204" pitchFamily="34" charset="0"/>
              <a:buChar char="•"/>
            </a:pPr>
            <a:r>
              <a:rPr lang="ja-JP" altLang="en-US" sz="1500" dirty="0"/>
              <a:t>ラスターの自動除去*</a:t>
            </a:r>
          </a:p>
          <a:p>
            <a:pPr marL="169863" indent="-169863">
              <a:lnSpc>
                <a:spcPct val="95000"/>
              </a:lnSpc>
              <a:spcBef>
                <a:spcPts val="0"/>
              </a:spcBef>
              <a:buFont typeface="Arial" panose="020B0604020202020204" pitchFamily="34" charset="0"/>
              <a:buChar char="•"/>
            </a:pPr>
            <a:r>
              <a:rPr lang="ja-JP" altLang="en-US" sz="1500" dirty="0"/>
              <a:t>高速再印刷*</a:t>
            </a:r>
          </a:p>
          <a:p>
            <a:pPr marL="169863" indent="-169863">
              <a:lnSpc>
                <a:spcPct val="95000"/>
              </a:lnSpc>
              <a:spcBef>
                <a:spcPts val="600"/>
              </a:spcBef>
            </a:pPr>
            <a:r>
              <a:rPr lang="ja-JP" altLang="en-US" sz="1500" dirty="0"/>
              <a:t>ジョブ検索機能 </a:t>
            </a:r>
          </a:p>
          <a:p>
            <a:pPr marL="569913" lvl="1" indent="-169863">
              <a:lnSpc>
                <a:spcPct val="95000"/>
              </a:lnSpc>
              <a:spcBef>
                <a:spcPts val="0"/>
              </a:spcBef>
            </a:pPr>
            <a:r>
              <a:rPr lang="ja-JP" altLang="en-US" sz="1500" dirty="0"/>
              <a:t>シンプル検索</a:t>
            </a:r>
          </a:p>
          <a:p>
            <a:pPr marL="569913" lvl="1" indent="-169863">
              <a:lnSpc>
                <a:spcPct val="95000"/>
              </a:lnSpc>
              <a:spcBef>
                <a:spcPts val="0"/>
              </a:spcBef>
            </a:pPr>
            <a:r>
              <a:rPr lang="ja-JP" altLang="en-US" sz="1500" dirty="0"/>
              <a:t>詳細検索</a:t>
            </a:r>
          </a:p>
          <a:p>
            <a:pPr marL="569913" lvl="1" indent="-169863">
              <a:lnSpc>
                <a:spcPct val="95000"/>
              </a:lnSpc>
              <a:spcBef>
                <a:spcPts val="0"/>
              </a:spcBef>
            </a:pPr>
            <a:r>
              <a:rPr lang="ja-JP" altLang="en-US" sz="1500" dirty="0"/>
              <a:t>カスタムビューおよびカスタムフ</a:t>
            </a:r>
            <a:br>
              <a:rPr lang="en-US" altLang="ja-JP" sz="1500" dirty="0"/>
            </a:br>
            <a:r>
              <a:rPr lang="ja-JP" altLang="en-US" sz="1500" dirty="0"/>
              <a:t>ィルター</a:t>
            </a:r>
          </a:p>
          <a:p>
            <a:pPr marL="169863" indent="-169863">
              <a:lnSpc>
                <a:spcPct val="95000"/>
              </a:lnSpc>
              <a:spcBef>
                <a:spcPts val="0"/>
              </a:spcBef>
            </a:pPr>
            <a:r>
              <a:rPr lang="ja-JP" altLang="en-US" sz="1500" dirty="0"/>
              <a:t>「ジョブのプロパティ」でのカラー設定</a:t>
            </a:r>
          </a:p>
          <a:p>
            <a:pPr marL="169863" indent="-169863">
              <a:lnSpc>
                <a:spcPct val="95000"/>
              </a:lnSpc>
              <a:spcBef>
                <a:spcPts val="0"/>
              </a:spcBef>
            </a:pPr>
            <a:r>
              <a:rPr lang="ja-JP" altLang="en-US" sz="1500" dirty="0"/>
              <a:t>デフォルトの設定</a:t>
            </a:r>
          </a:p>
          <a:p>
            <a:pPr marL="569913" lvl="1" indent="-169863">
              <a:lnSpc>
                <a:spcPct val="95000"/>
              </a:lnSpc>
              <a:spcBef>
                <a:spcPts val="0"/>
              </a:spcBef>
            </a:pPr>
            <a:r>
              <a:rPr lang="ja-JP" altLang="en-US" sz="1500" dirty="0"/>
              <a:t>カラー管理のデフォルト</a:t>
            </a:r>
          </a:p>
          <a:p>
            <a:pPr marL="169863" indent="-169863">
              <a:lnSpc>
                <a:spcPct val="95000"/>
              </a:lnSpc>
              <a:spcBef>
                <a:spcPts val="0"/>
              </a:spcBef>
            </a:pPr>
            <a:r>
              <a:rPr lang="ja-JP" altLang="en-US" sz="1500" dirty="0"/>
              <a:t>インライン編集</a:t>
            </a:r>
          </a:p>
          <a:p>
            <a:pPr marL="0" indent="0">
              <a:lnSpc>
                <a:spcPct val="95000"/>
              </a:lnSpc>
              <a:spcBef>
                <a:spcPts val="0"/>
              </a:spcBef>
              <a:buNone/>
            </a:pPr>
            <a:r>
              <a:rPr lang="ja-JP" altLang="en-US" sz="1500" b="1" dirty="0"/>
              <a:t>プロダクションマネージャー向けの新ツール</a:t>
            </a:r>
          </a:p>
          <a:p>
            <a:pPr marL="169863" indent="-169863">
              <a:lnSpc>
                <a:spcPct val="95000"/>
              </a:lnSpc>
              <a:spcBef>
                <a:spcPts val="0"/>
              </a:spcBef>
            </a:pPr>
            <a:r>
              <a:rPr lang="ja-JP" altLang="en-US" sz="1500" dirty="0"/>
              <a:t>「ホーム」ビュー</a:t>
            </a:r>
          </a:p>
          <a:p>
            <a:pPr marL="569913" lvl="1" indent="-169863">
              <a:lnSpc>
                <a:spcPct val="95000"/>
              </a:lnSpc>
              <a:spcBef>
                <a:spcPts val="0"/>
              </a:spcBef>
            </a:pPr>
            <a:r>
              <a:rPr lang="ja-JP" altLang="en-US" sz="1500" dirty="0"/>
              <a:t>サーバー状況</a:t>
            </a:r>
          </a:p>
          <a:p>
            <a:pPr marL="569913" lvl="1" indent="-169863">
              <a:lnSpc>
                <a:spcPct val="95000"/>
              </a:lnSpc>
              <a:spcBef>
                <a:spcPts val="0"/>
              </a:spcBef>
            </a:pPr>
            <a:r>
              <a:rPr lang="ja-JP" altLang="en-US" sz="1500" dirty="0"/>
              <a:t>主要なプロダクションメトリクス</a:t>
            </a:r>
          </a:p>
          <a:p>
            <a:pPr marL="169863" indent="-169863">
              <a:lnSpc>
                <a:spcPct val="95000"/>
              </a:lnSpc>
              <a:spcBef>
                <a:spcPts val="0"/>
              </a:spcBef>
            </a:pPr>
            <a:r>
              <a:rPr lang="en-US" altLang="ja-JP" sz="1500" dirty="0"/>
              <a:t>Fiery</a:t>
            </a:r>
            <a:r>
              <a:rPr lang="ja-JP" altLang="en-US" sz="1500" dirty="0"/>
              <a:t>アップデート</a:t>
            </a:r>
          </a:p>
          <a:p>
            <a:pPr marL="169863" indent="-169863">
              <a:lnSpc>
                <a:spcPct val="95000"/>
              </a:lnSpc>
              <a:spcBef>
                <a:spcPts val="0"/>
              </a:spcBef>
            </a:pPr>
            <a:r>
              <a:rPr lang="ja-JP" altLang="en-US" sz="1500" dirty="0"/>
              <a:t>デフォルトの設定</a:t>
            </a:r>
          </a:p>
        </p:txBody>
      </p:sp>
      <p:sp>
        <p:nvSpPr>
          <p:cNvPr id="9" name="Rectangle: Rounded Corners 8"/>
          <p:cNvSpPr/>
          <p:nvPr/>
        </p:nvSpPr>
        <p:spPr>
          <a:xfrm>
            <a:off x="5611009" y="3957667"/>
            <a:ext cx="2412107" cy="67447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ja-JP" altLang="en-US" sz="1600" dirty="0">
                <a:solidFill>
                  <a:schemeClr val="tx1"/>
                </a:solidFill>
                <a:latin typeface="Georgia" panose="02040502050405020303" pitchFamily="18" charset="0"/>
                <a:ea typeface="Kozuka Mincho Std R" panose="02020400000000000000" pitchFamily="18" charset="-128"/>
              </a:rPr>
              <a:t>*</a:t>
            </a:r>
            <a:r>
              <a:rPr lang="en-US" altLang="ja-JP" sz="1600" dirty="0">
                <a:solidFill>
                  <a:schemeClr val="tx1"/>
                </a:solidFill>
                <a:latin typeface="Georgia" panose="02040502050405020303" pitchFamily="18" charset="0"/>
                <a:ea typeface="Kozuka Mincho Std R" panose="02020400000000000000" pitchFamily="18" charset="-128"/>
              </a:rPr>
              <a:t>FS300 Pro</a:t>
            </a:r>
            <a:r>
              <a:rPr lang="ja-JP" altLang="en-US" sz="1600" dirty="0">
                <a:solidFill>
                  <a:schemeClr val="tx1"/>
                </a:solidFill>
                <a:latin typeface="Georgia" panose="02040502050405020303" pitchFamily="18" charset="0"/>
                <a:ea typeface="Kozuka Mincho Std R" panose="02020400000000000000" pitchFamily="18" charset="-128"/>
              </a:rPr>
              <a:t>サーバーのみの新機能</a:t>
            </a:r>
          </a:p>
        </p:txBody>
      </p:sp>
    </p:spTree>
    <p:extLst>
      <p:ext uri="{BB962C8B-B14F-4D97-AF65-F5344CB8AC3E}">
        <p14:creationId xmlns:p14="http://schemas.microsoft.com/office/powerpoint/2010/main" val="23748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2627939" y="3367207"/>
            <a:ext cx="4878243" cy="275025"/>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ja-JP" altLang="en-US" dirty="0">
              <a:ea typeface="Kozuka Mincho Std R" panose="02020400000000000000" pitchFamily="18" charset="-128"/>
            </a:endParaRPr>
          </a:p>
        </p:txBody>
      </p:sp>
      <p:sp>
        <p:nvSpPr>
          <p:cNvPr id="2" name="Title 1"/>
          <p:cNvSpPr>
            <a:spLocks noGrp="1"/>
          </p:cNvSpPr>
          <p:nvPr>
            <p:ph type="title"/>
          </p:nvPr>
        </p:nvSpPr>
        <p:spPr/>
        <p:txBody>
          <a:bodyPr>
            <a:normAutofit fontScale="90000"/>
          </a:bodyPr>
          <a:lstStyle/>
          <a:p>
            <a:r>
              <a:rPr lang="ja-JP" altLang="en-US" dirty="0"/>
              <a:t>メイクレディソリューションの新機能</a:t>
            </a:r>
          </a:p>
        </p:txBody>
      </p:sp>
      <p:sp>
        <p:nvSpPr>
          <p:cNvPr id="3" name="Slide Number Placeholder 2"/>
          <p:cNvSpPr>
            <a:spLocks noGrp="1"/>
          </p:cNvSpPr>
          <p:nvPr>
            <p:ph type="sldNum" sz="quarter" idx="11"/>
          </p:nvPr>
        </p:nvSpPr>
        <p:spPr/>
        <p:txBody>
          <a:bodyPr/>
          <a:lstStyle/>
          <a:p>
            <a:fld id="{6BEE8092-FD92-D247-BFBB-7625102F9F8E}" type="slidenum">
              <a:rPr lang="en-US" altLang="ja-JP" smtClean="0"/>
              <a:pPr/>
              <a:t>8</a:t>
            </a:fld>
            <a:endParaRPr lang="ja-JP" altLang="en-US" dirty="0"/>
          </a:p>
        </p:txBody>
      </p:sp>
      <p:graphicFrame>
        <p:nvGraphicFramePr>
          <p:cNvPr id="5" name="Table 4"/>
          <p:cNvGraphicFramePr>
            <a:graphicFrameLocks noGrp="1"/>
          </p:cNvGraphicFramePr>
          <p:nvPr>
            <p:extLst>
              <p:ext uri="{D42A27DB-BD31-4B8C-83A1-F6EECF244321}">
                <p14:modId xmlns:p14="http://schemas.microsoft.com/office/powerpoint/2010/main" val="405754499"/>
              </p:ext>
            </p:extLst>
          </p:nvPr>
        </p:nvGraphicFramePr>
        <p:xfrm>
          <a:off x="457200" y="1165916"/>
          <a:ext cx="7048982" cy="3771900"/>
        </p:xfrm>
        <a:graphic>
          <a:graphicData uri="http://schemas.openxmlformats.org/drawingml/2006/table">
            <a:tbl>
              <a:tblPr firstRow="1" bandRow="1">
                <a:tableStyleId>{5DA37D80-6434-44D0-A028-1B22A696006F}</a:tableStyleId>
              </a:tblPr>
              <a:tblGrid>
                <a:gridCol w="2155371">
                  <a:extLst>
                    <a:ext uri="{9D8B030D-6E8A-4147-A177-3AD203B41FA5}">
                      <a16:colId xmlns:a16="http://schemas.microsoft.com/office/drawing/2014/main" val="20000"/>
                    </a:ext>
                  </a:extLst>
                </a:gridCol>
                <a:gridCol w="4893611">
                  <a:extLst>
                    <a:ext uri="{9D8B030D-6E8A-4147-A177-3AD203B41FA5}">
                      <a16:colId xmlns:a16="http://schemas.microsoft.com/office/drawing/2014/main" val="20001"/>
                    </a:ext>
                  </a:extLst>
                </a:gridCol>
              </a:tblGrid>
              <a:tr h="261818">
                <a:tc>
                  <a:txBody>
                    <a:bodyPr/>
                    <a:lstStyle/>
                    <a:p>
                      <a:r>
                        <a:rPr lang="en-US" altLang="ja-JP" sz="1800" b="1" dirty="0">
                          <a:latin typeface="Georgia" panose="02040502050405020303" pitchFamily="18" charset="0"/>
                          <a:ea typeface="Kozuka Mincho Std R" panose="02020400000000000000" pitchFamily="18" charset="-128"/>
                        </a:rPr>
                        <a:t>Fiery Impose</a:t>
                      </a:r>
                      <a:endParaRPr lang="ja-JP" altLang="en-US" sz="1800" b="1" baseline="0" dirty="0">
                        <a:latin typeface="Georgia" panose="02040502050405020303" pitchFamily="18" charset="0"/>
                        <a:ea typeface="Kozuka Mincho Std R" panose="02020400000000000000" pitchFamily="18" charset="-128"/>
                      </a:endParaRPr>
                    </a:p>
                    <a:p>
                      <a:r>
                        <a:rPr lang="en-US" altLang="ja-JP" sz="1800" b="1" baseline="0" dirty="0">
                          <a:latin typeface="Georgia" panose="02040502050405020303" pitchFamily="18" charset="0"/>
                          <a:ea typeface="Kozuka Mincho Std R" panose="02020400000000000000" pitchFamily="18" charset="-128"/>
                        </a:rPr>
                        <a:t>Fiery Compose</a:t>
                      </a:r>
                    </a:p>
                    <a:p>
                      <a:r>
                        <a:rPr lang="en-US" altLang="ja-JP" sz="1800" b="1" dirty="0">
                          <a:latin typeface="Georgia" panose="02040502050405020303" pitchFamily="18" charset="0"/>
                          <a:ea typeface="Kozuka Mincho Std R" panose="02020400000000000000" pitchFamily="18" charset="-128"/>
                        </a:rPr>
                        <a:t>Fiery JobMaster</a:t>
                      </a:r>
                      <a:endParaRPr lang="ja-JP" altLang="en-US" sz="1800" b="1" dirty="0">
                        <a:latin typeface="Kozuka Mincho Std R" panose="02020400000000000000" pitchFamily="18" charset="-128"/>
                        <a:ea typeface="Kozuka Mincho Std R" panose="02020400000000000000" pitchFamily="18" charset="-128"/>
                        <a:cs typeface="Georgia" charset="0"/>
                      </a:endParaRPr>
                    </a:p>
                  </a:txBody>
                  <a:tcPr marL="68580" marR="68580" marT="34290" marB="34290">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173038" marR="0" indent="-17303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600" b="0" dirty="0">
                          <a:latin typeface="Georgia" panose="02040502050405020303" pitchFamily="18" charset="0"/>
                          <a:ea typeface="Kozuka Mincho Std R" panose="02020400000000000000" pitchFamily="18" charset="-128"/>
                        </a:rPr>
                        <a:t>ユーザビリティの強化</a:t>
                      </a:r>
                    </a:p>
                    <a:p>
                      <a:pPr marL="227013"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400" b="0" dirty="0">
                          <a:latin typeface="Georgia" panose="02040502050405020303" pitchFamily="18" charset="0"/>
                          <a:ea typeface="Kozuka Mincho Std R" panose="02020400000000000000" pitchFamily="18" charset="-128"/>
                        </a:rPr>
                        <a:t>環境設定の簡易化、ウィンドウとペインのサイズ保持機能、用紙カラーの表示、ページ挿入機能の強化、ジョブ保存の高速化、シートサイズ選択の迅速化</a:t>
                      </a:r>
                    </a:p>
                    <a:p>
                      <a:pPr marL="231775" marR="0" indent="-2317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600" b="0" kern="1200" baseline="0" dirty="0">
                          <a:solidFill>
                            <a:schemeClr val="tx1"/>
                          </a:solidFill>
                          <a:latin typeface="Georgia" panose="02040502050405020303" pitchFamily="18" charset="0"/>
                          <a:ea typeface="Kozuka Mincho Std R" panose="02020400000000000000" pitchFamily="18" charset="-128"/>
                        </a:rPr>
                        <a:t>Acrobat DC Professional</a:t>
                      </a:r>
                      <a:r>
                        <a:rPr lang="ja-JP" altLang="en-US" sz="1600" b="0" kern="1200" baseline="0" dirty="0">
                          <a:solidFill>
                            <a:schemeClr val="tx1"/>
                          </a:solidFill>
                          <a:latin typeface="Georgia" panose="02040502050405020303" pitchFamily="18" charset="0"/>
                          <a:ea typeface="Kozuka Mincho Std R" panose="02020400000000000000" pitchFamily="18" charset="-128"/>
                        </a:rPr>
                        <a:t>および</a:t>
                      </a:r>
                      <a:r>
                        <a:rPr lang="en-US" altLang="ja-JP" sz="1600" b="0" kern="1200" baseline="0" dirty="0">
                          <a:solidFill>
                            <a:schemeClr val="tx1"/>
                          </a:solidFill>
                          <a:latin typeface="Georgia" panose="02040502050405020303" pitchFamily="18" charset="0"/>
                          <a:ea typeface="Kozuka Mincho Std R" panose="02020400000000000000" pitchFamily="18" charset="-128"/>
                        </a:rPr>
                        <a:t>PitStop Edit 13</a:t>
                      </a:r>
                      <a:endParaRPr lang="ja-JP" altLang="en-US" sz="1600" b="0" kern="1200" dirty="0">
                        <a:solidFill>
                          <a:schemeClr val="tx1"/>
                        </a:solidFill>
                        <a:latin typeface="Georgia" panose="02040502050405020303" pitchFamily="18" charset="0"/>
                        <a:ea typeface="Kozuka Mincho Std R" panose="02020400000000000000" pitchFamily="18" charset="-128"/>
                        <a:cs typeface="+mn-cs"/>
                      </a:endParaRPr>
                    </a:p>
                  </a:txBody>
                  <a:tcPr marL="68580" marR="68580" marT="34290" marB="34290">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85454">
                <a:tc>
                  <a:txBody>
                    <a:bodyPr/>
                    <a:lstStyle/>
                    <a:p>
                      <a:r>
                        <a:rPr lang="en-US" altLang="ja-JP" sz="1800" b="1" dirty="0">
                          <a:latin typeface="Georgia" panose="02040502050405020303" pitchFamily="18" charset="0"/>
                          <a:ea typeface="Kozuka Mincho Std R" panose="02020400000000000000" pitchFamily="18" charset="-128"/>
                        </a:rPr>
                        <a:t>Fiery Impose</a:t>
                      </a:r>
                      <a:endParaRPr lang="ja-JP" altLang="en-US" sz="1800" b="1" dirty="0">
                        <a:latin typeface="Kozuka Mincho Std R" panose="02020400000000000000" pitchFamily="18" charset="-128"/>
                        <a:ea typeface="Kozuka Mincho Std R" panose="02020400000000000000" pitchFamily="18" charset="-128"/>
                        <a:cs typeface="Georgia" charset="0"/>
                      </a:endParaRPr>
                    </a:p>
                  </a:txBody>
                  <a:tcPr marL="68580" marR="68580" marT="34290" marB="34290">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r>
                        <a:rPr lang="ja-JP" altLang="en-US" sz="1600" b="0" kern="1200" dirty="0">
                          <a:effectLst/>
                          <a:latin typeface="Georgia" panose="02040502050405020303" pitchFamily="18" charset="0"/>
                          <a:ea typeface="Kozuka Mincho Std R" panose="02020400000000000000" pitchFamily="18" charset="-128"/>
                        </a:rPr>
                        <a:t>用紙サイズ別のギャングアップの自動化</a:t>
                      </a:r>
                    </a:p>
                    <a:p>
                      <a:pPr marL="171450" indent="-171450">
                        <a:buFont typeface="Arial" panose="020B0604020202020204" pitchFamily="34" charset="0"/>
                        <a:buChar char="•"/>
                      </a:pPr>
                      <a:r>
                        <a:rPr lang="ja-JP" altLang="en-US" sz="1600" b="0" dirty="0">
                          <a:latin typeface="Georgia" panose="02040502050405020303" pitchFamily="18" charset="0"/>
                          <a:ea typeface="Kozuka Mincho Std R" panose="02020400000000000000" pitchFamily="18" charset="-128"/>
                        </a:rPr>
                        <a:t>ページ回転の自動化</a:t>
                      </a:r>
                      <a:endParaRPr lang="ja-JP" altLang="en-US" sz="1600" b="0" kern="1200" dirty="0">
                        <a:effectLst/>
                        <a:latin typeface="Georgia" panose="02040502050405020303" pitchFamily="18" charset="0"/>
                        <a:ea typeface="Kozuka Mincho Std R" panose="02020400000000000000" pitchFamily="18" charset="-128"/>
                      </a:endParaRPr>
                    </a:p>
                    <a:p>
                      <a:pPr marL="171450" indent="-171450">
                        <a:buFont typeface="Arial" panose="020B0604020202020204" pitchFamily="34" charset="0"/>
                        <a:buChar char="•"/>
                      </a:pPr>
                      <a:r>
                        <a:rPr lang="ja-JP" altLang="en-US" sz="1600" b="0" dirty="0">
                          <a:latin typeface="Georgia" panose="02040502050405020303" pitchFamily="18" charset="0"/>
                          <a:ea typeface="Kozuka Mincho Std R" panose="02020400000000000000" pitchFamily="18" charset="-128"/>
                        </a:rPr>
                        <a:t>マークのプリセット</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600" b="0" dirty="0">
                          <a:latin typeface="Georgia" panose="02040502050405020303" pitchFamily="18" charset="0"/>
                          <a:ea typeface="Kozuka Mincho Std R" panose="02020400000000000000" pitchFamily="18" charset="-128"/>
                        </a:rPr>
                        <a:t>VDP</a:t>
                      </a:r>
                      <a:r>
                        <a:rPr lang="ja-JP" altLang="en-US" sz="1600" b="0" dirty="0">
                          <a:latin typeface="Georgia" panose="02040502050405020303" pitchFamily="18" charset="0"/>
                          <a:ea typeface="Kozuka Mincho Std R" panose="02020400000000000000" pitchFamily="18" charset="-128"/>
                        </a:rPr>
                        <a:t>ブックレット表紙用の用紙種類の混合</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600" b="0" dirty="0">
                          <a:latin typeface="Georgia" panose="02040502050405020303" pitchFamily="18" charset="0"/>
                          <a:ea typeface="Kozuka Mincho Std R" panose="02020400000000000000" pitchFamily="18" charset="-128"/>
                        </a:rPr>
                        <a:t>日本式クロップマークワークフローの自動化</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600" b="0" dirty="0">
                          <a:latin typeface="Georgia" panose="02040502050405020303" pitchFamily="18" charset="0"/>
                          <a:ea typeface="Kozuka Mincho Std R" panose="02020400000000000000" pitchFamily="18" charset="-128"/>
                        </a:rPr>
                        <a:t>30</a:t>
                      </a:r>
                      <a:r>
                        <a:rPr lang="ja-JP" altLang="en-US" sz="1600" b="0" dirty="0">
                          <a:latin typeface="Georgia" panose="02040502050405020303" pitchFamily="18" charset="0"/>
                          <a:ea typeface="Kozuka Mincho Std R" panose="02020400000000000000" pitchFamily="18" charset="-128"/>
                        </a:rPr>
                        <a:t>日間無料トライアル</a:t>
                      </a:r>
                      <a:endParaRPr lang="ja-JP" altLang="en-US" sz="1600" b="0" dirty="0">
                        <a:latin typeface="Kozuka Mincho Std R" panose="02020400000000000000" pitchFamily="18" charset="-128"/>
                        <a:ea typeface="Kozuka Mincho Std R" panose="02020400000000000000" pitchFamily="18" charset="-128"/>
                        <a:cs typeface="Georgia" charset="0"/>
                      </a:endParaRPr>
                    </a:p>
                  </a:txBody>
                  <a:tcPr marL="68580" marR="68580" marT="34290" marB="34290">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181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800" b="1" dirty="0">
                          <a:latin typeface="Georgia" panose="02040502050405020303" pitchFamily="18" charset="0"/>
                          <a:ea typeface="Kozuka Mincho Std R" panose="02020400000000000000" pitchFamily="18" charset="-128"/>
                        </a:rPr>
                        <a:t>Fiery JobMaster</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600" b="0" dirty="0">
                          <a:latin typeface="Georgia" panose="02040502050405020303" pitchFamily="18" charset="0"/>
                          <a:ea typeface="Kozuka Mincho Std R" panose="02020400000000000000" pitchFamily="18" charset="-128"/>
                        </a:rPr>
                        <a:t>画像スタンプ</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600" b="0" dirty="0">
                          <a:latin typeface="Georgia" panose="02040502050405020303" pitchFamily="18" charset="0"/>
                          <a:ea typeface="Kozuka Mincho Std R" panose="02020400000000000000" pitchFamily="18" charset="-128"/>
                        </a:rPr>
                        <a:t>スキャンしたページのインポート</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600" b="0" dirty="0">
                          <a:latin typeface="Georgia" panose="02040502050405020303" pitchFamily="18" charset="0"/>
                          <a:ea typeface="Kozuka Mincho Std R" panose="02020400000000000000" pitchFamily="18" charset="-128"/>
                        </a:rPr>
                        <a:t>ページオフセット</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600" b="0" dirty="0">
                          <a:latin typeface="Georgia" panose="02040502050405020303" pitchFamily="18" charset="0"/>
                          <a:ea typeface="Kozuka Mincho Std R" panose="02020400000000000000" pitchFamily="18" charset="-128"/>
                        </a:rPr>
                        <a:t>30</a:t>
                      </a:r>
                      <a:r>
                        <a:rPr lang="ja-JP" altLang="en-US" sz="1600" b="0" dirty="0">
                          <a:latin typeface="Georgia" panose="02040502050405020303" pitchFamily="18" charset="0"/>
                          <a:ea typeface="Kozuka Mincho Std R" panose="02020400000000000000" pitchFamily="18" charset="-128"/>
                        </a:rPr>
                        <a:t>日間無料トライアル</a:t>
                      </a:r>
                      <a:endParaRPr lang="ja-JP" altLang="en-US" sz="1600" b="0" dirty="0">
                        <a:latin typeface="Kozuka Mincho Std R" panose="02020400000000000000" pitchFamily="18" charset="-128"/>
                        <a:ea typeface="Kozuka Mincho Std R" panose="02020400000000000000" pitchFamily="18" charset="-128"/>
                        <a:cs typeface="Georgia"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16" name="Rectangle: Rounded Corners 15"/>
          <p:cNvSpPr/>
          <p:nvPr/>
        </p:nvSpPr>
        <p:spPr>
          <a:xfrm>
            <a:off x="5376403" y="4418643"/>
            <a:ext cx="1946480" cy="67447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ja-JP" altLang="en-US" sz="1600" dirty="0">
                <a:solidFill>
                  <a:schemeClr val="tx1"/>
                </a:solidFill>
                <a:latin typeface="Georgia" panose="02040502050405020303" pitchFamily="18" charset="0"/>
                <a:ea typeface="Kozuka Mincho Std R" panose="02020400000000000000" pitchFamily="18" charset="-128"/>
              </a:rPr>
              <a:t>*</a:t>
            </a:r>
            <a:r>
              <a:rPr lang="en-US" altLang="ja-JP" sz="1600" dirty="0">
                <a:solidFill>
                  <a:schemeClr val="tx1"/>
                </a:solidFill>
                <a:latin typeface="Georgia" panose="02040502050405020303" pitchFamily="18" charset="0"/>
                <a:ea typeface="Kozuka Mincho Std R" panose="02020400000000000000" pitchFamily="18" charset="-128"/>
              </a:rPr>
              <a:t>FS300 Pro</a:t>
            </a:r>
            <a:r>
              <a:rPr lang="ja-JP" altLang="en-US" sz="1600" dirty="0">
                <a:solidFill>
                  <a:schemeClr val="tx1"/>
                </a:solidFill>
                <a:latin typeface="Georgia" panose="02040502050405020303" pitchFamily="18" charset="0"/>
                <a:ea typeface="Kozuka Mincho Std R" panose="02020400000000000000" pitchFamily="18" charset="-128"/>
              </a:rPr>
              <a:t>サーバーのみの新機能</a:t>
            </a:r>
          </a:p>
        </p:txBody>
      </p:sp>
      <p:sp>
        <p:nvSpPr>
          <p:cNvPr id="17" name="TextBox 16"/>
          <p:cNvSpPr txBox="1"/>
          <p:nvPr/>
        </p:nvSpPr>
        <p:spPr>
          <a:xfrm>
            <a:off x="7510709" y="3908995"/>
            <a:ext cx="1480145" cy="830997"/>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ja-JP" altLang="en-US" sz="1600" dirty="0">
                <a:latin typeface="Georgia"/>
                <a:ea typeface="Kozuka Mincho Std R" panose="02020400000000000000" pitchFamily="18" charset="-128"/>
                <a:hlinkClick r:id="rId3"/>
              </a:rPr>
              <a:t>全プレゼンテーションへのアクセス</a:t>
            </a:r>
            <a:endParaRPr lang="ja-JP" altLang="en-US" sz="2400" dirty="0">
              <a:latin typeface="Georgia"/>
              <a:ea typeface="Kozuka Mincho Std R" panose="02020400000000000000" pitchFamily="18" charset="-128"/>
              <a:cs typeface="Georgia"/>
            </a:endParaRPr>
          </a:p>
        </p:txBody>
      </p:sp>
    </p:spTree>
    <p:extLst>
      <p:ext uri="{BB962C8B-B14F-4D97-AF65-F5344CB8AC3E}">
        <p14:creationId xmlns:p14="http://schemas.microsoft.com/office/powerpoint/2010/main" val="160627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全ジョブのプレビュー</a:t>
            </a:r>
          </a:p>
        </p:txBody>
      </p:sp>
      <p:sp>
        <p:nvSpPr>
          <p:cNvPr id="3" name="Slide Number Placeholder 2"/>
          <p:cNvSpPr>
            <a:spLocks noGrp="1"/>
          </p:cNvSpPr>
          <p:nvPr>
            <p:ph type="sldNum" sz="quarter" idx="11"/>
          </p:nvPr>
        </p:nvSpPr>
        <p:spPr/>
        <p:txBody>
          <a:bodyPr/>
          <a:lstStyle/>
          <a:p>
            <a:fld id="{6BEE8092-FD92-D247-BFBB-7625102F9F8E}" type="slidenum">
              <a:rPr lang="en-US" altLang="ja-JP" smtClean="0"/>
              <a:pPr/>
              <a:t>9</a:t>
            </a:fld>
            <a:endParaRPr lang="ja-JP" altLang="en-US" dirty="0"/>
          </a:p>
        </p:txBody>
      </p:sp>
      <p:sp>
        <p:nvSpPr>
          <p:cNvPr id="4" name="Content Placeholder 3"/>
          <p:cNvSpPr>
            <a:spLocks noGrp="1"/>
          </p:cNvSpPr>
          <p:nvPr>
            <p:ph sz="quarter" idx="12"/>
          </p:nvPr>
        </p:nvSpPr>
        <p:spPr>
          <a:xfrm>
            <a:off x="406799" y="1383113"/>
            <a:ext cx="4575601" cy="3180160"/>
          </a:xfrm>
        </p:spPr>
        <p:txBody>
          <a:bodyPr>
            <a:noAutofit/>
          </a:bodyPr>
          <a:lstStyle/>
          <a:p>
            <a:r>
              <a:rPr lang="ja-JP" altLang="en-US" sz="2900" dirty="0"/>
              <a:t>ジョブ特定の迅速化 </a:t>
            </a:r>
          </a:p>
          <a:p>
            <a:pPr lvl="1">
              <a:spcBef>
                <a:spcPts val="700"/>
              </a:spcBef>
            </a:pPr>
            <a:r>
              <a:rPr lang="ja-JP" altLang="en-US" sz="2200" spc="-30" dirty="0"/>
              <a:t>パフォーマンスへの影響なし</a:t>
            </a:r>
          </a:p>
          <a:p>
            <a:pPr lvl="1">
              <a:spcBef>
                <a:spcPts val="700"/>
              </a:spcBef>
            </a:pPr>
            <a:r>
              <a:rPr lang="ja-JP" altLang="en-US" sz="2200" spc="-30" dirty="0"/>
              <a:t>最初のページのみプレビュー</a:t>
            </a:r>
          </a:p>
          <a:p>
            <a:pPr lvl="1">
              <a:spcBef>
                <a:spcPts val="700"/>
              </a:spcBef>
            </a:pPr>
            <a:r>
              <a:rPr lang="ja-JP" altLang="en-US" sz="2200" dirty="0"/>
              <a:t>サポートされているファ</a:t>
            </a:r>
            <a:br>
              <a:rPr lang="en-US" altLang="ja-JP" sz="2200" dirty="0"/>
            </a:br>
            <a:r>
              <a:rPr lang="ja-JP" altLang="en-US" sz="2200" dirty="0"/>
              <a:t>イル形式：</a:t>
            </a:r>
          </a:p>
          <a:p>
            <a:pPr lvl="2">
              <a:spcBef>
                <a:spcPts val="700"/>
              </a:spcBef>
            </a:pPr>
            <a:r>
              <a:rPr lang="en-US" altLang="ja-JP" sz="1600" dirty="0"/>
              <a:t>PS</a:t>
            </a:r>
            <a:r>
              <a:rPr lang="ja-JP" altLang="en-US" sz="1600" dirty="0"/>
              <a:t>、</a:t>
            </a:r>
            <a:r>
              <a:rPr lang="en-US" altLang="ja-JP" sz="1600" dirty="0"/>
              <a:t>PDF</a:t>
            </a:r>
            <a:r>
              <a:rPr lang="ja-JP" altLang="en-US" sz="1600" dirty="0"/>
              <a:t>、</a:t>
            </a:r>
            <a:r>
              <a:rPr lang="en-US" altLang="ja-JP" sz="1600" dirty="0"/>
              <a:t>PDF/VT</a:t>
            </a:r>
            <a:r>
              <a:rPr lang="ja-JP" altLang="en-US" sz="1600" dirty="0"/>
              <a:t>、</a:t>
            </a:r>
            <a:r>
              <a:rPr lang="en-US" altLang="ja-JP" sz="1600" dirty="0"/>
              <a:t>TIF</a:t>
            </a:r>
            <a:r>
              <a:rPr lang="ja-JP" altLang="en-US" sz="1600" dirty="0"/>
              <a:t>、</a:t>
            </a:r>
            <a:r>
              <a:rPr lang="en-US" altLang="ja-JP" sz="1600" dirty="0"/>
              <a:t>EPS</a:t>
            </a:r>
          </a:p>
          <a:p>
            <a:pPr lvl="1">
              <a:spcBef>
                <a:spcPts val="700"/>
              </a:spcBef>
            </a:pPr>
            <a:r>
              <a:rPr lang="ja-JP" altLang="en-US" sz="2200" dirty="0"/>
              <a:t>外部</a:t>
            </a:r>
            <a:r>
              <a:rPr lang="en-US" altLang="ja-JP" sz="2200" dirty="0"/>
              <a:t>Fiery</a:t>
            </a:r>
            <a:r>
              <a:rPr lang="ja-JP" altLang="en-US" sz="2200" dirty="0"/>
              <a:t>サーバーでのみ使用可能</a:t>
            </a:r>
          </a:p>
          <a:p>
            <a:endParaRPr lang="ja-JP" altLang="en-US" dirty="0"/>
          </a:p>
        </p:txBody>
      </p:sp>
      <p:pic>
        <p:nvPicPr>
          <p:cNvPr id="5" name="Picture 4"/>
          <p:cNvPicPr>
            <a:picLocks noChangeAspect="1"/>
          </p:cNvPicPr>
          <p:nvPr/>
        </p:nvPicPr>
        <p:blipFill rotWithShape="1">
          <a:blip r:embed="rId3"/>
          <a:srcRect l="1025"/>
          <a:stretch/>
        </p:blipFill>
        <p:spPr>
          <a:xfrm>
            <a:off x="4972591" y="1517184"/>
            <a:ext cx="3987809" cy="162046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7789609" y="110841"/>
            <a:ext cx="872099" cy="872099"/>
          </a:xfrm>
          <a:prstGeom prst="rect">
            <a:avLst/>
          </a:prstGeom>
        </p:spPr>
      </p:pic>
    </p:spTree>
    <p:extLst>
      <p:ext uri="{BB962C8B-B14F-4D97-AF65-F5344CB8AC3E}">
        <p14:creationId xmlns:p14="http://schemas.microsoft.com/office/powerpoint/2010/main" val="1555983453"/>
      </p:ext>
    </p:extLst>
  </p:cSld>
  <p:clrMapOvr>
    <a:masterClrMapping/>
  </p:clrMapOvr>
</p:sld>
</file>

<file path=ppt/theme/theme1.xml><?xml version="1.0" encoding="utf-8"?>
<a:theme xmlns:a="http://schemas.openxmlformats.org/drawingml/2006/main" name="Custom Design">
  <a:themeElements>
    <a:clrScheme name="Custom 4">
      <a:dk1>
        <a:srgbClr val="000100"/>
      </a:dk1>
      <a:lt1>
        <a:srgbClr val="FFFFFF"/>
      </a:lt1>
      <a:dk2>
        <a:srgbClr val="000100"/>
      </a:dk2>
      <a:lt2>
        <a:srgbClr val="FFFFFF"/>
      </a:lt2>
      <a:accent1>
        <a:srgbClr val="4D6896"/>
      </a:accent1>
      <a:accent2>
        <a:srgbClr val="53B3AB"/>
      </a:accent2>
      <a:accent3>
        <a:srgbClr val="ACCF60"/>
      </a:accent3>
      <a:accent4>
        <a:srgbClr val="CF6438"/>
      </a:accent4>
      <a:accent5>
        <a:srgbClr val="E3E441"/>
      </a:accent5>
      <a:accent6>
        <a:srgbClr val="D2293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93572BF92F89459F9092CA0E03B898" ma:contentTypeVersion="12" ma:contentTypeDescription="Create a new document." ma:contentTypeScope="" ma:versionID="49dfad4bc484c0371bc55f5c6e4ada55">
  <xsd:schema xmlns:xsd="http://www.w3.org/2001/XMLSchema" xmlns:p="http://schemas.microsoft.com/office/2006/metadata/properties" xmlns:ns2="38ec9129-e675-41a9-9b68-17816e552f5d" targetNamespace="http://schemas.microsoft.com/office/2006/metadata/properties" ma:root="true" ma:fieldsID="becba30ac88920ec8baed6eb243deea4" ns2:_="">
    <xsd:import namespace="38ec9129-e675-41a9-9b68-17816e552f5d"/>
    <xsd:element name="properties">
      <xsd:complexType>
        <xsd:sequence>
          <xsd:element name="documentManagement">
            <xsd:complexType>
              <xsd:all>
                <xsd:element ref="ns2:all_archiveable_search" minOccurs="0"/>
                <xsd:element ref="ns2:all_date_begin"/>
                <xsd:element ref="ns2:all_date_end"/>
                <xsd:element ref="ns2:all_description" minOccurs="0"/>
                <xsd:element ref="ns2:all_doc_category" minOccurs="0"/>
                <xsd:element ref="ns2:all_internal_only" minOccurs="0"/>
                <xsd:element ref="ns2:all_language"/>
                <xsd:element ref="ns2:all_product_name" minOccurs="0"/>
                <xsd:element ref="ns2:all_region" minOccurs="0"/>
                <xsd:element ref="ns2:all_web_property" minOccurs="0"/>
                <xsd:element ref="ns2:Created_x0020_by" minOccurs="0"/>
                <xsd:element ref="ns2:sls_min_level"/>
              </xsd:all>
            </xsd:complexType>
          </xsd:element>
        </xsd:sequence>
      </xsd:complexType>
    </xsd:element>
  </xsd:schema>
  <xsd:schema xmlns:xsd="http://www.w3.org/2001/XMLSchema" xmlns:dms="http://schemas.microsoft.com/office/2006/documentManagement/types" targetNamespace="38ec9129-e675-41a9-9b68-17816e552f5d" elementFormDefault="qualified">
    <xsd:import namespace="http://schemas.microsoft.com/office/2006/documentManagement/types"/>
    <xsd:element name="all_archiveable_search" ma:index="8" nillable="true" ma:displayName="all_archiveable_search" ma:default="0" ma:internalName="all_archiveable_search">
      <xsd:simpleType>
        <xsd:restriction base="dms:Boolean"/>
      </xsd:simpleType>
    </xsd:element>
    <xsd:element name="all_date_begin" ma:index="9" ma:displayName="all_date_begin" ma:default="[today]" ma:format="DateOnly" ma:internalName="all_date_begin">
      <xsd:simpleType>
        <xsd:restriction base="dms:DateTime"/>
      </xsd:simpleType>
    </xsd:element>
    <xsd:element name="all_date_end" ma:index="10" ma:displayName="all_date_end" ma:format="DateOnly" ma:internalName="all_date_end">
      <xsd:simpleType>
        <xsd:restriction base="dms:DateTime"/>
      </xsd:simpleType>
    </xsd:element>
    <xsd:element name="all_description" ma:index="11" nillable="true" ma:displayName="all_description" ma:internalName="all_description">
      <xsd:simpleType>
        <xsd:restriction base="dms:Note"/>
      </xsd:simpleType>
    </xsd:element>
    <xsd:element name="all_doc_category" ma:index="12" nillable="true" ma:displayName="all_doc_category" ma:format="Dropdown" ma:internalName="all_doc_category">
      <xsd:simpleType>
        <xsd:restriction base="dms:Choice">
          <xsd:enumeration value="Advertisement"/>
          <xsd:enumeration value="Article"/>
          <xsd:enumeration value="At a glance"/>
          <xsd:enumeration value="Brochure"/>
          <xsd:enumeration value="Case Study"/>
          <xsd:enumeration value="Competitive"/>
          <xsd:enumeration value="Connect Sessions"/>
          <xsd:enumeration value="Datasheet"/>
          <xsd:enumeration value="Demo"/>
          <xsd:enumeration value="Diagram"/>
          <xsd:enumeration value="Download"/>
          <xsd:enumeration value="FAQ"/>
          <xsd:enumeration value="Image"/>
          <xsd:enumeration value="Incentive"/>
          <xsd:enumeration value="Logo"/>
          <xsd:enumeration value="Mail Templates"/>
          <xsd:enumeration value="Manuals"/>
          <xsd:enumeration value="Newsletter"/>
          <xsd:enumeration value="Poster"/>
          <xsd:enumeration value="Presentation"/>
          <xsd:enumeration value="Price List"/>
          <xsd:enumeration value="Product Guide"/>
          <xsd:enumeration value="Product Matrix"/>
          <xsd:enumeration value="Quick Reference Guide"/>
          <xsd:enumeration value="Release Notes"/>
          <xsd:enumeration value="Report"/>
          <xsd:enumeration value="Sales Coverage Map"/>
          <xsd:enumeration value="Sales Guides/Questionnaire"/>
          <xsd:enumeration value="Samples/How-to"/>
          <xsd:enumeration value="Tech Reference"/>
          <xsd:enumeration value="Territory Maps"/>
          <xsd:enumeration value="Video"/>
          <xsd:enumeration value="Whitepaper"/>
        </xsd:restriction>
      </xsd:simpleType>
    </xsd:element>
    <xsd:element name="all_internal_only" ma:index="13" nillable="true" ma:displayName="all_internal_only" ma:default="1" ma:internalName="all_internal_only">
      <xsd:simpleType>
        <xsd:restriction base="dms:Boolean"/>
      </xsd:simpleType>
    </xsd:element>
    <xsd:element name="all_language" ma:index="14" ma:displayName="all_language" ma:default="English" ma:format="Dropdown" ma:internalName="all_language">
      <xsd:simpleType>
        <xsd:restriction base="dms:Choice">
          <xsd:enumeration value="Chinese (People's Republic of China)"/>
          <xsd:enumeration value="Chinese (Taiwan)"/>
          <xsd:enumeration value="Czech (Czech Republic)"/>
          <xsd:enumeration value="Dutch"/>
          <xsd:enumeration value="English"/>
          <xsd:enumeration value="English (United Kingdom)"/>
          <xsd:enumeration value="French"/>
          <xsd:enumeration value="German"/>
          <xsd:enumeration value="Italian"/>
          <xsd:enumeration value="Japanese (Japan)"/>
          <xsd:enumeration value="Korean (Korea)"/>
          <xsd:enumeration value="Polish (Poland)"/>
          <xsd:enumeration value="Portuguese (Brazil)"/>
          <xsd:enumeration value="Russian (Russia)"/>
          <xsd:enumeration value="Spanish"/>
          <xsd:enumeration value="Swedish (Sweden)"/>
          <xsd:enumeration value="Turkish (Turkey)"/>
        </xsd:restriction>
      </xsd:simpleType>
    </xsd:element>
    <xsd:element name="all_product_name" ma:index="15" nillable="true" ma:displayName="all_product_name" ma:internalName="all_product_name">
      <xsd:complexType>
        <xsd:complexContent>
          <xsd:extension base="dms:MultiChoice">
            <xsd:sequence>
              <xsd:element name="Value" maxOccurs="unbounded" minOccurs="0" nillable="true">
                <xsd:simpleType>
                  <xsd:restriction base="dms:Choice">
                    <xsd:enumeration value="Auto-Count DMI"/>
                    <xsd:enumeration value="Automated Workflow"/>
                    <xsd:enumeration value="BI"/>
                    <xsd:enumeration value="Competitive"/>
                    <xsd:enumeration value="Connect"/>
                    <xsd:enumeration value="Connect 2014"/>
                    <xsd:enumeration value="Connect 2015"/>
                    <xsd:enumeration value="Corporate Communications"/>
                    <xsd:enumeration value="Cretaprint"/>
                    <xsd:enumeration value="CRM"/>
                    <xsd:enumeration value="DirectSmile"/>
                    <xsd:enumeration value="DirectSmile VDP"/>
                    <xsd:enumeration value="DirectSmile Cross Media"/>
                    <xsd:enumeration value="DSF"/>
                    <xsd:enumeration value="DSF Professional Services"/>
                    <xsd:enumeration value="EFI Colorproof XF"/>
                    <xsd:enumeration value="EFI Digital StoreFront"/>
                    <xsd:enumeration value="EFI DSF Essential"/>
                    <xsd:enumeration value="EFI DSF Express"/>
                    <xsd:enumeration value="EFI ES-1000"/>
                    <xsd:enumeration value="EFI ES-2000"/>
                    <xsd:enumeration value="EFI Essential Suite Digital StoreFront"/>
                    <xsd:enumeration value="EFI eXpress"/>
                    <xsd:enumeration value="EFI Fiery XF"/>
                    <xsd:enumeration value="EFI Fiery XF"/>
                    <xsd:enumeration value="EFI Fiery XF for VUTEk"/>
                    <xsd:enumeration value="EFI Fiery XF for VUTEk"/>
                    <xsd:enumeration value="EFI Fiery XF proServer"/>
                    <xsd:enumeration value="Fiery FS200 Pro"/>
                    <xsd:enumeration value="EFI H1625 LED"/>
                    <xsd:enumeration value="EFI H1625-SD"/>
                    <xsd:enumeration value="EFI MicroPress"/>
                    <xsd:enumeration value="EFI Plug-ins for Global Scan NX"/>
                    <xsd:enumeration value="EFI PrintMe Connect"/>
                    <xsd:enumeration value="EFI PrintMe for Canon"/>
                    <xsd:enumeration value="EFI PrintMe Mobile"/>
                    <xsd:enumeration value="EFI PrintMe Server for Xerox EIP"/>
                    <xsd:enumeration value="EFI PrintMe Terminal"/>
                    <xsd:enumeration value="EFI R3225"/>
                    <xsd:enumeration value="EFI SendMe"/>
                    <xsd:enumeration value="EFI Splash"/>
                    <xsd:enumeration value="Enhanced Service Program"/>
                    <xsd:enumeration value="EP Register"/>
                    <xsd:enumeration value="EP Server"/>
                    <xsd:enumeration value="Fiery API"/>
                    <xsd:enumeration value="Fiery Central"/>
                    <xsd:enumeration value="Fiery Certification"/>
                    <xsd:enumeration value="Fiery Color Profiler Suite"/>
                    <xsd:enumeration value="Fiery Command WorkStation"/>
                    <xsd:enumeration value="Fiery Compose"/>
                    <xsd:enumeration value="Fiery Connect 2013"/>
                    <xsd:enumeration value="Fiery Connect 2014"/>
                    <xsd:enumeration value="Fiery Dashboard"/>
                    <xsd:enumeration value="Fiery Digital Print Servers"/>
                    <xsd:enumeration value="Fiery Direct Mobile Printing"/>
                    <xsd:enumeration value="Fiery Focus Webinars"/>
                    <xsd:enumeration value="Fiery FS100 Pro"/>
                    <xsd:enumeration value="Fiery FS150 Pro"/>
                    <xsd:enumeration value="Fiery Go"/>
                    <xsd:enumeration value="Fiery Graphic Arts Package"/>
                    <xsd:enumeration value="Fiery Graphic Arts Package - Premium Edition"/>
                    <xsd:enumeration value="Fiery Impose"/>
                    <xsd:enumeration value="Fiery Impose-Compose"/>
                    <xsd:enumeration value="Fiery in the Office"/>
                    <xsd:enumeration value="Fiery Insider Bulletins"/>
                    <xsd:enumeration value="Fiery Insider Webinars"/>
                    <xsd:enumeration value="Fiery JDF Integration"/>
                    <xsd:enumeration value="Fiery JobFlow"/>
                    <xsd:enumeration value="Fiery JobMaster"/>
                    <xsd:enumeration value="Fiery Productivity Package"/>
                    <xsd:enumeration value="Fiery proServer for KIP C7800"/>
                    <xsd:enumeration value="Fiery Send Server"/>
                    <xsd:enumeration value="Fiery Services and Support"/>
                    <xsd:enumeration value="Fiery System 10"/>
                    <xsd:enumeration value="Fiery System 9 Release 2"/>
                    <xsd:enumeration value="Fiery Variable Data Printing"/>
                    <xsd:enumeration value="Fiery VUE"/>
                    <xsd:enumeration value="Fogra Validation Systems"/>
                    <xsd:enumeration value="G3 Card Vending Kiosk"/>
                    <xsd:enumeration value="GamSys"/>
                    <xsd:enumeration value="General"/>
                    <xsd:enumeration value="IKON DocSend"/>
                    <xsd:enumeration value="IKON DocSend Server"/>
                    <xsd:enumeration value="IQuote"/>
                    <xsd:enumeration value="IST"/>
                    <xsd:enumeration value="Jetrion"/>
                    <xsd:enumeration value="Jetrion 4830"/>
                    <xsd:enumeration value="Jetrion 4900M"/>
                    <xsd:enumeration value="Jetrion 4900M-330"/>
                    <xsd:enumeration value="Jetrion 4900ML"/>
                    <xsd:enumeration value="Jetrion 4950LX"/>
                    <xsd:enumeration value="Jetrion Ink"/>
                    <xsd:enumeration value="Lector"/>
                    <xsd:enumeration value="M500 Station"/>
                    <xsd:enumeration value="Marketing Material"/>
                    <xsd:enumeration value="Metrics"/>
                    <xsd:enumeration value="Metrix"/>
                    <xsd:enumeration value="Monarch"/>
                    <xsd:enumeration value="OPS"/>
                    <xsd:enumeration value="Pace"/>
                    <xsd:enumeration value="PC-Topp"/>
                    <xsd:enumeration value="PowerPress"/>
                    <xsd:enumeration value="Price Lists"/>
                    <xsd:enumeration value="Prinergy - Fiery Integration"/>
                    <xsd:enumeration value="PrintFlow"/>
                    <xsd:enumeration value="PrintSite Suite"/>
                    <xsd:enumeration value="PrintSmith"/>
                    <xsd:enumeration value="PrintSmith Site"/>
                    <xsd:enumeration value="PrintStream"/>
                    <xsd:enumeration value="Productivity Suite"/>
                    <xsd:enumeration value="Programs"/>
                    <xsd:enumeration value="Radius"/>
                    <xsd:enumeration value="Rastek H650 UV Printer"/>
                    <xsd:enumeration value="Rastek H652 UV Printer"/>
                    <xsd:enumeration value="Rastek H700 UV Printer"/>
                    <xsd:enumeration value="Rastek Inks"/>
                    <xsd:enumeration value="Rastek T1000 UV Printer"/>
                    <xsd:enumeration value="Rastek T660 UV Printer"/>
                    <xsd:enumeration value="Sales Information"/>
                    <xsd:enumeration value="Self-Serve AdminCentral"/>
                    <xsd:enumeration value="SmartLinc"/>
                    <xsd:enumeration value="SmartSign Analytics"/>
                    <xsd:enumeration value="Territory Maps"/>
                    <xsd:enumeration value="VUTEk"/>
                    <xsd:enumeration value="VUTEk GS Pro Series"/>
                    <xsd:enumeration value="VUTEk GS2000"/>
                    <xsd:enumeration value="VUTEk GS2000LX Pro"/>
                    <xsd:enumeration value="VUTEk GS2000LX Pro with UltraDrop Technology"/>
                    <xsd:enumeration value="VUTEk GS3200"/>
                    <xsd:enumeration value="VUTEk GS3250LX"/>
                    <xsd:enumeration value="VUTEk GS3250LX Pro with UltraDrop Technology"/>
                    <xsd:enumeration value="VUTEk GS3250LXr Pro"/>
                    <xsd:enumeration value="VUTEk GS3250r"/>
                    <xsd:enumeration value="VUTEk GS5000r"/>
                    <xsd:enumeration value="VUTEk GS5250LXr Pro"/>
                    <xsd:enumeration value="VUTEk GS5500LXr Pro"/>
                    <xsd:enumeration value="VUTEk H2000 Pro"/>
                    <xsd:enumeration value="VUTEk HS100 Pro"/>
                    <xsd:enumeration value="VUTEk HSr Pro"/>
                    <xsd:enumeration value="VUTEk Inks"/>
                    <xsd:enumeration value="VUTEk QS2"/>
                    <xsd:enumeration value="VUTEk QS2 Pro"/>
                    <xsd:enumeration value="VUTEk QS2000"/>
                    <xsd:enumeration value="VUTEk QS3"/>
                    <xsd:enumeration value="VUTEk QS3 Pro"/>
                    <xsd:enumeration value="VUTEk QS3220"/>
                    <xsd:enumeration value="VUTEk QS3250r"/>
                    <xsd:enumeration value="VUTEk TX3250r"/>
                    <xsd:enumeration value="Wide Format"/>
                    <xsd:enumeration value="World of Fiery Webinars"/>
                    <xsd:enumeration value="WW Sales &amp; Marketing Conference 2011 - Fiery"/>
                    <xsd:enumeration value="WW Sales &amp; Marketing Conference 2011 - Jetrion"/>
                    <xsd:enumeration value="WW Sales &amp; Marketing Conference 2011 - Rastek"/>
                    <xsd:enumeration value="WW Sales &amp; Marketing Conference 2011 - VUTEk"/>
                    <xsd:enumeration value="WW Sales Marketing Conference 2012"/>
                    <xsd:enumeration value="WW Sales Marketing Conference 2012 - Fiery"/>
                    <xsd:enumeration value="WW Sales Marketing Conference 2012 - Jetrion"/>
                    <xsd:enumeration value="WW Sales Marketing Conference 2012 - Rastek"/>
                    <xsd:enumeration value="WW Sales Marketing Conference 2012 - VUTEk"/>
                    <xsd:enumeration value="WW Sales Marketing Conference 2013"/>
                    <xsd:enumeration value="WW Sales Marketing Conference 2013 - EPS"/>
                    <xsd:enumeration value="WW Sales Marketing Conference 2013 - Fiery"/>
                    <xsd:enumeration value="WW Sales Marketing Conference 2013 - Jetrion"/>
                    <xsd:enumeration value="WW Sales Marketing Conference 2013 - Rastek"/>
                    <xsd:enumeration value="WW Sales Marketing Conference 2013 - VUTEk"/>
                    <xsd:enumeration value="WW Sales Marketing Conference 2014"/>
                    <xsd:enumeration value="WW Sales Marketing Conference 2014 – EPS"/>
                    <xsd:enumeration value="WW Sales Marketing Conference 2014 - Fiery"/>
                    <xsd:enumeration value="WW Sales Marketing Conference 2015"/>
                    <xsd:enumeration value="WW Sales Marketing Conference 2015 - Fiery"/>
                  </xsd:restriction>
                </xsd:simpleType>
              </xsd:element>
            </xsd:sequence>
          </xsd:extension>
        </xsd:complexContent>
      </xsd:complexType>
    </xsd:element>
    <xsd:element name="all_region" ma:index="16" nillable="true" ma:displayName="all_region" ma:format="Dropdown" ma:internalName="all_region">
      <xsd:simpleType>
        <xsd:restriction base="dms:Choice">
          <xsd:enumeration value="Africa"/>
          <xsd:enumeration value="Americas"/>
          <xsd:enumeration value="Australia"/>
          <xsd:enumeration value="Caribbean/Islands"/>
          <xsd:enumeration value="Central America"/>
          <xsd:enumeration value="Central Europe"/>
          <xsd:enumeration value="China"/>
          <xsd:enumeration value="India"/>
          <xsd:enumeration value="Japan"/>
          <xsd:enumeration value="Mexico"/>
          <xsd:enumeration value="Middle East"/>
          <xsd:enumeration value="NE Asia"/>
          <xsd:enumeration value="North America"/>
          <xsd:enumeration value="Northern Europe"/>
          <xsd:enumeration value="SE Asia"/>
          <xsd:enumeration value="South America"/>
          <xsd:enumeration value="Southern Europe"/>
        </xsd:restriction>
      </xsd:simpleType>
    </xsd:element>
    <xsd:element name="all_web_property" ma:index="17" nillable="true" ma:displayName="all_web_property" ma:default="Sales Portal" ma:internalName="all_web_property">
      <xsd:complexType>
        <xsd:complexContent>
          <xsd:extension base="dms:MultiChoice">
            <xsd:sequence>
              <xsd:element name="Value" maxOccurs="unbounded" minOccurs="0" nillable="true">
                <xsd:simpleType>
                  <xsd:restriction base="dms:Choice">
                    <xsd:enumeration value="Fiery Partner Portal"/>
                    <xsd:enumeration value="Sales Portal"/>
                    <xsd:enumeration value="www.efi.com"/>
                  </xsd:restriction>
                </xsd:simpleType>
              </xsd:element>
            </xsd:sequence>
          </xsd:extension>
        </xsd:complexContent>
      </xsd:complexType>
    </xsd:element>
    <xsd:element name="Created_x0020_by" ma:index="18" nillable="true" ma:displayName="Created by" ma:internalName="Created_x0020_by0">
      <xsd:simpleType>
        <xsd:restriction base="dms:Text">
          <xsd:maxLength value="255"/>
        </xsd:restriction>
      </xsd:simpleType>
    </xsd:element>
    <xsd:element name="sls_min_level" ma:index="19" ma:displayName="sls_min_level" ma:default="0-General" ma:format="Dropdown" ma:internalName="sls_min_level">
      <xsd:simpleType>
        <xsd:restriction base="dms:Choice">
          <xsd:enumeration value="0-General"/>
          <xsd:enumeration value="1-manager"/>
          <xsd:enumeration value="2-director"/>
          <xsd:enumeration value="3-VP"/>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all_web_property xmlns="38ec9129-e675-41a9-9b68-17816e552f5d">
      <Value>Sales Portal</Value>
    </all_web_property>
    <sls_min_level xmlns="38ec9129-e675-41a9-9b68-17816e552f5d">0-General</sls_min_level>
    <all_description xmlns="38ec9129-e675-41a9-9b68-17816e552f5d" xsi:nil="true"/>
    <all_internal_only xmlns="38ec9129-e675-41a9-9b68-17816e552f5d">true</all_internal_only>
    <all_date_end xmlns="38ec9129-e675-41a9-9b68-17816e552f5d">2017-02-27T08:00:00+00:00</all_date_end>
    <all_language xmlns="38ec9129-e675-41a9-9b68-17816e552f5d">English</all_language>
    <all_doc_category xmlns="38ec9129-e675-41a9-9b68-17816e552f5d">Presentation</all_doc_category>
    <all_product_name xmlns="38ec9129-e675-41a9-9b68-17816e552f5d">
      <Value>Corporate Communications</Value>
    </all_product_name>
    <all_date_begin xmlns="38ec9129-e675-41a9-9b68-17816e552f5d">2014-02-28T08:00:00+00:00</all_date_begin>
    <all_region xmlns="38ec9129-e675-41a9-9b68-17816e552f5d" xsi:nil="true"/>
    <Created_x0020_by xmlns="38ec9129-e675-41a9-9b68-17816e552f5d" xsi:nil="true"/>
    <all_archiveable_search xmlns="38ec9129-e675-41a9-9b68-17816e552f5d">true</all_archiveable_search>
  </documentManagement>
</p:properties>
</file>

<file path=customXml/itemProps1.xml><?xml version="1.0" encoding="utf-8"?>
<ds:datastoreItem xmlns:ds="http://schemas.openxmlformats.org/officeDocument/2006/customXml" ds:itemID="{8CCB1E83-98A3-473E-BCFA-AB9987E89D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ec9129-e675-41a9-9b68-17816e552f5d"/>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DD5E1E18-93FE-4765-B360-F5DDDA72877F}">
  <ds:schemaRefs>
    <ds:schemaRef ds:uri="http://schemas.microsoft.com/sharepoint/v3/contenttype/forms"/>
  </ds:schemaRefs>
</ds:datastoreItem>
</file>

<file path=customXml/itemProps3.xml><?xml version="1.0" encoding="utf-8"?>
<ds:datastoreItem xmlns:ds="http://schemas.openxmlformats.org/officeDocument/2006/customXml" ds:itemID="{CE3396E2-FFE3-464C-B67B-66943124D8A8}">
  <ds:schemaRefs>
    <ds:schemaRef ds:uri="http://schemas.microsoft.com/office/2006/documentManagement/types"/>
    <ds:schemaRef ds:uri="http://purl.org/dc/elements/1.1/"/>
    <ds:schemaRef ds:uri="http://purl.org/dc/dcmitype/"/>
    <ds:schemaRef ds:uri="http://schemas.microsoft.com/office/2006/metadata/properties"/>
    <ds:schemaRef ds:uri="http://purl.org/dc/terms/"/>
    <ds:schemaRef ds:uri="38ec9129-e675-41a9-9b68-17816e552f5d"/>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43196</TotalTime>
  <Words>5462</Words>
  <Application>Microsoft Office PowerPoint</Application>
  <PresentationFormat>On-screen Show (16:9)</PresentationFormat>
  <Paragraphs>710</Paragraphs>
  <Slides>31</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ＭＳ Ｐゴシック</vt:lpstr>
      <vt:lpstr>Arial</vt:lpstr>
      <vt:lpstr>Calibri</vt:lpstr>
      <vt:lpstr>Franklin Gothic Book</vt:lpstr>
      <vt:lpstr>Georgia</vt:lpstr>
      <vt:lpstr>Kozuka Mincho Std R</vt:lpstr>
      <vt:lpstr>Museo 300</vt:lpstr>
      <vt:lpstr>Times New Roman</vt:lpstr>
      <vt:lpstr>Custom Design</vt:lpstr>
      <vt:lpstr>Fiery FS300 Pro の 新機能</vt:lpstr>
      <vt:lpstr>Fiery FS300 Proプラットフォームとは</vt:lpstr>
      <vt:lpstr>プラットフォームの新たな技術革新</vt:lpstr>
      <vt:lpstr>Fiery FS300 Proの新機能</vt:lpstr>
      <vt:lpstr>Fiery Command WorkStation 6</vt:lpstr>
      <vt:lpstr>Fiery Command WorkStation 6</vt:lpstr>
      <vt:lpstr>バージョン6の新機能</vt:lpstr>
      <vt:lpstr>メイクレディソリューションの新機能</vt:lpstr>
      <vt:lpstr>全ジョブのプレビュー</vt:lpstr>
      <vt:lpstr>ラスターの自動除去</vt:lpstr>
      <vt:lpstr>高速再印刷</vt:lpstr>
      <vt:lpstr>Fiery NXプラットフォームとXBプラットフォーム</vt:lpstr>
      <vt:lpstr>新しくなったFiery NX Premium およびNX Pro</vt:lpstr>
      <vt:lpstr>Fiery XB</vt:lpstr>
      <vt:lpstr>Fiery FS300 Proシステムソフトウェア</vt:lpstr>
      <vt:lpstr>FS300 Proの重点領域</vt:lpstr>
      <vt:lpstr>出力品質管理</vt:lpstr>
      <vt:lpstr>スポットカラーグループ優先度</vt:lpstr>
      <vt:lpstr>オブジェクトインスペクター</vt:lpstr>
      <vt:lpstr>インク総量</vt:lpstr>
      <vt:lpstr>グレースケール入力プロファイル</vt:lpstr>
      <vt:lpstr>パフォーマンスの強化</vt:lpstr>
      <vt:lpstr>単一ジョブモードでサポートされるファイル形式</vt:lpstr>
      <vt:lpstr>単一ジョブモードでサポートされるファイル形式</vt:lpstr>
      <vt:lpstr>セキュリティの強化</vt:lpstr>
      <vt:lpstr>サービス性の向上</vt:lpstr>
      <vt:lpstr>自動システムバックアップ</vt:lpstr>
      <vt:lpstr>統合の強化</vt:lpstr>
      <vt:lpstr>Fiery FS300 Proの価値</vt:lpstr>
      <vt:lpstr>一般公開</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Fiery FS300 Pro – 新機能に関するプレゼンテーション</dc:title>
  <dc:subject>このプレゼンテーションはFiery FS300 Proサーバーの新機能について概要を説明しています。</dc:subject>
  <dc:creator>tiffanyc</dc:creator>
  <cp:keywords>fs300, cws6, nx station, nxの設計, appe, hyperrip, wn, 新機能</cp:keywords>
  <cp:lastModifiedBy>Veronica Carlson</cp:lastModifiedBy>
  <cp:revision>281</cp:revision>
  <cp:lastPrinted>2017-09-25T20:14:47Z</cp:lastPrinted>
  <dcterms:created xsi:type="dcterms:W3CDTF">2014-06-10T16:44:14Z</dcterms:created>
  <dcterms:modified xsi:type="dcterms:W3CDTF">2017-11-16T17:57:57Z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0x0101003093572BF92F89459F9092CA0E03B898</vt:lpwstr>
  </property>
</Properties>
</file>