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ko-K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ko-KR"/>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ko-K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ko-KR"/>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a:ea typeface="Batang" panose="02030600000101010101" pitchFamily="18" charset="-127"/>
              </a:rPr>
              <a:t>This presentation will give you a </a:t>
            </a:r>
            <a:r>
              <a:rPr lang="en-US" altLang="ko-KR" baseline="0">
                <a:ea typeface="Batang" panose="02030600000101010101" pitchFamily="18" charset="-127"/>
              </a:rPr>
              <a:t>closer look into what’s new in this new platform and offers the marketing positioning and overall message for the launch of Fiery FS300 Pro.</a:t>
            </a:r>
            <a:endParaRPr lang="ko-KR" altLang="en-US" baseline="0">
              <a:ea typeface="Batang" panose="02030600000101010101" pitchFamily="18" charset="-127"/>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a:t>
            </a:fld>
            <a:endParaRPr lang="ko-KR" altLang="en-US" dirty="0">
              <a:ea typeface="Batang" panose="02030600000101010101" pitchFamily="18" charset="-127"/>
            </a:endParaRPr>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The next</a:t>
            </a:r>
            <a:r>
              <a:rPr lang="ko-KR" altLang="en-US" baseline="0">
                <a:ea typeface="Batang" panose="02030600000101010101" pitchFamily="18" charset="-127"/>
              </a:rPr>
              <a:t> </a:t>
            </a:r>
            <a:r>
              <a:rPr lang="en-US" altLang="ko-KR" baseline="0">
                <a:ea typeface="Batang" panose="02030600000101010101" pitchFamily="18" charset="-127"/>
              </a:rPr>
              <a:t>feature is called </a:t>
            </a:r>
            <a:r>
              <a:rPr lang="ko-KR" altLang="en-US" baseline="0">
                <a:ea typeface="Batang" panose="02030600000101010101" pitchFamily="18" charset="-127"/>
              </a:rPr>
              <a:t>“</a:t>
            </a:r>
            <a:r>
              <a:rPr lang="en-US" altLang="ko-KR" baseline="0">
                <a:ea typeface="Batang" panose="02030600000101010101" pitchFamily="18" charset="-127"/>
              </a:rPr>
              <a:t>automatically remove rasters.” </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baseline="0">
                <a:ea typeface="Batang" panose="02030600000101010101" pitchFamily="18" charset="-127"/>
              </a:rPr>
              <a:t>With this feature, users who want to resume the job layout and makeready settings after processing a job, will no longer need to select </a:t>
            </a:r>
            <a:r>
              <a:rPr lang="ko-KR" altLang="en-US" baseline="0">
                <a:ea typeface="Batang" panose="02030600000101010101" pitchFamily="18" charset="-127"/>
              </a:rPr>
              <a:t>“</a:t>
            </a:r>
            <a:r>
              <a:rPr lang="en-US" altLang="ko-KR" baseline="0">
                <a:ea typeface="Batang" panose="02030600000101010101" pitchFamily="18" charset="-127"/>
              </a:rPr>
              <a:t>Remove Raster</a:t>
            </a:r>
            <a:r>
              <a:rPr lang="ko-KR" altLang="en-US" baseline="0">
                <a:ea typeface="Batang" panose="02030600000101010101" pitchFamily="18" charset="-127"/>
              </a:rPr>
              <a:t>” </a:t>
            </a:r>
            <a:r>
              <a:rPr lang="en-US" altLang="ko-KR" baseline="0">
                <a:ea typeface="Batang" panose="02030600000101010101" pitchFamily="18" charset="-127"/>
              </a:rPr>
              <a:t>before accessing Impose, Compose, or JobMaster. The Fiery server will </a:t>
            </a:r>
            <a:r>
              <a:rPr lang="ko-KR" altLang="en-US" baseline="0">
                <a:ea typeface="Batang" panose="02030600000101010101" pitchFamily="18" charset="-127"/>
              </a:rPr>
              <a:t>“</a:t>
            </a:r>
            <a:r>
              <a:rPr lang="en-US" altLang="ko-KR" baseline="0">
                <a:ea typeface="Batang" panose="02030600000101010101" pitchFamily="18" charset="-127"/>
              </a:rPr>
              <a:t>Remove Raster</a:t>
            </a:r>
            <a:r>
              <a:rPr lang="ko-KR" altLang="en-US" baseline="0">
                <a:ea typeface="Batang" panose="02030600000101010101" pitchFamily="18" charset="-127"/>
              </a:rPr>
              <a:t>” </a:t>
            </a:r>
            <a:r>
              <a:rPr lang="en-US" altLang="ko-KR" baseline="0">
                <a:ea typeface="Batang" panose="02030600000101010101" pitchFamily="18" charset="-127"/>
              </a:rPr>
              <a:t>automatically if any of those makeready options are selected from the Actions menu. </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baseline="0">
                <a:ea typeface="Batang" panose="02030600000101010101" pitchFamily="18" charset="-127"/>
              </a:rPr>
              <a:t>This shortens access to makeready settings from three clicks to one, and offers a more intuitive experience since users will see job actions for processed jobs that are consistent with those for spooled jobs.</a:t>
            </a:r>
            <a:endParaRPr lang="ko-KR" altLang="en-US">
              <a:ea typeface="Batang" panose="02030600000101010101" pitchFamily="18" charset="-127"/>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10</a:t>
            </a:fld>
            <a:endParaRPr lang="ko-KR" altLang="en-US" dirty="0">
              <a:ea typeface="Batang" panose="02030600000101010101" pitchFamily="18" charset="-127"/>
            </a:endParaRPr>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Fast Reprint </a:t>
            </a:r>
            <a:r>
              <a:rPr lang="en-US" altLang="ko-KR" baseline="0">
                <a:ea typeface="Batang" panose="02030600000101010101" pitchFamily="18" charset="-127"/>
              </a:rPr>
              <a:t>can save a lot of time.</a:t>
            </a:r>
            <a:endParaRPr lang="ko-KR" altLang="en-US" baseline="0">
              <a:ea typeface="Batang" panose="02030600000101010101" pitchFamily="18" charset="-127"/>
            </a:endParaRPr>
          </a:p>
          <a:p>
            <a:endParaRPr lang="ko-KR" altLang="en-US">
              <a:ea typeface="Batang" panose="02030600000101010101" pitchFamily="18" charset="-127"/>
            </a:endParaRPr>
          </a:p>
          <a:p>
            <a:r>
              <a:rPr lang="en-US" altLang="ko-KR">
                <a:ea typeface="Batang" panose="02030600000101010101" pitchFamily="18" charset="-127"/>
              </a:rPr>
              <a:t>Using this feature, administrators</a:t>
            </a:r>
            <a:r>
              <a:rPr lang="ko-KR" altLang="en-US" baseline="0">
                <a:ea typeface="Batang" panose="02030600000101010101" pitchFamily="18" charset="-127"/>
              </a:rPr>
              <a:t> </a:t>
            </a:r>
            <a:r>
              <a:rPr lang="en-US" altLang="ko-KR" baseline="0">
                <a:ea typeface="Batang" panose="02030600000101010101" pitchFamily="18" charset="-127"/>
              </a:rPr>
              <a:t>can keep the raster files for jobs in the PRINTED queue. When the print service provider needs to reprint those jobs, the files start printing the instant jobs are sent to print, without re-RIPping.</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baseline="0">
                <a:ea typeface="Batang" panose="02030600000101010101" pitchFamily="18" charset="-127"/>
              </a:rPr>
              <a:t>This feature is on by default and can be disabled from the Configure menu, as the screenshot on the right shows.</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baseline="0">
                <a:ea typeface="Batang" panose="02030600000101010101" pitchFamily="18" charset="-127"/>
              </a:rPr>
              <a:t>This is a great feature when users need to print one copy of a job as a proof, and then print it again for production. All they have to do is just change the copy count.</a:t>
            </a:r>
            <a:endParaRPr lang="ko-KR" altLang="en-US" baseline="0">
              <a:ea typeface="Batang" panose="02030600000101010101" pitchFamily="18" charset="-127"/>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11</a:t>
            </a:fld>
            <a:endParaRPr lang="ko-KR" altLang="en-US" dirty="0">
              <a:ea typeface="Batang" panose="02030600000101010101" pitchFamily="18" charset="-127"/>
            </a:endParaRPr>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12</a:t>
            </a:fld>
            <a:endParaRPr lang="ko-KR" altLang="en-US" dirty="0">
              <a:ea typeface="Batang" panose="02030600000101010101" pitchFamily="18" charset="-127"/>
            </a:endParaRPr>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FS300 Pro servers feature the </a:t>
            </a:r>
            <a:r>
              <a:rPr lang="en-US" altLang="ko-KR" sz="1200" kern="1200">
                <a:solidFill>
                  <a:schemeClr val="tx1"/>
                </a:solidFill>
                <a:effectLst/>
                <a:latin typeface="+mn-lt"/>
                <a:ea typeface="Batang" panose="02030600000101010101" pitchFamily="18" charset="-127"/>
                <a:cs typeface="+mn-cs"/>
              </a:rPr>
              <a:t>cutting-edge and innovative</a:t>
            </a:r>
            <a:r>
              <a:rPr lang="ko-KR" altLang="en-US">
                <a:ea typeface="Batang" panose="02030600000101010101" pitchFamily="18" charset="-127"/>
              </a:rPr>
              <a:t> </a:t>
            </a:r>
            <a:r>
              <a:rPr lang="en-US" altLang="ko-KR">
                <a:ea typeface="Batang" panose="02030600000101010101" pitchFamily="18" charset="-127"/>
              </a:rPr>
              <a:t>Fiery NX industrial design that was </a:t>
            </a:r>
            <a:r>
              <a:rPr lang="en-US" altLang="ko-KR" sz="1200" kern="1200">
                <a:solidFill>
                  <a:schemeClr val="tx1"/>
                </a:solidFill>
                <a:effectLst/>
                <a:latin typeface="+mn-lt"/>
                <a:ea typeface="Batang" panose="02030600000101010101" pitchFamily="18" charset="-127"/>
                <a:cs typeface="+mn-cs"/>
              </a:rPr>
              <a:t>precisely crafted with the Fiery operator in mind. </a:t>
            </a:r>
            <a:endParaRPr lang="ko-KR" altLang="en-US" sz="1200" kern="1200">
              <a:solidFill>
                <a:schemeClr val="tx1"/>
              </a:solidFill>
              <a:effectLst/>
              <a:latin typeface="+mn-lt"/>
              <a:ea typeface="Batang" panose="02030600000101010101" pitchFamily="18" charset="-127"/>
              <a:cs typeface="+mn-cs"/>
            </a:endParaRPr>
          </a:p>
          <a:p>
            <a:endParaRPr lang="ko-KR" altLang="en-US" sz="1200" kern="1200">
              <a:solidFill>
                <a:schemeClr val="tx1"/>
              </a:solidFill>
              <a:effectLst/>
              <a:latin typeface="+mn-lt"/>
              <a:ea typeface="Batang" panose="02030600000101010101" pitchFamily="18" charset="-127"/>
              <a:cs typeface="+mn-cs"/>
            </a:endParaRPr>
          </a:p>
          <a:p>
            <a:r>
              <a:rPr lang="en-US" altLang="ko-KR" sz="1200" kern="1200">
                <a:solidFill>
                  <a:schemeClr val="tx1"/>
                </a:solidFill>
                <a:effectLst/>
                <a:latin typeface="+mn-lt"/>
                <a:ea typeface="Batang" panose="02030600000101010101" pitchFamily="18" charset="-127"/>
                <a:cs typeface="+mn-cs"/>
              </a:rPr>
              <a:t>The Fiery NX Premium is the high-end Fiery DFE  that replaces the Fiery QX100 servers.</a:t>
            </a:r>
            <a:r>
              <a:rPr lang="ko-KR" altLang="en-US" sz="1200" kern="1200" baseline="0">
                <a:solidFill>
                  <a:schemeClr val="tx1"/>
                </a:solidFill>
                <a:effectLst/>
                <a:latin typeface="+mn-lt"/>
                <a:ea typeface="Batang" panose="02030600000101010101" pitchFamily="18" charset="-127"/>
                <a:cs typeface="+mn-cs"/>
              </a:rPr>
              <a:t> </a:t>
            </a:r>
            <a:r>
              <a:rPr lang="en-US" altLang="ko-KR" sz="1200" kern="1200" baseline="0">
                <a:solidFill>
                  <a:schemeClr val="tx1"/>
                </a:solidFill>
                <a:effectLst/>
                <a:latin typeface="+mn-lt"/>
                <a:ea typeface="Batang" panose="02030600000101010101" pitchFamily="18" charset="-127"/>
                <a:cs typeface="+mn-cs"/>
              </a:rPr>
              <a:t>T</a:t>
            </a:r>
            <a:r>
              <a:rPr lang="en-US" altLang="ko-KR" sz="1200" kern="1200">
                <a:solidFill>
                  <a:schemeClr val="tx1"/>
                </a:solidFill>
                <a:effectLst/>
                <a:latin typeface="+mn-lt"/>
                <a:ea typeface="Batang" panose="02030600000101010101" pitchFamily="18" charset="-127"/>
                <a:cs typeface="+mn-cs"/>
              </a:rPr>
              <a:t>he Fiery NX Pro is the server that replaces the Fiery Pro 80 hardware platforms.</a:t>
            </a:r>
            <a:endParaRPr lang="ko-KR" altLang="en-US" sz="1200" kern="1200">
              <a:solidFill>
                <a:schemeClr val="tx1"/>
              </a:solidFill>
              <a:effectLst/>
              <a:latin typeface="+mn-lt"/>
              <a:ea typeface="Batang" panose="02030600000101010101" pitchFamily="18" charset="-127"/>
              <a:cs typeface="+mn-cs"/>
            </a:endParaRPr>
          </a:p>
          <a:p>
            <a:pPr lvl="0"/>
            <a:endParaRPr lang="ko-KR" altLang="en-US" sz="1200" kern="1200">
              <a:solidFill>
                <a:schemeClr val="tx1"/>
              </a:solidFill>
              <a:effectLst/>
              <a:latin typeface="+mn-lt"/>
              <a:ea typeface="Batang" panose="02030600000101010101" pitchFamily="18" charset="-127"/>
              <a:cs typeface="+mn-cs"/>
            </a:endParaRPr>
          </a:p>
          <a:p>
            <a:pPr lvl="0"/>
            <a:r>
              <a:rPr lang="en-US" altLang="ko-KR" sz="1200" kern="1200">
                <a:solidFill>
                  <a:schemeClr val="tx1"/>
                </a:solidFill>
                <a:effectLst/>
                <a:latin typeface="+mn-lt"/>
                <a:ea typeface="Batang" panose="02030600000101010101" pitchFamily="18" charset="-127"/>
                <a:cs typeface="+mn-cs"/>
              </a:rPr>
              <a:t>The new server design includes the Fiery QuickTouch interface that helps users speed up job and device management. The touchscreen display rotates and provides</a:t>
            </a:r>
            <a:r>
              <a:rPr lang="ko-KR" altLang="en-US" sz="1200" kern="1200" baseline="0">
                <a:solidFill>
                  <a:schemeClr val="tx1"/>
                </a:solidFill>
                <a:effectLst/>
                <a:latin typeface="+mn-lt"/>
                <a:ea typeface="Batang" panose="02030600000101010101" pitchFamily="18" charset="-127"/>
                <a:cs typeface="+mn-cs"/>
              </a:rPr>
              <a:t> </a:t>
            </a:r>
            <a:r>
              <a:rPr lang="en-US" altLang="ko-KR" sz="1200" kern="1200">
                <a:solidFill>
                  <a:schemeClr val="tx1"/>
                </a:solidFill>
                <a:effectLst/>
                <a:latin typeface="+mn-lt"/>
                <a:ea typeface="Batang" panose="02030600000101010101" pitchFamily="18" charset="-127"/>
                <a:cs typeface="+mn-cs"/>
              </a:rPr>
              <a:t>intuitive system installation, backup, and diagnosis; plus easy access to and faster views of job status information. It also includes 3 USB ports, conveniently located on the side of the display </a:t>
            </a:r>
            <a:endParaRPr lang="ko-KR" altLang="en-US" sz="1200" kern="1200">
              <a:solidFill>
                <a:schemeClr val="tx1"/>
              </a:solidFill>
              <a:effectLst/>
              <a:latin typeface="+mn-lt"/>
              <a:ea typeface="Batang" panose="02030600000101010101" pitchFamily="18"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o-KR" altLang="en-US" sz="1200" kern="1200">
              <a:solidFill>
                <a:schemeClr val="tx1"/>
              </a:solidFill>
              <a:effectLst/>
              <a:latin typeface="+mn-lt"/>
              <a:ea typeface="Batang" panose="02030600000101010101" pitchFamily="18" charset="-127"/>
              <a:cs typeface="+mn-cs"/>
            </a:endParaRPr>
          </a:p>
          <a:p>
            <a:r>
              <a:rPr lang="en-US" altLang="ko-KR" sz="1200" kern="1200">
                <a:solidFill>
                  <a:schemeClr val="tx1"/>
                </a:solidFill>
                <a:effectLst/>
                <a:latin typeface="+mn-lt"/>
                <a:ea typeface="Batang" panose="02030600000101010101" pitchFamily="18" charset="-127"/>
                <a:cs typeface="+mn-cs"/>
              </a:rPr>
              <a:t>Either the Fiery NX server (Premium or Pro) can be placed inside the new Fiery NX Station to provide a centralised work station that adapts to different print production environments. The work</a:t>
            </a:r>
            <a:r>
              <a:rPr lang="ko-KR" altLang="en-US" sz="1200" kern="1200" baseline="0">
                <a:solidFill>
                  <a:schemeClr val="tx1"/>
                </a:solidFill>
                <a:effectLst/>
                <a:latin typeface="+mn-lt"/>
                <a:ea typeface="Batang" panose="02030600000101010101" pitchFamily="18" charset="-127"/>
                <a:cs typeface="+mn-cs"/>
              </a:rPr>
              <a:t> </a:t>
            </a:r>
            <a:r>
              <a:rPr lang="en-US" altLang="ko-KR" sz="1200" kern="1200" baseline="0">
                <a:solidFill>
                  <a:schemeClr val="tx1"/>
                </a:solidFill>
                <a:effectLst/>
                <a:latin typeface="+mn-lt"/>
                <a:ea typeface="Batang" panose="02030600000101010101" pitchFamily="18" charset="-127"/>
                <a:cs typeface="+mn-cs"/>
              </a:rPr>
              <a:t>stations come </a:t>
            </a:r>
            <a:r>
              <a:rPr lang="en-US" altLang="ko-KR" sz="1200" kern="1200">
                <a:solidFill>
                  <a:schemeClr val="tx1"/>
                </a:solidFill>
                <a:effectLst/>
                <a:latin typeface="+mn-lt"/>
                <a:ea typeface="Batang" panose="02030600000101010101" pitchFamily="18" charset="-127"/>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endParaRPr lang="ko-KR" altLang="en-US" sz="1200" kern="1200">
              <a:solidFill>
                <a:schemeClr val="tx1"/>
              </a:solidFill>
              <a:effectLst/>
              <a:latin typeface="+mn-lt"/>
              <a:ea typeface="Batang" panose="02030600000101010101" pitchFamily="18" charset="-127"/>
              <a:cs typeface="+mn-cs"/>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13</a:t>
            </a:fld>
            <a:endParaRPr lang="ko-KR" altLang="en-US" dirty="0">
              <a:ea typeface="Batang" panose="02030600000101010101" pitchFamily="18" charset="-127"/>
            </a:endParaRPr>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The Fiery XB hardware platform is designed for a wide variety of high-production markets such as packaging, commercial print, and transactional.</a:t>
            </a:r>
          </a:p>
          <a:p>
            <a:endParaRPr lang="ko-KR" altLang="en-US">
              <a:ea typeface="Batang" panose="02030600000101010101" pitchFamily="18" charset="-127"/>
            </a:endParaRPr>
          </a:p>
          <a:p>
            <a:r>
              <a:rPr lang="en-US" altLang="ko-KR">
                <a:ea typeface="Batang" panose="02030600000101010101" pitchFamily="18" charset="-127"/>
              </a:rPr>
              <a:t>Its high-performance, bladed architecture fulfills demands for</a:t>
            </a:r>
            <a:r>
              <a:rPr lang="ko-KR" altLang="en-US" baseline="0">
                <a:ea typeface="Batang" panose="02030600000101010101" pitchFamily="18" charset="-127"/>
              </a:rPr>
              <a:t> </a:t>
            </a:r>
            <a:r>
              <a:rPr lang="en-US" altLang="ko-KR" baseline="0">
                <a:ea typeface="Batang" panose="02030600000101010101" pitchFamily="18" charset="-127"/>
              </a:rPr>
              <a:t>high </a:t>
            </a:r>
            <a:r>
              <a:rPr lang="en-US" altLang="ko-KR">
                <a:ea typeface="Batang" panose="02030600000101010101" pitchFamily="18" charset="-127"/>
              </a:rPr>
              <a:t>throughput and a wide range of paper widths. </a:t>
            </a:r>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14</a:t>
            </a:fld>
            <a:endParaRPr lang="ko-KR" altLang="en-US" dirty="0">
              <a:ea typeface="Batang" panose="02030600000101010101" pitchFamily="18" charset="-127"/>
            </a:endParaRPr>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ko-KR">
                <a:ea typeface="Batang" panose="02030600000101010101" pitchFamily="18" charset="-127"/>
              </a:rPr>
              <a:t>This section covers the new features in the Fiery system software — Fiery FS300 Pro</a:t>
            </a:r>
            <a:endParaRPr lang="en-US" altLang="ko-KR"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144B45F8-DE80-EF45-B2C0-19CABFC760D4}" type="slidenum">
              <a:rPr lang="en-US" altLang="ko-KR" smtClean="0">
                <a:ea typeface="Batang" panose="02030600000101010101" pitchFamily="18" charset="-127"/>
              </a:rPr>
              <a:pPr/>
              <a:t>15</a:t>
            </a:fld>
            <a:endParaRPr lang="ko-KR" altLang="en-US" dirty="0">
              <a:ea typeface="Batang" panose="02030600000101010101" pitchFamily="18" charset="-127"/>
            </a:endParaRPr>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The new features target the areas users care most about:</a:t>
            </a:r>
          </a:p>
          <a:p>
            <a:pPr marL="171450" indent="-171450">
              <a:buFont typeface="Arial" panose="020B0604020202020204" pitchFamily="34" charset="0"/>
              <a:buChar char="•"/>
            </a:pPr>
            <a:r>
              <a:rPr lang="en-US" altLang="ko-KR">
                <a:ea typeface="Batang" panose="02030600000101010101" pitchFamily="18" charset="-127"/>
              </a:rPr>
              <a:t>Output quality control</a:t>
            </a:r>
            <a:endParaRPr lang="ko-KR" altLang="en-US">
              <a:ea typeface="Batang" panose="02030600000101010101" pitchFamily="18" charset="-127"/>
            </a:endParaRPr>
          </a:p>
          <a:p>
            <a:pPr marL="171450" indent="-171450">
              <a:buFont typeface="Arial" panose="020B0604020202020204" pitchFamily="34" charset="0"/>
              <a:buChar char="•"/>
            </a:pPr>
            <a:r>
              <a:rPr lang="en-US" altLang="ko-KR">
                <a:ea typeface="Batang" panose="02030600000101010101" pitchFamily="18" charset="-127"/>
              </a:rPr>
              <a:t>Performance</a:t>
            </a:r>
            <a:endParaRPr lang="ko-KR" altLang="en-US">
              <a:ea typeface="Batang" panose="02030600000101010101" pitchFamily="18" charset="-127"/>
            </a:endParaRPr>
          </a:p>
          <a:p>
            <a:pPr marL="171450" indent="-171450">
              <a:buFont typeface="Arial" panose="020B0604020202020204" pitchFamily="34" charset="0"/>
              <a:buChar char="•"/>
            </a:pPr>
            <a:r>
              <a:rPr lang="en-US" altLang="ko-KR">
                <a:ea typeface="Batang" panose="02030600000101010101" pitchFamily="18" charset="-127"/>
              </a:rPr>
              <a:t>Security</a:t>
            </a:r>
            <a:endParaRPr lang="ko-KR" altLang="en-US">
              <a:ea typeface="Batang" panose="02030600000101010101" pitchFamily="18" charset="-127"/>
            </a:endParaRPr>
          </a:p>
          <a:p>
            <a:pPr marL="171450" indent="-171450">
              <a:buFont typeface="Arial" panose="020B0604020202020204" pitchFamily="34" charset="0"/>
              <a:buChar char="•"/>
            </a:pPr>
            <a:r>
              <a:rPr lang="en-US" altLang="ko-KR">
                <a:ea typeface="Batang" panose="02030600000101010101" pitchFamily="18" charset="-127"/>
              </a:rPr>
              <a:t>Serviceability</a:t>
            </a:r>
            <a:endParaRPr lang="ko-KR" altLang="en-US">
              <a:ea typeface="Batang" panose="02030600000101010101" pitchFamily="18" charset="-127"/>
            </a:endParaRPr>
          </a:p>
          <a:p>
            <a:pPr marL="171450" indent="-171450">
              <a:buFont typeface="Arial" panose="020B0604020202020204" pitchFamily="34" charset="0"/>
              <a:buChar char="•"/>
            </a:pPr>
            <a:r>
              <a:rPr lang="en-US" altLang="ko-KR">
                <a:ea typeface="Batang" panose="02030600000101010101" pitchFamily="18" charset="-127"/>
              </a:rPr>
              <a:t>Integration</a:t>
            </a:r>
            <a:endParaRPr lang="ko-KR" altLang="en-US">
              <a:ea typeface="Batang" panose="02030600000101010101" pitchFamily="18" charset="-127"/>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16</a:t>
            </a:fld>
            <a:endParaRPr lang="ko-KR" altLang="en-US" dirty="0">
              <a:ea typeface="Batang" panose="02030600000101010101" pitchFamily="18" charset="-127"/>
            </a:endParaRPr>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altLang="ko-KR">
                <a:ea typeface="Batang" panose="02030600000101010101" pitchFamily="18" charset="-127"/>
              </a:rPr>
              <a:t>The Fiery Spot-On feature adds spot colour group priority </a:t>
            </a:r>
            <a:endParaRPr lang="ko-KR" altLang="en-US">
              <a:ea typeface="Batang" panose="02030600000101010101" pitchFamily="18" charset="-127"/>
            </a:endParaRPr>
          </a:p>
          <a:p>
            <a:pPr marL="171450" indent="-171450">
              <a:buFont typeface="Arial" charset="0"/>
              <a:buChar char="•"/>
            </a:pPr>
            <a:r>
              <a:rPr lang="en-US" altLang="ko-KR">
                <a:ea typeface="Batang" panose="02030600000101010101" pitchFamily="18" charset="-127"/>
              </a:rPr>
              <a:t>Fiery ImageViewer, part of Fiery Graphic Arts, Premium Edition and Fiery Productivity Package, adds object inspector and total area coverage features</a:t>
            </a:r>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17</a:t>
            </a:fld>
            <a:endParaRPr lang="ko-KR" altLang="en-US" dirty="0">
              <a:ea typeface="Batang" panose="02030600000101010101" pitchFamily="18" charset="-127"/>
            </a:endParaRPr>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Spot colour group priority is a feature that enables users to easily ensure that custom spot colour representation is honored to satisfy print buyer’s expectations.</a:t>
            </a:r>
            <a:endParaRPr lang="ko-KR" altLang="en-US">
              <a:ea typeface="Batang" panose="02030600000101010101" pitchFamily="18" charset="-127"/>
            </a:endParaRPr>
          </a:p>
          <a:p>
            <a:endParaRPr lang="ko-KR" altLang="en-US">
              <a:ea typeface="Batang" panose="02030600000101010101" pitchFamily="18" charset="-127"/>
            </a:endParaRPr>
          </a:p>
          <a:p>
            <a:r>
              <a:rPr lang="en-US" altLang="ko-KR">
                <a:ea typeface="Batang" panose="02030600000101010101" pitchFamily="18" charset="-127"/>
              </a:rPr>
              <a:t>This is a very useful feature for print environments where Fiery users edit the appearance of specific spot colours to match the expectations of print buyers. These spot colour edits are saved as new groups of colours using the Spot-On interface in Device Center.</a:t>
            </a:r>
            <a:endParaRPr lang="ko-KR" altLang="en-US">
              <a:ea typeface="Batang" panose="02030600000101010101" pitchFamily="18" charset="-127"/>
            </a:endParaRPr>
          </a:p>
          <a:p>
            <a:endParaRPr lang="ko-KR" altLang="en-US">
              <a:ea typeface="Batang" panose="02030600000101010101" pitchFamily="18" charset="-127"/>
            </a:endParaRPr>
          </a:p>
          <a:p>
            <a:r>
              <a:rPr lang="en-US" altLang="ko-KR">
                <a:ea typeface="Batang" panose="02030600000101010101" pitchFamily="18" charset="-127"/>
              </a:rPr>
              <a:t>But sometimes different print buyers want different edits to the same spot colours, or one buyer may request an adjustment — but other print buyers like the default colour mapping of the spot colour. </a:t>
            </a:r>
            <a:endParaRPr lang="ko-KR" altLang="en-US">
              <a:ea typeface="Batang" panose="02030600000101010101" pitchFamily="18" charset="-127"/>
            </a:endParaRPr>
          </a:p>
          <a:p>
            <a:endParaRPr lang="ko-KR" altLang="en-US">
              <a:ea typeface="Batang" panose="02030600000101010101" pitchFamily="18" charset="-127"/>
            </a:endParaRPr>
          </a:p>
          <a:p>
            <a:r>
              <a:rPr lang="en-US" altLang="ko-KR">
                <a:ea typeface="Batang" panose="02030600000101010101" pitchFamily="18" charset="-127"/>
              </a:rPr>
              <a:t>The spot colour group priority feature allows the Fiery user to set which of the colour libraries in Spot-On takes priority for a given job from the Color tab in Job Properties or Fiery driver. This means that if the requested spot colour adjustment for one customer is created in a custom spot colour library, the library can be given priority when printing that customer's jobs without forcing the spot colour edit for all future print jobs.</a:t>
            </a:r>
            <a:endParaRPr lang="ko-KR" altLang="en-US">
              <a:ea typeface="Batang" panose="02030600000101010101" pitchFamily="18" charset="-127"/>
            </a:endParaRPr>
          </a:p>
          <a:p>
            <a:endParaRPr lang="ko-KR" altLang="en-US">
              <a:ea typeface="Batang" panose="02030600000101010101" pitchFamily="18" charset="-127"/>
            </a:endParaRPr>
          </a:p>
          <a:p>
            <a:r>
              <a:rPr lang="en-US" altLang="ko-KR">
                <a:ea typeface="Batang" panose="02030600000101010101" pitchFamily="18" charset="-127"/>
              </a:rPr>
              <a:t>This feature can save a lot of time for users who no longer need to constantly check on the order of the colour libraries or groups in Spot-On.</a:t>
            </a:r>
            <a:endParaRPr lang="ko-KR" altLang="en-US">
              <a:ea typeface="Batang" panose="02030600000101010101" pitchFamily="18" charset="-127"/>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18</a:t>
            </a:fld>
            <a:endParaRPr lang="ko-KR" altLang="en-US" dirty="0">
              <a:ea typeface="Batang" panose="02030600000101010101" pitchFamily="18" charset="-127"/>
            </a:endParaRPr>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Object</a:t>
            </a:r>
            <a:r>
              <a:rPr lang="ko-KR" altLang="en-US" baseline="0">
                <a:ea typeface="Batang" panose="02030600000101010101" pitchFamily="18" charset="-127"/>
              </a:rPr>
              <a:t> </a:t>
            </a:r>
            <a:r>
              <a:rPr lang="en-US" altLang="ko-KR" baseline="0">
                <a:ea typeface="Batang" panose="02030600000101010101" pitchFamily="18" charset="-127"/>
              </a:rPr>
              <a:t>Inspector, part of Fiery ImageViewer 3.0, helps identify imaging problems related to specific object types. The tool identifies what type of page object was in the original page description file before it was RIPped. It can identify object types including </a:t>
            </a:r>
            <a:r>
              <a:rPr lang="en-US" altLang="ko-KR">
                <a:latin typeface="Georgia" charset="0"/>
                <a:ea typeface="Batang" panose="02030600000101010101" pitchFamily="18" charset="-127"/>
                <a:cs typeface="Museo 300" charset="0"/>
              </a:rPr>
              <a:t>image, graphic, smooth shade,</a:t>
            </a:r>
            <a:r>
              <a:rPr lang="ko-KR" altLang="en-US" baseline="0">
                <a:latin typeface="Georgia" charset="0"/>
                <a:ea typeface="Batang" panose="02030600000101010101" pitchFamily="18" charset="-127"/>
                <a:cs typeface="Museo 300" charset="0"/>
              </a:rPr>
              <a:t> </a:t>
            </a:r>
            <a:r>
              <a:rPr lang="en-US" altLang="ko-KR">
                <a:latin typeface="Georgia" charset="0"/>
                <a:ea typeface="Batang" panose="02030600000101010101" pitchFamily="18" charset="-127"/>
                <a:cs typeface="Museo 300" charset="0"/>
              </a:rPr>
              <a:t>text, and edge.</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baseline="0">
                <a:ea typeface="Batang" panose="02030600000101010101" pitchFamily="18" charset="-127"/>
              </a:rPr>
              <a:t>The feature allows the user to troubleshoot image quality issues related to page object type more efficiently. Some examples include the ability to:</a:t>
            </a:r>
            <a:endParaRPr lang="ko-KR" altLang="en-US" baseline="0">
              <a:ea typeface="Batang" panose="02030600000101010101" pitchFamily="18" charset="-127"/>
            </a:endParaRPr>
          </a:p>
          <a:p>
            <a:endParaRPr lang="ko-KR" altLang="en-US" baseline="0">
              <a:ea typeface="Batang" panose="02030600000101010101" pitchFamily="18" charset="-127"/>
            </a:endParaRPr>
          </a:p>
          <a:p>
            <a:pPr marL="171450" indent="-171450">
              <a:buFont typeface="Arial" charset="0"/>
              <a:buChar char="•"/>
            </a:pPr>
            <a:r>
              <a:rPr lang="en-US" altLang="ko-KR" sz="1200" b="0" i="0" kern="1200">
                <a:solidFill>
                  <a:schemeClr val="tx1"/>
                </a:solidFill>
                <a:effectLst/>
                <a:latin typeface="+mn-lt"/>
                <a:ea typeface="Batang" panose="02030600000101010101" pitchFamily="18" charset="-127"/>
                <a:cs typeface="+mn-cs"/>
              </a:rPr>
              <a:t>Identify a page object that may fail to use black only because gray settings in Job</a:t>
            </a:r>
            <a:r>
              <a:rPr lang="ko-KR" altLang="en-US" sz="1200" b="0" i="0" kern="1200" baseline="0">
                <a:solidFill>
                  <a:schemeClr val="tx1"/>
                </a:solidFill>
                <a:effectLst/>
                <a:latin typeface="+mn-lt"/>
                <a:ea typeface="Batang" panose="02030600000101010101" pitchFamily="18" charset="-127"/>
                <a:cs typeface="+mn-cs"/>
              </a:rPr>
              <a:t> </a:t>
            </a:r>
            <a:r>
              <a:rPr lang="en-US" altLang="ko-KR" sz="1200" b="0" i="0" kern="1200" baseline="0">
                <a:solidFill>
                  <a:schemeClr val="tx1"/>
                </a:solidFill>
                <a:effectLst/>
                <a:latin typeface="+mn-lt"/>
                <a:ea typeface="Batang" panose="02030600000101010101" pitchFamily="18" charset="-127"/>
                <a:cs typeface="+mn-cs"/>
              </a:rPr>
              <a:t>Properties</a:t>
            </a:r>
            <a:r>
              <a:rPr lang="ko-KR" altLang="en-US" sz="1200" b="0" i="0" kern="1200">
                <a:solidFill>
                  <a:schemeClr val="tx1"/>
                </a:solidFill>
                <a:effectLst/>
                <a:latin typeface="+mn-lt"/>
                <a:ea typeface="Batang" panose="02030600000101010101" pitchFamily="18" charset="-127"/>
                <a:cs typeface="+mn-cs"/>
              </a:rPr>
              <a:t> </a:t>
            </a:r>
            <a:r>
              <a:rPr lang="en-US" altLang="ko-KR" sz="1200" b="0" i="0" kern="1200">
                <a:solidFill>
                  <a:schemeClr val="tx1"/>
                </a:solidFill>
                <a:effectLst/>
                <a:latin typeface="+mn-lt"/>
                <a:ea typeface="Batang" panose="02030600000101010101" pitchFamily="18" charset="-127"/>
                <a:cs typeface="+mn-cs"/>
              </a:rPr>
              <a:t>are not set to use black only for that object type.</a:t>
            </a:r>
            <a:endParaRPr lang="ko-KR" altLang="en-US" sz="1200" b="0" i="0" kern="1200">
              <a:solidFill>
                <a:schemeClr val="tx1"/>
              </a:solidFill>
              <a:effectLst/>
              <a:latin typeface="+mn-lt"/>
              <a:ea typeface="Batang" panose="02030600000101010101" pitchFamily="18" charset="-127"/>
              <a:cs typeface="+mn-cs"/>
            </a:endParaRPr>
          </a:p>
          <a:p>
            <a:pPr marL="171450" indent="-171450">
              <a:buFont typeface="Arial" charset="0"/>
              <a:buChar char="•"/>
            </a:pPr>
            <a:endParaRPr lang="ko-KR" altLang="en-US" sz="1200" b="0" i="0" kern="1200">
              <a:solidFill>
                <a:schemeClr val="tx1"/>
              </a:solidFill>
              <a:effectLst/>
              <a:latin typeface="+mn-lt"/>
              <a:ea typeface="Batang" panose="02030600000101010101" pitchFamily="18" charset="-127"/>
              <a:cs typeface="+mn-cs"/>
            </a:endParaRPr>
          </a:p>
          <a:p>
            <a:pPr marL="171450" indent="-171450">
              <a:buFont typeface="Arial" charset="0"/>
              <a:buChar char="•"/>
            </a:pPr>
            <a:r>
              <a:rPr lang="en-US" altLang="ko-KR" sz="1200" b="0" i="0" kern="1200">
                <a:solidFill>
                  <a:schemeClr val="tx1"/>
                </a:solidFill>
                <a:effectLst/>
                <a:latin typeface="+mn-lt"/>
                <a:ea typeface="Batang" panose="02030600000101010101" pitchFamily="18" charset="-127"/>
                <a:cs typeface="+mn-cs"/>
              </a:rPr>
              <a:t>Identify cases where a colour mismatch within a page is related to how each object type is processed,</a:t>
            </a:r>
            <a:r>
              <a:rPr lang="ko-KR" altLang="en-US" sz="1200" b="0" i="0" kern="1200" baseline="0">
                <a:solidFill>
                  <a:schemeClr val="tx1"/>
                </a:solidFill>
                <a:effectLst/>
                <a:latin typeface="+mn-lt"/>
                <a:ea typeface="Batang" panose="02030600000101010101" pitchFamily="18" charset="-127"/>
                <a:cs typeface="+mn-cs"/>
              </a:rPr>
              <a:t> </a:t>
            </a:r>
            <a:r>
              <a:rPr lang="en-US" altLang="ko-KR" sz="1200" b="0" i="0" kern="1200">
                <a:solidFill>
                  <a:schemeClr val="tx1"/>
                </a:solidFill>
                <a:effectLst/>
                <a:latin typeface="+mn-lt"/>
                <a:ea typeface="Batang" panose="02030600000101010101" pitchFamily="18" charset="-127"/>
                <a:cs typeface="+mn-cs"/>
              </a:rPr>
              <a:t>such as halftone screen. These colour mismatches are hard to identify since the colour looks identical in the raster,</a:t>
            </a:r>
            <a:r>
              <a:rPr lang="ko-KR" altLang="en-US" sz="1200" b="0" i="0" kern="1200" baseline="0">
                <a:solidFill>
                  <a:schemeClr val="tx1"/>
                </a:solidFill>
                <a:effectLst/>
                <a:latin typeface="+mn-lt"/>
                <a:ea typeface="Batang" panose="02030600000101010101" pitchFamily="18" charset="-127"/>
                <a:cs typeface="+mn-cs"/>
              </a:rPr>
              <a:t> </a:t>
            </a:r>
            <a:r>
              <a:rPr lang="en-US" altLang="ko-KR" sz="1200" b="0" i="0" kern="1200" baseline="0">
                <a:solidFill>
                  <a:schemeClr val="tx1"/>
                </a:solidFill>
                <a:effectLst/>
                <a:latin typeface="+mn-lt"/>
                <a:ea typeface="Batang" panose="02030600000101010101" pitchFamily="18" charset="-127"/>
                <a:cs typeface="+mn-cs"/>
              </a:rPr>
              <a:t>but they </a:t>
            </a:r>
            <a:r>
              <a:rPr lang="en-US" altLang="ko-KR" sz="1200" b="0" i="0" kern="1200">
                <a:solidFill>
                  <a:schemeClr val="tx1"/>
                </a:solidFill>
                <a:effectLst/>
                <a:latin typeface="+mn-lt"/>
                <a:ea typeface="Batang" panose="02030600000101010101" pitchFamily="18" charset="-127"/>
                <a:cs typeface="+mn-cs"/>
              </a:rPr>
              <a:t>print with a mismatch when they are screened on the print engine.</a:t>
            </a:r>
            <a:endParaRPr lang="ko-KR" altLang="en-US" sz="1200" b="0" i="0" kern="1200">
              <a:solidFill>
                <a:schemeClr val="tx1"/>
              </a:solidFill>
              <a:effectLst/>
              <a:latin typeface="+mn-lt"/>
              <a:ea typeface="Batang" panose="02030600000101010101" pitchFamily="18" charset="-127"/>
              <a:cs typeface="+mn-cs"/>
            </a:endParaRPr>
          </a:p>
          <a:p>
            <a:pPr marL="171450" indent="-171450">
              <a:buFont typeface="Arial" charset="0"/>
              <a:buChar char="•"/>
            </a:pPr>
            <a:endParaRPr lang="ko-KR" altLang="en-US" sz="1200" b="0" i="0" kern="1200">
              <a:solidFill>
                <a:schemeClr val="tx1"/>
              </a:solidFill>
              <a:effectLst/>
              <a:latin typeface="+mn-lt"/>
              <a:ea typeface="Batang" panose="02030600000101010101" pitchFamily="18" charset="-127"/>
              <a:cs typeface="+mn-cs"/>
            </a:endParaRPr>
          </a:p>
          <a:p>
            <a:pPr marL="171450" indent="-171450">
              <a:buFont typeface="Arial" charset="0"/>
              <a:buChar char="•"/>
            </a:pPr>
            <a:r>
              <a:rPr lang="en-US" altLang="ko-KR" sz="1200" b="0" i="0" kern="1200">
                <a:solidFill>
                  <a:schemeClr val="tx1"/>
                </a:solidFill>
                <a:effectLst/>
                <a:latin typeface="+mn-lt"/>
                <a:ea typeface="Batang" panose="02030600000101010101" pitchFamily="18" charset="-127"/>
                <a:cs typeface="+mn-cs"/>
              </a:rPr>
              <a:t>Determine where pixels are being tagged for edge enhancement by features such as Fiery Dynamic HD Text and Graphics or engine-specific edge-enhancement technologies.</a:t>
            </a:r>
            <a:endParaRPr lang="ko-KR" altLang="en-US" sz="1200" b="0" i="0" kern="1200">
              <a:solidFill>
                <a:schemeClr val="tx1"/>
              </a:solidFill>
              <a:effectLst/>
              <a:latin typeface="+mn-lt"/>
              <a:ea typeface="Batang" panose="02030600000101010101" pitchFamily="18" charset="-127"/>
              <a:cs typeface="+mn-cs"/>
            </a:endParaRPr>
          </a:p>
          <a:p>
            <a:endParaRPr lang="ko-KR" altLang="en-US" baseline="0"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19</a:t>
            </a:fld>
            <a:endParaRPr lang="ko-KR" altLang="en-US" dirty="0">
              <a:ea typeface="Batang" panose="02030600000101010101" pitchFamily="18" charset="-127"/>
            </a:endParaRPr>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Let’</a:t>
            </a:r>
            <a:r>
              <a:rPr lang="en-US" altLang="ko-KR" baseline="0">
                <a:ea typeface="Batang" panose="02030600000101010101" pitchFamily="18" charset="-127"/>
              </a:rPr>
              <a:t>s first answer </a:t>
            </a:r>
            <a:r>
              <a:rPr lang="ko-KR" altLang="en-US" baseline="0">
                <a:ea typeface="Batang" panose="02030600000101010101" pitchFamily="18" charset="-127"/>
              </a:rPr>
              <a:t>“</a:t>
            </a:r>
            <a:r>
              <a:rPr lang="en-US" altLang="ko-KR" baseline="0">
                <a:ea typeface="Batang" panose="02030600000101010101" pitchFamily="18" charset="-127"/>
              </a:rPr>
              <a:t>What is the Fiery FS300 Pro</a:t>
            </a:r>
            <a:r>
              <a:rPr lang="ko-KR" altLang="en-US" baseline="0">
                <a:ea typeface="Batang" panose="02030600000101010101" pitchFamily="18" charset="-127"/>
              </a:rPr>
              <a:t>”</a:t>
            </a:r>
            <a:r>
              <a:rPr lang="en-US" altLang="ko-KR" baseline="0">
                <a:ea typeface="Batang" panose="02030600000101010101" pitchFamily="18" charset="-127"/>
              </a:rPr>
              <a:t>? And what </a:t>
            </a:r>
            <a:r>
              <a:rPr lang="en-US" altLang="ko-KR">
                <a:ea typeface="Batang" panose="02030600000101010101" pitchFamily="18" charset="-127"/>
              </a:rPr>
              <a:t>does </a:t>
            </a:r>
            <a:r>
              <a:rPr lang="en-US" altLang="ko-KR" baseline="0">
                <a:ea typeface="Batang" panose="02030600000101010101" pitchFamily="18" charset="-127"/>
              </a:rPr>
              <a:t>FS300 Pro mean for users?</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baseline="0">
                <a:ea typeface="Batang" panose="02030600000101010101" pitchFamily="18" charset="-127"/>
              </a:rPr>
              <a:t>First of all, Fiery FS300 Pro is not just system software, it is a platform. It’s a platform that converges all aspects of a digital front end, or DFE, solution. Fiery DFEs include hardware, software, workflow solutions, and more.</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baseline="0">
                <a:ea typeface="Batang" panose="02030600000101010101" pitchFamily="18" charset="-127"/>
              </a:rPr>
              <a:t>FS300 Pro platform defines </a:t>
            </a:r>
            <a:r>
              <a:rPr lang="en-US" altLang="ko-KR" b="0" baseline="0">
                <a:ea typeface="Batang" panose="02030600000101010101" pitchFamily="18" charset="-127"/>
              </a:rPr>
              <a:t>and sets </a:t>
            </a:r>
            <a:r>
              <a:rPr lang="en-US" altLang="ko-KR" baseline="0">
                <a:ea typeface="Batang" panose="02030600000101010101" pitchFamily="18" charset="-127"/>
              </a:rPr>
              <a:t>the direction for Fiery servers in the next decade by:</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a:ea typeface="Batang" panose="02030600000101010101" pitchFamily="18" charset="-127"/>
              </a:rPr>
              <a:t>Focusing on users with a redesign and innovation in almost every single touch point the user has with Fiery. This includes everything from exterior</a:t>
            </a:r>
            <a:r>
              <a:rPr lang="ko-KR" altLang="en-US" baseline="0">
                <a:ea typeface="Batang" panose="02030600000101010101" pitchFamily="18" charset="-127"/>
              </a:rPr>
              <a:t> </a:t>
            </a:r>
            <a:r>
              <a:rPr lang="en-US" altLang="ko-KR" baseline="0">
                <a:ea typeface="Batang" panose="02030600000101010101" pitchFamily="18" charset="-127"/>
              </a:rPr>
              <a:t>design that incorporates a Fiery QuickTouch display to interact with the Fiery server, to the furniture stand, and all aspects of user interface in Command WorkStation</a:t>
            </a:r>
            <a:r>
              <a:rPr lang="en-US" altLang="ko-KR">
                <a:ea typeface="Batang" panose="02030600000101010101" pitchFamily="18" charset="-127"/>
              </a:rPr>
              <a:t>.</a:t>
            </a:r>
            <a:endParaRPr lang="ko-KR" altLang="en-US">
              <a:ea typeface="Batang" panose="02030600000101010101" pitchFamily="18" charset="-127"/>
            </a:endParaRPr>
          </a:p>
          <a:p>
            <a:endParaRPr lang="ko-KR" altLang="en-US">
              <a:ea typeface="Batang" panose="02030600000101010101" pitchFamily="18" charset="-127"/>
            </a:endParaRPr>
          </a:p>
          <a:p>
            <a:r>
              <a:rPr lang="en-US" altLang="ko-KR">
                <a:ea typeface="Batang" panose="02030600000101010101" pitchFamily="18" charset="-127"/>
              </a:rPr>
              <a:t>And,</a:t>
            </a:r>
            <a:r>
              <a:rPr lang="ko-KR" altLang="en-US" baseline="0">
                <a:ea typeface="Batang" panose="02030600000101010101" pitchFamily="18" charset="-127"/>
              </a:rPr>
              <a:t> </a:t>
            </a:r>
            <a:r>
              <a:rPr lang="en-US" altLang="ko-KR" baseline="0">
                <a:ea typeface="Batang" panose="02030600000101010101" pitchFamily="18" charset="-127"/>
              </a:rPr>
              <a:t>of course, FS300 Pro adds new features in the key areas users care about: </a:t>
            </a:r>
            <a:r>
              <a:rPr lang="en-US" altLang="ko-KR" sz="1200">
                <a:ea typeface="Batang" panose="02030600000101010101" pitchFamily="18" charset="-127"/>
              </a:rPr>
              <a:t>colour, productivity, usability, and integration.</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a:ea typeface="Batang" panose="02030600000101010101" pitchFamily="18" charset="-127"/>
              </a:rPr>
              <a:t>In addition to that, FS300 Pro drives multiple print technologies,</a:t>
            </a:r>
            <a:r>
              <a:rPr lang="ko-KR" altLang="en-US" baseline="0">
                <a:ea typeface="Batang" panose="02030600000101010101" pitchFamily="18" charset="-127"/>
              </a:rPr>
              <a:t> </a:t>
            </a:r>
            <a:r>
              <a:rPr lang="en-US" altLang="ko-KR" baseline="0">
                <a:ea typeface="Batang" panose="02030600000101010101" pitchFamily="18" charset="-127"/>
              </a:rPr>
              <a:t>not only cutsheet toner presses. With ever-increasing demands </a:t>
            </a:r>
            <a:r>
              <a:rPr lang="en-US" altLang="ko-KR">
                <a:ea typeface="Batang" panose="02030600000101010101" pitchFamily="18" charset="-127"/>
              </a:rPr>
              <a:t>for faster </a:t>
            </a:r>
            <a:r>
              <a:rPr lang="en-US" altLang="ko-KR" baseline="0">
                <a:ea typeface="Batang" panose="02030600000101010101" pitchFamily="18" charset="-127"/>
              </a:rPr>
              <a:t>thoughput in production printing</a:t>
            </a:r>
            <a:r>
              <a:rPr lang="en-US" altLang="ko-KR">
                <a:ea typeface="Batang" panose="02030600000101010101" pitchFamily="18" charset="-127"/>
              </a:rPr>
              <a:t>, Fiery</a:t>
            </a:r>
            <a:r>
              <a:rPr lang="ko-KR" altLang="en-US" baseline="0">
                <a:ea typeface="Batang" panose="02030600000101010101" pitchFamily="18" charset="-127"/>
              </a:rPr>
              <a:t> </a:t>
            </a:r>
            <a:r>
              <a:rPr lang="en-US" altLang="ko-KR" baseline="0">
                <a:ea typeface="Batang" panose="02030600000101010101" pitchFamily="18" charset="-127"/>
              </a:rPr>
              <a:t>is now driving v</a:t>
            </a:r>
            <a:r>
              <a:rPr lang="en-US" altLang="ko-KR">
                <a:ea typeface="Batang" panose="02030600000101010101" pitchFamily="18" charset="-127"/>
              </a:rPr>
              <a:t>ery high-speed presses such as the Xerox Trivor 2400, Landa’s Nanographic presses, our own Nozomi for corrugated, and many other engines. </a:t>
            </a:r>
            <a:endParaRPr lang="ko-KR" altLang="en-US" baseline="0">
              <a:ea typeface="Batang" panose="02030600000101010101" pitchFamily="18" charset="-127"/>
            </a:endParaRPr>
          </a:p>
          <a:p>
            <a:endParaRPr lang="ko-KR" altLang="en-US" baseline="0"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a:t>
            </a:fld>
            <a:endParaRPr lang="ko-KR" altLang="en-US" dirty="0">
              <a:ea typeface="Batang" panose="02030600000101010101" pitchFamily="18" charset="-127"/>
            </a:endParaRPr>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Total Area Coverage, also</a:t>
            </a:r>
            <a:r>
              <a:rPr lang="ko-KR" altLang="en-US" baseline="0">
                <a:ea typeface="Batang" panose="02030600000101010101" pitchFamily="18" charset="-127"/>
              </a:rPr>
              <a:t> </a:t>
            </a:r>
            <a:r>
              <a:rPr lang="en-US" altLang="ko-KR" baseline="0">
                <a:ea typeface="Batang" panose="02030600000101010101" pitchFamily="18" charset="-127"/>
              </a:rPr>
              <a:t>part of Fiery ImageViewer 3.0, reports the sum of colour separation values for a pixel. This can help users troubleshoot image quality issues related to toner or ink coverage, and determine whether the toner or ink limit has been reached. </a:t>
            </a:r>
            <a:endParaRPr lang="ko-KR" altLang="en-US" baseline="0"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20</a:t>
            </a:fld>
            <a:endParaRPr lang="ko-KR" altLang="en-US" dirty="0">
              <a:ea typeface="Batang" panose="02030600000101010101" pitchFamily="18" charset="-127"/>
            </a:endParaRPr>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a:ea typeface="Batang" panose="02030600000101010101" pitchFamily="18" charset="-127"/>
              </a:rPr>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ko-KR" altLang="en-US">
              <a:ea typeface="Batang" panose="02030600000101010101" pitchFamily="18" charset="-127"/>
            </a:endParaRPr>
          </a:p>
          <a:p>
            <a:r>
              <a:rPr lang="en-US" altLang="ko-KR">
                <a:ea typeface="Batang" panose="02030600000101010101" pitchFamily="18" charset="-127"/>
              </a:rPr>
              <a:t>This feature provides users with specific control over the colour management of grayscale page objects by adding grayscale settings in the Color tab in Job Properties and the driver.</a:t>
            </a:r>
            <a:endParaRPr lang="ko-KR" altLang="en-US">
              <a:ea typeface="Batang" panose="02030600000101010101" pitchFamily="18" charset="-127"/>
            </a:endParaRPr>
          </a:p>
          <a:p>
            <a:endParaRPr lang="ko-KR" altLang="en-US">
              <a:ea typeface="Batang" panose="02030600000101010101" pitchFamily="18" charset="-127"/>
            </a:endParaRPr>
          </a:p>
          <a:p>
            <a:r>
              <a:rPr lang="en-US" altLang="ko-KR">
                <a:ea typeface="Batang" panose="02030600000101010101" pitchFamily="18" charset="-127"/>
              </a:rPr>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endParaRPr lang="ko-KR" altLang="en-US">
              <a:ea typeface="Batang" panose="02030600000101010101" pitchFamily="18" charset="-127"/>
            </a:endParaRPr>
          </a:p>
          <a:p>
            <a:endParaRPr lang="ko-KR" altLang="en-US">
              <a:ea typeface="Batang" panose="02030600000101010101" pitchFamily="18" charset="-127"/>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21</a:t>
            </a:fld>
            <a:endParaRPr lang="ko-KR" altLang="en-US" dirty="0">
              <a:ea typeface="Batang" panose="02030600000101010101" pitchFamily="18" charset="-127"/>
            </a:endParaRPr>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Fiery FS300 Pro servers process jobs faster with innovative technology:</a:t>
            </a:r>
          </a:p>
          <a:p>
            <a:pPr marL="171450" indent="-171450">
              <a:buFont typeface="Arial" charset="0"/>
              <a:buChar char="•"/>
            </a:pPr>
            <a:r>
              <a:rPr lang="en-US" altLang="ko-KR">
                <a:ea typeface="Batang" panose="02030600000101010101" pitchFamily="18" charset="-127"/>
              </a:rPr>
              <a:t>Fiery NX Premium servers include Fiery HyperRIP, which can process more file formats in this mode</a:t>
            </a:r>
            <a:endParaRPr lang="ko-KR" altLang="en-US">
              <a:ea typeface="Batang" panose="02030600000101010101" pitchFamily="18" charset="-127"/>
            </a:endParaRPr>
          </a:p>
          <a:p>
            <a:pPr marL="171450" indent="-171450">
              <a:buFont typeface="Arial" charset="0"/>
              <a:buChar char="•"/>
            </a:pPr>
            <a:r>
              <a:rPr lang="en-US" altLang="ko-KR">
                <a:ea typeface="Batang" panose="02030600000101010101" pitchFamily="18" charset="-127"/>
              </a:rPr>
              <a:t>All Fiery FS300 Pro servers include fast reprint from Command WorkStation 6: This features enables jobs in the PRINTED queue to start printing the instant they are sent to print again</a:t>
            </a:r>
            <a:endParaRPr lang="ko-KR" altLang="en-US">
              <a:ea typeface="Batang" panose="02030600000101010101" pitchFamily="18" charset="-127"/>
            </a:endParaRPr>
          </a:p>
          <a:p>
            <a:pPr marL="171450" indent="-171450">
              <a:buFont typeface="Arial" charset="0"/>
              <a:buChar char="•"/>
            </a:pPr>
            <a:r>
              <a:rPr lang="en-US" altLang="ko-KR">
                <a:ea typeface="Batang" panose="02030600000101010101" pitchFamily="18" charset="-127"/>
              </a:rPr>
              <a:t>Fiery FS300 Pro servers ship with new hardware platforms which deliver faster processing performance</a:t>
            </a:r>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22</a:t>
            </a:fld>
            <a:endParaRPr lang="ko-KR" altLang="en-US" dirty="0">
              <a:ea typeface="Batang" panose="02030600000101010101" pitchFamily="18" charset="-127"/>
            </a:endParaRPr>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This slide shows the file formats not supported by HyperRIP before FS300 Pro in single-job mode.</a:t>
            </a:r>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23</a:t>
            </a:fld>
            <a:endParaRPr lang="ko-KR" altLang="en-US" dirty="0">
              <a:ea typeface="Batang" panose="02030600000101010101" pitchFamily="18" charset="-127"/>
            </a:endParaRPr>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As you can see, FS300 Pro supports many more formats in single-job mode.</a:t>
            </a:r>
            <a:endParaRPr lang="en-US" altLang="ko-KR"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24</a:t>
            </a:fld>
            <a:endParaRPr lang="ko-KR" altLang="en-US" dirty="0">
              <a:ea typeface="Batang" panose="02030600000101010101" pitchFamily="18" charset="-127"/>
            </a:endParaRPr>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ko-KR" sz="1200">
                <a:ea typeface="Batang" panose="02030600000101010101" pitchFamily="18" charset="-127"/>
              </a:rPr>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ko-KR" altLang="en-US">
              <a:ea typeface="Batang" panose="02030600000101010101" pitchFamily="18" charset="-127"/>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200" b="0" i="0" u="none" strike="noStrike" kern="1200" baseline="0">
                <a:solidFill>
                  <a:schemeClr val="tx1"/>
                </a:solidFill>
                <a:latin typeface="+mn-lt"/>
                <a:ea typeface="Batang" panose="02030600000101010101" pitchFamily="18" charset="-127"/>
                <a:cs typeface="+mn-cs"/>
              </a:rPr>
              <a:t>Enable </a:t>
            </a:r>
            <a:r>
              <a:rPr lang="en-US" altLang="ko-KR" sz="1200" b="1" i="0" u="none" strike="noStrike" kern="1200" baseline="0">
                <a:solidFill>
                  <a:schemeClr val="tx1"/>
                </a:solidFill>
                <a:latin typeface="+mn-lt"/>
                <a:ea typeface="Batang" panose="02030600000101010101" pitchFamily="18" charset="-127"/>
                <a:cs typeface="+mn-cs"/>
              </a:rPr>
              <a:t>Windows Defender SmartScreen </a:t>
            </a:r>
            <a:r>
              <a:rPr lang="en-US" altLang="ko-KR" sz="1200" b="0" i="0" u="none" strike="noStrike" kern="1200" baseline="0">
                <a:solidFill>
                  <a:schemeClr val="tx1"/>
                </a:solidFill>
                <a:latin typeface="+mn-lt"/>
                <a:ea typeface="Batang" panose="02030600000101010101" pitchFamily="18" charset="-127"/>
                <a:cs typeface="+mn-cs"/>
              </a:rPr>
              <a:t>feature to prevent malicious applications from being downloaded. This additional security feature may affect Fiery server performance and is not turned on by default.</a:t>
            </a:r>
            <a:endParaRPr lang="ko-KR" altLang="en-US" sz="1200" b="0" i="0" u="none" strike="noStrike" kern="1200" baseline="0">
              <a:solidFill>
                <a:schemeClr val="tx1"/>
              </a:solidFill>
              <a:latin typeface="+mn-lt"/>
              <a:ea typeface="Batang" panose="02030600000101010101" pitchFamily="18" charset="-127"/>
              <a:cs typeface="+mn-cs"/>
            </a:endParaRPr>
          </a:p>
          <a:p>
            <a:pPr marL="171450" indent="-171450">
              <a:buFont typeface="Arial" panose="020B0604020202020204" pitchFamily="34" charset="0"/>
              <a:buChar char="•"/>
            </a:pPr>
            <a:r>
              <a:rPr lang="en-US" altLang="ko-KR" sz="1200" b="0" i="0" u="none" strike="noStrike" kern="1200" baseline="0">
                <a:solidFill>
                  <a:schemeClr val="tx1"/>
                </a:solidFill>
                <a:latin typeface="+mn-lt"/>
                <a:ea typeface="Batang" panose="02030600000101010101" pitchFamily="18" charset="-127"/>
                <a:cs typeface="+mn-cs"/>
              </a:rPr>
              <a:t>Windows 10 comes with </a:t>
            </a:r>
            <a:r>
              <a:rPr lang="en-US" altLang="ko-KR" sz="1200" b="1" i="0" u="none" strike="noStrike" kern="1200" baseline="0">
                <a:solidFill>
                  <a:schemeClr val="tx1"/>
                </a:solidFill>
                <a:latin typeface="+mn-lt"/>
                <a:ea typeface="Batang" panose="02030600000101010101" pitchFamily="18" charset="-127"/>
                <a:cs typeface="+mn-cs"/>
              </a:rPr>
              <a:t>SMB hardening </a:t>
            </a:r>
            <a:r>
              <a:rPr lang="en-US" altLang="ko-KR" sz="1200" b="0" i="0" u="none" strike="noStrike" kern="1200" baseline="0">
                <a:solidFill>
                  <a:schemeClr val="tx1"/>
                </a:solidFill>
                <a:latin typeface="+mn-lt"/>
                <a:ea typeface="Batang" panose="02030600000101010101" pitchFamily="18" charset="-127"/>
                <a:cs typeface="+mn-cs"/>
              </a:rPr>
              <a:t>for SYSVOL and NETLOGON shares, which helps mitigate man-in-the-middle attacks for Fiery servers joined to a domain.</a:t>
            </a:r>
            <a:endParaRPr lang="ko-KR" altLang="en-US" sz="1200" b="0" i="0" u="none" strike="noStrike" kern="1200" baseline="0">
              <a:solidFill>
                <a:schemeClr val="tx1"/>
              </a:solidFill>
              <a:latin typeface="+mn-lt"/>
              <a:ea typeface="Batang" panose="02030600000101010101" pitchFamily="18" charset="-127"/>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200" b="1" i="0" u="none" strike="noStrike" kern="1200" baseline="0">
                <a:solidFill>
                  <a:schemeClr val="tx1"/>
                </a:solidFill>
                <a:latin typeface="+mn-lt"/>
                <a:ea typeface="Batang" panose="02030600000101010101" pitchFamily="18" charset="-127"/>
                <a:cs typeface="+mn-cs"/>
              </a:rPr>
              <a:t>Windows Defender Antivirus </a:t>
            </a:r>
            <a:r>
              <a:rPr lang="en-US" altLang="ko-KR" sz="1200" b="0" i="0" u="none" strike="noStrike" kern="1200" baseline="0">
                <a:solidFill>
                  <a:schemeClr val="tx1"/>
                </a:solidFill>
                <a:latin typeface="+mn-lt"/>
                <a:ea typeface="Batang" panose="02030600000101010101" pitchFamily="18" charset="-127"/>
                <a:cs typeface="+mn-cs"/>
              </a:rPr>
              <a:t>helps keep devices free of viruses and other malware. Fiery server is configured with the feature turned on to scan c:\, but not e:\ to minimise performance impact. Administrators can configure Windows Defender to scan e:\ if desired.</a:t>
            </a:r>
            <a:endParaRPr lang="ko-KR" altLang="en-US" sz="1200" b="0" i="0" u="none" strike="noStrike" kern="1200" baseline="0">
              <a:solidFill>
                <a:schemeClr val="tx1"/>
              </a:solidFill>
              <a:latin typeface="+mn-lt"/>
              <a:ea typeface="Batang" panose="02030600000101010101" pitchFamily="18" charset="-127"/>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200" b="1" i="0" u="none" strike="noStrike" kern="1200" baseline="0">
                <a:solidFill>
                  <a:schemeClr val="tx1"/>
                </a:solidFill>
                <a:latin typeface="+mn-lt"/>
                <a:ea typeface="Batang" panose="02030600000101010101" pitchFamily="18" charset="-127"/>
                <a:cs typeface="+mn-cs"/>
              </a:rPr>
              <a:t>Windows Data Execution Prevention </a:t>
            </a:r>
            <a:r>
              <a:rPr lang="en-US" altLang="ko-KR" sz="1200" b="0" i="0" u="none" strike="noStrike" kern="1200" baseline="0">
                <a:solidFill>
                  <a:schemeClr val="tx1"/>
                </a:solidFill>
                <a:latin typeface="+mn-lt"/>
                <a:ea typeface="Batang" panose="02030600000101010101" pitchFamily="18" charset="-127"/>
                <a:cs typeface="+mn-cs"/>
              </a:rPr>
              <a:t>(DEP) can be enabled for Windows programs and services to help prevent malware from using the memory manipulation technique.</a:t>
            </a:r>
            <a:endParaRPr lang="ko-KR" altLang="en-US" sz="1200">
              <a:ea typeface="Batang" panose="02030600000101010101" pitchFamily="18" charset="-127"/>
            </a:endParaRPr>
          </a:p>
          <a:p>
            <a:pPr marL="171450" indent="-171450">
              <a:buFont typeface="Arial" panose="020B0604020202020204" pitchFamily="34" charset="0"/>
              <a:buChar char="•"/>
            </a:pPr>
            <a:r>
              <a:rPr lang="en-US" altLang="ko-KR" sz="1200" b="0" i="0" u="none" strike="noStrike" kern="1200" baseline="0">
                <a:solidFill>
                  <a:schemeClr val="tx1"/>
                </a:solidFill>
                <a:latin typeface="+mn-lt"/>
                <a:ea typeface="Batang" panose="02030600000101010101" pitchFamily="18" charset="-127"/>
                <a:cs typeface="+mn-cs"/>
              </a:rPr>
              <a:t>Windows 10 has better </a:t>
            </a:r>
            <a:r>
              <a:rPr lang="en-US" altLang="ko-KR" sz="1200" b="1" i="0" u="none" strike="noStrike" kern="1200" baseline="0">
                <a:solidFill>
                  <a:schemeClr val="tx1"/>
                </a:solidFill>
                <a:latin typeface="+mn-lt"/>
                <a:ea typeface="Batang" panose="02030600000101010101" pitchFamily="18" charset="-127"/>
                <a:cs typeface="+mn-cs"/>
              </a:rPr>
              <a:t>memory protections </a:t>
            </a:r>
            <a:r>
              <a:rPr lang="en-US" altLang="ko-KR" sz="1200" b="0" i="0" u="none" strike="noStrike" kern="1200" baseline="0">
                <a:solidFill>
                  <a:schemeClr val="tx1"/>
                </a:solidFill>
                <a:latin typeface="+mn-lt"/>
                <a:ea typeface="Batang" panose="02030600000101010101" pitchFamily="18" charset="-127"/>
                <a:cs typeface="+mn-cs"/>
              </a:rPr>
              <a:t>for heap and kernel pools to help prevent exploitation of memory.</a:t>
            </a:r>
            <a:endParaRPr lang="ko-KR" altLang="en-US" sz="1200" b="0" i="0" u="none" strike="noStrike" kern="1200" baseline="0">
              <a:solidFill>
                <a:schemeClr val="tx1"/>
              </a:solidFill>
              <a:latin typeface="+mn-lt"/>
              <a:ea typeface="Batang" panose="02030600000101010101" pitchFamily="18" charset="-127"/>
              <a:cs typeface="+mn-cs"/>
            </a:endParaRPr>
          </a:p>
          <a:p>
            <a:pPr marL="171450" indent="-171450">
              <a:buFont typeface="Arial" panose="020B0604020202020204" pitchFamily="34" charset="0"/>
              <a:buChar char="•"/>
            </a:pPr>
            <a:r>
              <a:rPr lang="en-US" altLang="ko-KR" sz="1200" b="1" i="0" u="none" strike="noStrike" kern="1200" baseline="0">
                <a:solidFill>
                  <a:schemeClr val="tx1"/>
                </a:solidFill>
                <a:latin typeface="+mn-lt"/>
                <a:ea typeface="Batang" panose="02030600000101010101" pitchFamily="18" charset="-127"/>
                <a:cs typeface="+mn-cs"/>
              </a:rPr>
              <a:t>Enterprise certificate pinning</a:t>
            </a:r>
            <a:r>
              <a:rPr lang="ko-KR" altLang="en-US" sz="1200" b="0" i="0" u="none" strike="noStrike" kern="1200" baseline="0">
                <a:solidFill>
                  <a:schemeClr val="tx1"/>
                </a:solidFill>
                <a:latin typeface="+mn-lt"/>
                <a:ea typeface="Batang" panose="02030600000101010101" pitchFamily="18" charset="-127"/>
                <a:cs typeface="+mn-cs"/>
              </a:rPr>
              <a:t> </a:t>
            </a:r>
            <a:r>
              <a:rPr lang="en-US" altLang="ko-KR" sz="1200" b="0" i="0" u="none" strike="noStrike" kern="1200" baseline="0">
                <a:solidFill>
                  <a:schemeClr val="tx1"/>
                </a:solidFill>
                <a:latin typeface="+mn-lt"/>
                <a:ea typeface="Batang" panose="02030600000101010101" pitchFamily="18" charset="-127"/>
                <a:cs typeface="+mn-cs"/>
              </a:rPr>
              <a:t>helps prevent man-in-the-middle attacks. This is an enterprise feature. A Fiery server has to join a domain to enable the feature.</a:t>
            </a:r>
            <a:endParaRPr lang="ko-KR" altLang="en-US" sz="1200" b="0" i="0" u="none" strike="noStrike" kern="1200" baseline="0" dirty="0">
              <a:solidFill>
                <a:schemeClr val="tx1"/>
              </a:solidFill>
              <a:latin typeface="+mn-lt"/>
              <a:ea typeface="Batang" panose="02030600000101010101" pitchFamily="18" charset="-127"/>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25</a:t>
            </a:fld>
            <a:endParaRPr lang="ko-KR" altLang="en-US" dirty="0">
              <a:ea typeface="Batang" panose="02030600000101010101" pitchFamily="18" charset="-127"/>
            </a:endParaRPr>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Serviceability improvements in Fiery FS300 Pro offer administrators, analysts, and technicians better ways to ensure that Fiery servers are always up to date, minimise downtime, and provide fast recovery of Fiery servers.</a:t>
            </a:r>
            <a:endParaRPr lang="ko-KR" altLang="en-US">
              <a:ea typeface="Batang" panose="02030600000101010101" pitchFamily="18" charset="-127"/>
            </a:endParaRPr>
          </a:p>
          <a:p>
            <a:endParaRPr lang="ko-KR" altLang="en-US">
              <a:ea typeface="Batang" panose="02030600000101010101" pitchFamily="18" charset="-127"/>
            </a:endParaRPr>
          </a:p>
          <a:p>
            <a:r>
              <a:rPr lang="en-US" altLang="ko-KR">
                <a:ea typeface="Batang" panose="02030600000101010101" pitchFamily="18" charset="-127"/>
              </a:rPr>
              <a:t>Fiery Updates is a new feature introduced with Command WorkStation 6.</a:t>
            </a:r>
            <a:r>
              <a:rPr lang="ko-KR" altLang="en-US" baseline="0">
                <a:ea typeface="Batang" panose="02030600000101010101" pitchFamily="18" charset="-127"/>
              </a:rPr>
              <a:t> </a:t>
            </a:r>
            <a:r>
              <a:rPr lang="en-US" altLang="ko-KR" baseline="0">
                <a:ea typeface="Batang" panose="02030600000101010101" pitchFamily="18" charset="-127"/>
              </a:rPr>
              <a:t>Because t</a:t>
            </a:r>
            <a:r>
              <a:rPr lang="en-US" altLang="ko-KR" sz="1200" kern="1200">
                <a:solidFill>
                  <a:schemeClr val="tx1"/>
                </a:solidFill>
                <a:effectLst/>
                <a:latin typeface="+mn-lt"/>
                <a:ea typeface="Batang" panose="02030600000101010101" pitchFamily="18" charset="-127"/>
                <a:cs typeface="+mn-cs"/>
              </a:rPr>
              <a:t>imely software updates are critical for optimal operation of Fiery servers, Command WorkStation offers administrators an easy way to get notifications, downloads, and installation of approved and released Fiery system updates. </a:t>
            </a:r>
            <a:endParaRPr lang="ko-KR" altLang="en-US" sz="1200" kern="1200">
              <a:solidFill>
                <a:schemeClr val="tx1"/>
              </a:solidFill>
              <a:effectLst/>
              <a:latin typeface="+mn-lt"/>
              <a:ea typeface="Batang" panose="02030600000101010101" pitchFamily="18" charset="-127"/>
              <a:cs typeface="+mn-cs"/>
            </a:endParaRPr>
          </a:p>
          <a:p>
            <a:endParaRPr lang="ko-KR" altLang="en-US" sz="1200" kern="1200">
              <a:solidFill>
                <a:schemeClr val="tx1"/>
              </a:solidFill>
              <a:effectLst/>
              <a:latin typeface="+mn-lt"/>
              <a:ea typeface="Batang" panose="02030600000101010101" pitchFamily="18" charset="-127"/>
              <a:cs typeface="+mn-cs"/>
            </a:endParaRPr>
          </a:p>
          <a:p>
            <a:r>
              <a:rPr lang="en-US" altLang="ko-KR" sz="1200" kern="1200">
                <a:solidFill>
                  <a:schemeClr val="tx1"/>
                </a:solidFill>
                <a:effectLst/>
                <a:latin typeface="+mn-lt"/>
                <a:ea typeface="Batang" panose="02030600000101010101" pitchFamily="18" charset="-127"/>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a:t>
            </a:r>
            <a:r>
              <a:rPr lang="ko-KR" altLang="en-US" sz="1200" kern="1200">
                <a:solidFill>
                  <a:schemeClr val="tx1"/>
                </a:solidFill>
                <a:effectLst/>
                <a:latin typeface="+mn-lt"/>
                <a:ea typeface="Batang" panose="02030600000101010101" pitchFamily="18" charset="-127"/>
                <a:cs typeface="+mn-cs"/>
              </a:rPr>
              <a:t> </a:t>
            </a:r>
          </a:p>
          <a:p>
            <a:endParaRPr lang="ko-KR" altLang="en-US" sz="1200" kern="1200">
              <a:solidFill>
                <a:schemeClr val="tx1"/>
              </a:solidFill>
              <a:effectLst/>
              <a:latin typeface="+mn-lt"/>
              <a:ea typeface="Batang" panose="02030600000101010101" pitchFamily="18" charset="-127"/>
              <a:cs typeface="+mn-cs"/>
            </a:endParaRPr>
          </a:p>
          <a:p>
            <a:r>
              <a:rPr lang="en-US" altLang="ko-KR" sz="1200" kern="1200">
                <a:solidFill>
                  <a:schemeClr val="tx1"/>
                </a:solidFill>
                <a:effectLst/>
                <a:latin typeface="+mn-lt"/>
                <a:ea typeface="Batang" panose="02030600000101010101" pitchFamily="18" charset="-127"/>
                <a:cs typeface="+mn-cs"/>
              </a:rPr>
              <a:t>Fiery Updates ensures the right sequence of patch updates to guarantee effective installation and avoid incompatibilities.</a:t>
            </a:r>
            <a:endParaRPr lang="ko-KR" altLang="en-US" sz="1200" kern="1200">
              <a:solidFill>
                <a:schemeClr val="tx1"/>
              </a:solidFill>
              <a:effectLst/>
              <a:latin typeface="+mn-lt"/>
              <a:ea typeface="Batang" panose="02030600000101010101" pitchFamily="18" charset="-127"/>
              <a:cs typeface="+mn-cs"/>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26</a:t>
            </a:fld>
            <a:endParaRPr lang="ko-KR" altLang="en-US" dirty="0">
              <a:ea typeface="Batang" panose="02030600000101010101" pitchFamily="18" charset="-127"/>
            </a:endParaRPr>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Fiery administrators now have an easy way to schedule automatic Fiery system backups to guarantee fast recovery</a:t>
            </a:r>
            <a:r>
              <a:rPr lang="ko-KR" altLang="en-US" baseline="0">
                <a:ea typeface="Batang" panose="02030600000101010101" pitchFamily="18" charset="-127"/>
              </a:rPr>
              <a:t> </a:t>
            </a:r>
            <a:r>
              <a:rPr lang="en-US" altLang="ko-KR" baseline="0">
                <a:ea typeface="Batang" panose="02030600000101010101" pitchFamily="18" charset="-127"/>
              </a:rPr>
              <a:t>— </a:t>
            </a:r>
            <a:r>
              <a:rPr lang="en-US" altLang="ko-KR">
                <a:ea typeface="Batang" panose="02030600000101010101" pitchFamily="18" charset="-127"/>
              </a:rPr>
              <a:t>and without the need to restore from a DVD media kit. </a:t>
            </a:r>
            <a:endParaRPr lang="ko-KR" altLang="en-US">
              <a:ea typeface="Batang" panose="02030600000101010101" pitchFamily="18" charset="-127"/>
            </a:endParaRPr>
          </a:p>
          <a:p>
            <a:endParaRPr lang="ko-KR" altLang="en-US">
              <a:ea typeface="Batang" panose="02030600000101010101" pitchFamily="18" charset="-127"/>
            </a:endParaRPr>
          </a:p>
          <a:p>
            <a:r>
              <a:rPr lang="en-US" altLang="ko-KR">
                <a:ea typeface="Batang" panose="02030600000101010101" pitchFamily="18" charset="-127"/>
              </a:rPr>
              <a:t>They</a:t>
            </a:r>
            <a:r>
              <a:rPr lang="ko-KR" altLang="en-US" baseline="0">
                <a:ea typeface="Batang" panose="02030600000101010101" pitchFamily="18" charset="-127"/>
              </a:rPr>
              <a:t> </a:t>
            </a:r>
            <a:r>
              <a:rPr lang="en-US" altLang="ko-KR" baseline="0">
                <a:ea typeface="Batang" panose="02030600000101010101" pitchFamily="18" charset="-127"/>
              </a:rPr>
              <a:t>can manage </a:t>
            </a:r>
            <a:r>
              <a:rPr lang="en-US" altLang="ko-KR">
                <a:ea typeface="Batang" panose="02030600000101010101" pitchFamily="18" charset="-127"/>
              </a:rPr>
              <a:t>backups using Fiery WebTools or the Fiery QuickTouch interface.</a:t>
            </a:r>
            <a:r>
              <a:rPr lang="ko-KR" altLang="en-US" baseline="0">
                <a:ea typeface="Batang" panose="02030600000101010101" pitchFamily="18" charset="-127"/>
              </a:rPr>
              <a:t> </a:t>
            </a:r>
            <a:r>
              <a:rPr lang="en-US" altLang="ko-KR">
                <a:ea typeface="Batang" panose="02030600000101010101" pitchFamily="18" charset="-127"/>
              </a:rPr>
              <a:t>With these tools, it can take less than an hour to restore from a backup — 1/8</a:t>
            </a:r>
            <a:r>
              <a:rPr lang="en-US" altLang="ko-KR" baseline="30000">
                <a:ea typeface="Batang" panose="02030600000101010101" pitchFamily="18" charset="-127"/>
              </a:rPr>
              <a:t>th</a:t>
            </a:r>
            <a:r>
              <a:rPr lang="ko-KR" altLang="en-US">
                <a:ea typeface="Batang" panose="02030600000101010101" pitchFamily="18" charset="-127"/>
              </a:rPr>
              <a:t> </a:t>
            </a:r>
            <a:r>
              <a:rPr lang="en-US" altLang="ko-KR">
                <a:ea typeface="Batang" panose="02030600000101010101" pitchFamily="18" charset="-127"/>
              </a:rPr>
              <a:t>of the time it takes to restore from a DVD kit.</a:t>
            </a:r>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27</a:t>
            </a:fld>
            <a:endParaRPr lang="ko-KR" altLang="en-US" dirty="0">
              <a:ea typeface="Batang" panose="02030600000101010101" pitchFamily="18" charset="-127"/>
            </a:endParaRPr>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ko-KR" baseline="0">
                <a:ea typeface="Batang" panose="02030600000101010101" pitchFamily="18" charset="-127"/>
              </a:rPr>
              <a:t>Fiery API and Fiery JDF are always improving to bring usability enhancements and tighter integration with EFI web-to-print and MIS systems plus third-party prepress workflow solutions.</a:t>
            </a:r>
            <a:endParaRPr lang="en-US" altLang="ko-KR" baseline="0"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28</a:t>
            </a:fld>
            <a:endParaRPr lang="ko-KR" altLang="en-US" dirty="0">
              <a:ea typeface="Batang" panose="02030600000101010101" pitchFamily="18" charset="-127"/>
            </a:endParaRPr>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ko-KR" baseline="0">
                <a:ea typeface="Batang" panose="02030600000101010101" pitchFamily="18" charset="-127"/>
              </a:rPr>
              <a:t>Fiery servers bring innovation to areas important to customers and continue the evolution of printing by driving the most advanced digital presses.</a:t>
            </a:r>
            <a:endParaRPr lang="en-US" altLang="ko-KR" baseline="0"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29</a:t>
            </a:fld>
            <a:endParaRPr lang="ko-KR" altLang="en-US" dirty="0">
              <a:ea typeface="Batang" panose="02030600000101010101" pitchFamily="18" charset="-127"/>
            </a:endParaRPr>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As you can see in this slide</a:t>
            </a:r>
            <a:r>
              <a:rPr lang="en-US" altLang="ko-KR" baseline="0">
                <a:ea typeface="Batang" panose="02030600000101010101" pitchFamily="18" charset="-127"/>
              </a:rPr>
              <a:t>, all the latest innovations ship with this new Fiery DFE platform.</a:t>
            </a:r>
            <a:endParaRPr lang="ko-KR" altLang="en-US" baseline="0">
              <a:ea typeface="Batang" panose="02030600000101010101" pitchFamily="18" charset="-127"/>
            </a:endParaRPr>
          </a:p>
          <a:p>
            <a:endParaRPr lang="ko-KR" altLang="en-US" baseline="0">
              <a:ea typeface="Batang" panose="02030600000101010101" pitchFamily="18" charset="-127"/>
            </a:endParaRPr>
          </a:p>
          <a:p>
            <a:pPr marL="171450" indent="-171450">
              <a:buFont typeface="Arial" panose="020B0604020202020204" pitchFamily="34" charset="0"/>
              <a:buChar char="•"/>
            </a:pPr>
            <a:r>
              <a:rPr lang="en-US" altLang="ko-KR" baseline="0">
                <a:ea typeface="Batang" panose="02030600000101010101" pitchFamily="18" charset="-127"/>
              </a:rPr>
              <a:t>A new user interface, with Command WorkStation 6</a:t>
            </a:r>
            <a:endParaRPr lang="ko-KR" altLang="en-US" baseline="0">
              <a:ea typeface="Batang" panose="02030600000101010101" pitchFamily="18" charset="-127"/>
            </a:endParaRPr>
          </a:p>
          <a:p>
            <a:pPr marL="171450" indent="-171450">
              <a:buFont typeface="Arial" panose="020B0604020202020204" pitchFamily="34" charset="0"/>
              <a:buChar char="•"/>
            </a:pPr>
            <a:r>
              <a:rPr lang="en-US" altLang="ko-KR" baseline="0">
                <a:ea typeface="Batang" panose="02030600000101010101" pitchFamily="18" charset="-127"/>
              </a:rPr>
              <a:t>A new industrial design and hardware specs for Fiery NX and Fiery XB servers</a:t>
            </a:r>
            <a:endParaRPr lang="ko-KR" altLang="en-US" baseline="0">
              <a:ea typeface="Batang" panose="02030600000101010101" pitchFamily="18" charset="-127"/>
            </a:endParaRPr>
          </a:p>
          <a:p>
            <a:pPr marL="171450" indent="-171450">
              <a:buFont typeface="Arial" panose="020B0604020202020204" pitchFamily="34" charset="0"/>
              <a:buChar char="•"/>
            </a:pPr>
            <a:r>
              <a:rPr lang="en-US" altLang="ko-KR" baseline="0">
                <a:ea typeface="Batang" panose="02030600000101010101" pitchFamily="18" charset="-127"/>
              </a:rPr>
              <a:t>A new codebase with FS300 Pro system software </a:t>
            </a:r>
            <a:endParaRPr lang="ko-KR" altLang="en-US" baseline="0">
              <a:ea typeface="Batang" panose="02030600000101010101" pitchFamily="18" charset="-127"/>
            </a:endParaRPr>
          </a:p>
          <a:p>
            <a:pPr marL="171450" indent="-171450">
              <a:buFont typeface="Arial" panose="020B0604020202020204" pitchFamily="34" charset="0"/>
              <a:buChar char="•"/>
            </a:pPr>
            <a:r>
              <a:rPr lang="en-US" altLang="ko-KR" baseline="0">
                <a:ea typeface="Batang" panose="02030600000101010101" pitchFamily="18" charset="-127"/>
              </a:rPr>
              <a:t>And major enhancements to Fiery makeready solutions  </a:t>
            </a:r>
            <a:endParaRPr lang="ko-KR" altLang="en-US">
              <a:ea typeface="Batang" panose="02030600000101010101" pitchFamily="18" charset="-127"/>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3</a:t>
            </a:fld>
            <a:endParaRPr lang="ko-KR" altLang="en-US" dirty="0">
              <a:ea typeface="Batang" panose="02030600000101010101" pitchFamily="18" charset="-127"/>
            </a:endParaRPr>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ko-KR">
                <a:ea typeface="Batang" panose="02030600000101010101" pitchFamily="18" charset="-127"/>
              </a:rPr>
              <a:t>This slide gives you links for direct access to the EFI press release posted in September 2017, and to the various press articles all around the globe.</a:t>
            </a:r>
            <a:endParaRPr lang="en-US" altLang="ko-KR"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144B45F8-DE80-EF45-B2C0-19CABFC760D4}" type="slidenum">
              <a:rPr lang="en-US" altLang="ko-KR" smtClean="0">
                <a:ea typeface="Batang" panose="02030600000101010101" pitchFamily="18" charset="-127"/>
              </a:rPr>
              <a:pPr/>
              <a:t>30</a:t>
            </a:fld>
            <a:endParaRPr lang="ko-KR" altLang="en-US" dirty="0">
              <a:ea typeface="Batang" panose="02030600000101010101" pitchFamily="18" charset="-127"/>
            </a:endParaRPr>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31</a:t>
            </a:fld>
            <a:endParaRPr lang="ko-KR" altLang="en-US" dirty="0">
              <a:ea typeface="Batang" panose="02030600000101010101" pitchFamily="18" charset="-127"/>
            </a:endParaRPr>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altLang="ko-KR" sz="800">
                <a:solidFill>
                  <a:schemeClr val="tx1">
                    <a:lumMod val="75000"/>
                    <a:lumOff val="25000"/>
                  </a:schemeClr>
                </a:solidFill>
                <a:latin typeface="Arial" pitchFamily="34" charset="0"/>
                <a:ea typeface="Batang" panose="02030600000101010101" pitchFamily="18" charset="-127"/>
                <a:cs typeface="Arial" pitchFamily="34" charset="0"/>
              </a:rPr>
              <a:t>Another way to see what’s new in FS300 Pro </a:t>
            </a:r>
            <a:r>
              <a:rPr lang="en-US" altLang="ko-KR" sz="800" baseline="0">
                <a:solidFill>
                  <a:schemeClr val="tx1">
                    <a:lumMod val="75000"/>
                    <a:lumOff val="25000"/>
                  </a:schemeClr>
                </a:solidFill>
                <a:latin typeface="Arial" pitchFamily="34" charset="0"/>
                <a:ea typeface="Batang" panose="02030600000101010101" pitchFamily="18" charset="-127"/>
                <a:cs typeface="Arial" pitchFamily="34" charset="0"/>
              </a:rPr>
              <a:t>across print technologies, is to look at areas users care about the most.</a:t>
            </a:r>
            <a:endParaRPr lang="ko-KR" altLang="en-US" sz="800" baseline="0">
              <a:solidFill>
                <a:schemeClr val="tx1">
                  <a:lumMod val="75000"/>
                  <a:lumOff val="25000"/>
                </a:schemeClr>
              </a:solidFill>
              <a:latin typeface="Arial" pitchFamily="34" charset="0"/>
              <a:ea typeface="Batang" panose="02030600000101010101" pitchFamily="18" charset="-127"/>
              <a:cs typeface="Arial" pitchFamily="34"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lang="en-US" altLang="ko-KR" sz="800" baseline="0">
                <a:solidFill>
                  <a:schemeClr val="tx1">
                    <a:lumMod val="75000"/>
                    <a:lumOff val="25000"/>
                  </a:schemeClr>
                </a:solidFill>
                <a:latin typeface="Arial" pitchFamily="34" charset="0"/>
                <a:ea typeface="Batang" panose="02030600000101010101" pitchFamily="18" charset="-127"/>
                <a:cs typeface="Arial" pitchFamily="34" charset="0"/>
              </a:rPr>
              <a:t>As you can see, all areas are represented with new features to reinforce Fiery leadership in the print industry.</a:t>
            </a:r>
            <a:endParaRPr lang="ko-KR" altLang="en-US" sz="800" baseline="0">
              <a:solidFill>
                <a:schemeClr val="tx1">
                  <a:lumMod val="75000"/>
                  <a:lumOff val="25000"/>
                </a:schemeClr>
              </a:solidFill>
              <a:latin typeface="Arial" pitchFamily="34" charset="0"/>
              <a:ea typeface="Batang" panose="02030600000101010101" pitchFamily="18" charset="-127"/>
              <a:cs typeface="Arial" pitchFamily="34" charset="0"/>
            </a:endParaRPr>
          </a:p>
          <a:p>
            <a:pPr>
              <a:lnSpc>
                <a:spcPct val="80000"/>
              </a:lnSpc>
            </a:pPr>
            <a:endParaRPr lang="ko-KR" altLang="en-US" sz="800" baseline="0">
              <a:solidFill>
                <a:schemeClr val="tx1">
                  <a:lumMod val="75000"/>
                  <a:lumOff val="25000"/>
                </a:schemeClr>
              </a:solidFill>
              <a:latin typeface="Arial" pitchFamily="34" charset="0"/>
              <a:ea typeface="Batang" panose="02030600000101010101" pitchFamily="18" charset="-127"/>
              <a:cs typeface="Arial" pitchFamily="34" charset="0"/>
            </a:endParaRPr>
          </a:p>
          <a:p>
            <a:pPr>
              <a:lnSpc>
                <a:spcPct val="80000"/>
              </a:lnSpc>
            </a:pPr>
            <a:r>
              <a:rPr lang="en-US" altLang="ko-KR" sz="800" baseline="0">
                <a:solidFill>
                  <a:schemeClr val="tx1">
                    <a:lumMod val="75000"/>
                    <a:lumOff val="25000"/>
                  </a:schemeClr>
                </a:solidFill>
                <a:latin typeface="Arial" pitchFamily="34" charset="0"/>
                <a:ea typeface="Batang" panose="02030600000101010101" pitchFamily="18" charset="-127"/>
                <a:cs typeface="Arial" pitchFamily="34" charset="0"/>
              </a:rPr>
              <a:t>Let’s examine these new features in the following slides.</a:t>
            </a:r>
            <a:endParaRPr lang="ko-KR" altLang="en-US" sz="800" baseline="0" dirty="0">
              <a:solidFill>
                <a:schemeClr val="tx1">
                  <a:lumMod val="75000"/>
                  <a:lumOff val="25000"/>
                </a:schemeClr>
              </a:solidFill>
              <a:latin typeface="Arial" pitchFamily="34" charset="0"/>
              <a:ea typeface="Batang" panose="02030600000101010101" pitchFamily="18" charset="-127"/>
              <a:cs typeface="Arial" pitchFamily="34" charset="0"/>
            </a:endParaRP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a:ea typeface="Batang" panose="02030600000101010101" pitchFamily="18" charset="-127"/>
              </a:rPr>
              <a:t>Let’s start first with Command WorkStation 6 — the new</a:t>
            </a:r>
            <a:r>
              <a:rPr lang="ko-KR" altLang="en-US" baseline="0">
                <a:ea typeface="Batang" panose="02030600000101010101" pitchFamily="18" charset="-127"/>
              </a:rPr>
              <a:t> </a:t>
            </a:r>
            <a:r>
              <a:rPr lang="en-US" altLang="ko-KR" baseline="0">
                <a:ea typeface="Batang" panose="02030600000101010101" pitchFamily="18" charset="-127"/>
              </a:rPr>
              <a:t>user interface for print job management for Fiery DFEs.</a:t>
            </a:r>
            <a:endParaRPr lang="ko-KR" altLang="en-US">
              <a:ea typeface="Batang" panose="02030600000101010101" pitchFamily="18" charset="-127"/>
            </a:endParaRPr>
          </a:p>
          <a:p>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144B45F8-DE80-EF45-B2C0-19CABFC760D4}" type="slidenum">
              <a:rPr lang="en-US" altLang="ko-KR" smtClean="0">
                <a:ea typeface="Batang" panose="02030600000101010101" pitchFamily="18" charset="-127"/>
              </a:rPr>
              <a:pPr/>
              <a:t>5</a:t>
            </a:fld>
            <a:endParaRPr lang="ko-KR" altLang="en-US" dirty="0">
              <a:ea typeface="Batang" panose="02030600000101010101" pitchFamily="18" charset="-127"/>
            </a:endParaRPr>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1200" kern="1200">
                <a:solidFill>
                  <a:schemeClr val="tx1"/>
                </a:solidFill>
                <a:latin typeface="+mn-lt"/>
                <a:ea typeface="Batang" panose="02030600000101010101" pitchFamily="18" charset="-127"/>
                <a:cs typeface="+mn-cs"/>
              </a:rPr>
              <a:t>Version</a:t>
            </a:r>
            <a:r>
              <a:rPr lang="ko-KR" altLang="en-US" sz="1200" kern="1200" baseline="0">
                <a:solidFill>
                  <a:schemeClr val="tx1"/>
                </a:solidFill>
                <a:latin typeface="+mn-lt"/>
                <a:ea typeface="Batang" panose="02030600000101010101" pitchFamily="18" charset="-127"/>
                <a:cs typeface="+mn-cs"/>
              </a:rPr>
              <a:t> </a:t>
            </a:r>
            <a:r>
              <a:rPr lang="en-US" altLang="ko-KR" sz="1200" kern="1200" baseline="0">
                <a:solidFill>
                  <a:schemeClr val="tx1"/>
                </a:solidFill>
                <a:latin typeface="+mn-lt"/>
                <a:ea typeface="Batang" panose="02030600000101010101" pitchFamily="18" charset="-127"/>
                <a:cs typeface="+mn-cs"/>
              </a:rPr>
              <a:t>6 offers better usability and higher efficiency. And all you have to do to get these benefits is to download it for free from efi.com/cws. </a:t>
            </a:r>
            <a:endParaRPr lang="ko-KR" altLang="en-US" sz="1200" kern="1200" baseline="0">
              <a:solidFill>
                <a:schemeClr val="tx1"/>
              </a:solidFill>
              <a:latin typeface="+mn-lt"/>
              <a:ea typeface="Batang" panose="02030600000101010101" pitchFamily="18"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o-KR" altLang="en-US" sz="1200" kern="1200" baseline="0">
              <a:solidFill>
                <a:schemeClr val="tx1"/>
              </a:solidFill>
              <a:latin typeface="+mn-lt"/>
              <a:ea typeface="Batang" panose="02030600000101010101" pitchFamily="18"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1200" kern="1200" baseline="0">
                <a:solidFill>
                  <a:schemeClr val="tx1"/>
                </a:solidFill>
                <a:latin typeface="+mn-lt"/>
                <a:ea typeface="Batang" panose="02030600000101010101" pitchFamily="18" charset="-127"/>
                <a:cs typeface="+mn-cs"/>
              </a:rPr>
              <a:t>In addition to operator benefits, there are also new tools for production managers. </a:t>
            </a:r>
            <a:endParaRPr lang="ko-KR" altLang="en-US" sz="1200" kern="1200" baseline="0">
              <a:solidFill>
                <a:schemeClr val="tx1"/>
              </a:solidFill>
              <a:latin typeface="+mn-lt"/>
              <a:ea typeface="Batang" panose="02030600000101010101" pitchFamily="18"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ko-KR" altLang="en-US" sz="1200" kern="1200" baseline="0">
              <a:solidFill>
                <a:schemeClr val="tx1"/>
              </a:solidFill>
              <a:latin typeface="+mn-lt"/>
              <a:ea typeface="Batang" panose="02030600000101010101" pitchFamily="18"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1200" kern="1200" baseline="0">
                <a:solidFill>
                  <a:schemeClr val="tx1"/>
                </a:solidFill>
                <a:latin typeface="+mn-lt"/>
                <a:ea typeface="Batang" panose="02030600000101010101" pitchFamily="18" charset="-127"/>
                <a:cs typeface="+mn-cs"/>
              </a:rPr>
              <a:t>Version 6 works with Fiery servers running Fiery System 10 and above, and also provides future connectivity to Fiery servers driving wide- and superwide-format printers.</a:t>
            </a:r>
            <a:endParaRPr lang="ko-KR" altLang="en-US" sz="1200" kern="1200" baseline="0" dirty="0">
              <a:solidFill>
                <a:schemeClr val="tx1"/>
              </a:solidFill>
              <a:latin typeface="+mn-lt"/>
              <a:ea typeface="Batang" panose="02030600000101010101" pitchFamily="18" charset="-127"/>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6</a:t>
            </a:fld>
            <a:endParaRPr lang="ko-KR" altLang="en-US" dirty="0">
              <a:ea typeface="Batang" panose="02030600000101010101" pitchFamily="18" charset="-127"/>
            </a:endParaRPr>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ea typeface="Batang" panose="02030600000101010101" pitchFamily="18" charset="-127"/>
              </a:rPr>
              <a:t>The list of new features has some that were specifically designed to work with FS300 Pro servers or later.</a:t>
            </a:r>
          </a:p>
          <a:p>
            <a:r>
              <a:rPr lang="en-US" altLang="ko-KR">
                <a:ea typeface="Batang" panose="02030600000101010101" pitchFamily="18" charset="-127"/>
              </a:rPr>
              <a:t>Job preview for all jobs works only on external Fiery servers running Fiery FS300 Pro </a:t>
            </a:r>
            <a:endParaRPr lang="ko-KR" altLang="en-US">
              <a:ea typeface="Batang" panose="02030600000101010101" pitchFamily="18" charset="-127"/>
            </a:endParaRPr>
          </a:p>
          <a:p>
            <a:pPr lvl="0"/>
            <a:r>
              <a:rPr lang="en-US" altLang="ko-KR" sz="1200" kern="1200">
                <a:solidFill>
                  <a:schemeClr val="tx1"/>
                </a:solidFill>
                <a:effectLst/>
                <a:latin typeface="+mn-lt"/>
                <a:ea typeface="Batang" panose="02030600000101010101" pitchFamily="18" charset="-127"/>
                <a:cs typeface="+mn-cs"/>
              </a:rPr>
              <a:t>Automatically remove rasters and fast reprint is supported by both, external and embedded servers running Fiery FS300 Pro/FS300. </a:t>
            </a:r>
            <a:endParaRPr lang="ko-KR" altLang="en-US" sz="1200" kern="1200" dirty="0">
              <a:solidFill>
                <a:schemeClr val="tx1"/>
              </a:solidFill>
              <a:effectLst/>
              <a:latin typeface="+mn-lt"/>
              <a:ea typeface="Batang" panose="02030600000101010101" pitchFamily="18" charset="-127"/>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7</a:t>
            </a:fld>
            <a:endParaRPr lang="ko-KR" altLang="en-US" dirty="0">
              <a:ea typeface="Batang" panose="02030600000101010101" pitchFamily="18" charset="-127"/>
            </a:endParaRPr>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1200" kern="1200">
                <a:solidFill>
                  <a:schemeClr val="tx1"/>
                </a:solidFill>
                <a:effectLst/>
                <a:latin typeface="+mn-lt"/>
                <a:ea typeface="Batang" panose="02030600000101010101" pitchFamily="18" charset="-127"/>
                <a:cs typeface="+mn-cs"/>
              </a:rPr>
              <a:t>In the list of makeready new features, there is also one feature that is specific to FS300/FS300 Pro servers (embedded or external) </a:t>
            </a:r>
            <a:r>
              <a:rPr lang="en-US" altLang="ko-KR">
                <a:ea typeface="Batang" panose="02030600000101010101" pitchFamily="18" charset="-127"/>
              </a:rPr>
              <a:t>— the ability to save Impose templates containing Japanese crop marks.</a:t>
            </a:r>
            <a:r>
              <a:rPr lang="ko-KR" altLang="en-US" baseline="0">
                <a:ea typeface="Batang" panose="02030600000101010101" pitchFamily="18" charset="-127"/>
              </a:rPr>
              <a:t> </a:t>
            </a:r>
            <a:r>
              <a:rPr lang="en-US" altLang="ko-KR" baseline="0">
                <a:ea typeface="Batang" panose="02030600000101010101" pitchFamily="18" charset="-127"/>
              </a:rPr>
              <a:t>This allows users to </a:t>
            </a:r>
            <a:r>
              <a:rPr lang="en-US" altLang="ko-KR">
                <a:ea typeface="Batang" panose="02030600000101010101" pitchFamily="18" charset="-127"/>
              </a:rPr>
              <a:t>automate job layout preparation using this type of crop mark.</a:t>
            </a:r>
            <a:endParaRPr lang="ko-KR" altLang="en-US"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8</a:t>
            </a:fld>
            <a:endParaRPr lang="ko-KR" altLang="en-US" dirty="0">
              <a:ea typeface="Batang" panose="02030600000101010101" pitchFamily="18" charset="-127"/>
            </a:endParaRPr>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a:ea typeface="Batang" panose="02030600000101010101" pitchFamily="18" charset="-127"/>
              </a:rPr>
              <a:t>Users with external Fiery servers running F</a:t>
            </a:r>
            <a:r>
              <a:rPr lang="en-US" altLang="ko-KR" baseline="0">
                <a:ea typeface="Batang" panose="02030600000101010101" pitchFamily="18" charset="-127"/>
              </a:rPr>
              <a:t>S300 Pro and Windows 10 can now preview all jobs. This helps operators identify and find jobs faster.</a:t>
            </a:r>
            <a:endParaRPr lang="ko-KR" altLang="en-US" baseline="0">
              <a:ea typeface="Batang" panose="02030600000101010101" pitchFamily="18" charset="-127"/>
            </a:endParaRPr>
          </a:p>
          <a:p>
            <a:endParaRPr lang="ko-KR" altLang="en-US" baseline="0">
              <a:ea typeface="Batang" panose="02030600000101010101" pitchFamily="18" charset="-12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baseline="0">
                <a:ea typeface="Batang" panose="02030600000101010101" pitchFamily="18" charset="-127"/>
              </a:rPr>
              <a:t>Previewing jobs doesn’t impact the Fiery server performance, so the feature is always on. The preview lets operators see the first page of the job.</a:t>
            </a:r>
            <a:endParaRPr lang="ko-KR" altLang="en-US" baseline="0">
              <a:ea typeface="Batang" panose="02030600000101010101" pitchFamily="18" charset="-127"/>
            </a:endParaRPr>
          </a:p>
          <a:p>
            <a:endParaRPr lang="ko-KR" altLang="en-US" baseline="0">
              <a:ea typeface="Batang" panose="02030600000101010101" pitchFamily="18" charset="-127"/>
            </a:endParaRPr>
          </a:p>
          <a:p>
            <a:r>
              <a:rPr lang="en-US" altLang="ko-KR" baseline="0">
                <a:ea typeface="Batang" panose="02030600000101010101" pitchFamily="18" charset="-127"/>
              </a:rPr>
              <a:t>While the feature doesn’t work with PPML files, it does work with PostScript, PDF, PDF/VT, TIF, and EPS files.</a:t>
            </a:r>
            <a:endParaRPr lang="ko-KR" altLang="en-US" baseline="0" dirty="0">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7E3DD79-7F6B-EE4F-8061-94D06D2DA17D}" type="slidenum">
              <a:rPr lang="en-US" altLang="ko-KR" smtClean="0">
                <a:ea typeface="Batang" panose="02030600000101010101" pitchFamily="18" charset="-127"/>
              </a:rPr>
              <a:t>9</a:t>
            </a:fld>
            <a:endParaRPr lang="ko-KR" altLang="en-US" dirty="0">
              <a:ea typeface="Batang" panose="02030600000101010101" pitchFamily="18" charset="-127"/>
            </a:endParaRPr>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ltLang="ko-KR"/>
              <a:t>Click to edit Master title style</a:t>
            </a:r>
            <a:endParaRPr lang="ko-KR" altLang="en-US" dirty="0"/>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altLang="ko-KR"/>
              <a:t>Click to edit Master text styles</a:t>
            </a:r>
          </a:p>
          <a:p>
            <a:pPr lvl="1"/>
            <a:r>
              <a:rPr lang="en-US" altLang="ko-KR"/>
              <a:t>Second level</a:t>
            </a:r>
            <a:endParaRPr lang="ko-KR" altLang="en-US" dirty="0"/>
          </a:p>
          <a:p>
            <a:pPr lvl="2"/>
            <a:r>
              <a:rPr lang="en-US" altLang="ko-KR"/>
              <a:t>Third level</a:t>
            </a:r>
            <a:endParaRPr lang="ko-KR" altLang="en-US" dirty="0"/>
          </a:p>
          <a:p>
            <a:pPr lvl="3"/>
            <a:r>
              <a:rPr lang="en-US" altLang="ko-KR"/>
              <a:t>Fourth level</a:t>
            </a:r>
            <a:endParaRPr lang="ko-KR" altLang="en-US" dirty="0"/>
          </a:p>
          <a:p>
            <a:pPr lvl="4"/>
            <a:r>
              <a:rPr lang="en-US" altLang="ko-KR"/>
              <a:t>Fifth level</a:t>
            </a:r>
            <a:endParaRPr lang="ko-KR" alt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ea typeface="Batang" panose="02030600000101010101" pitchFamily="18" charset="-127"/>
                <a:cs typeface="Georgia"/>
              </a:defRPr>
            </a:lvl1pPr>
          </a:lstStyle>
          <a:p>
            <a:endParaRPr lang="ko-KR" alt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ea typeface="Batang" panose="02030600000101010101" pitchFamily="18" charset="-127"/>
                <a:cs typeface="Georgia"/>
              </a:defRPr>
            </a:lvl1pPr>
          </a:lstStyle>
          <a:p>
            <a:fld id="{6BEE8092-FD92-D247-BFBB-7625102F9F8E}" type="slidenum">
              <a:rPr lang="en-US" altLang="ko-KR" smtClean="0"/>
              <a:pPr/>
              <a:t>‹#›</a:t>
            </a:fld>
            <a:endParaRPr lang="ko-KR" altLang="en-US" dirty="0"/>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Batang" panose="02030600000101010101" pitchFamily="18" charset="-127"/>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Batang" panose="02030600000101010101" pitchFamily="18" charset="-127"/>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Batang" panose="02030600000101010101" pitchFamily="18" charset="-127"/>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Batang" panose="02030600000101010101" pitchFamily="18" charset="-127"/>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Batang" panose="02030600000101010101" pitchFamily="18" charset="-127"/>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Batang" panose="02030600000101010101" pitchFamily="18" charset="-127"/>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tLang="ko-KR" dirty="0">
                <a:latin typeface="Georgia" panose="02040502050405020303" pitchFamily="18" charset="0"/>
                <a:ea typeface="Batang" panose="02030600000101010101" pitchFamily="18" charset="-127"/>
              </a:rPr>
              <a:t>Fiery FS300 Pro</a:t>
            </a:r>
            <a:br>
              <a:rPr lang="ko-KR" altLang="en-US" dirty="0">
                <a:ea typeface="Batang" panose="02030600000101010101" pitchFamily="18" charset="-127"/>
              </a:rPr>
            </a:br>
            <a:r>
              <a:rPr lang="ko-KR" altLang="en-US" dirty="0">
                <a:latin typeface="Georgia" panose="02040502050405020303" pitchFamily="18" charset="0"/>
                <a:ea typeface="Batang" panose="02030600000101010101" pitchFamily="18" charset="-127"/>
              </a:rPr>
              <a:t>새로운 기능</a:t>
            </a:r>
            <a:endParaRPr lang="ko-KR" altLang="en-US" dirty="0">
              <a:ea typeface="Batang" panose="02030600000101010101" pitchFamily="18" charset="-127"/>
            </a:endParaRPr>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ko-KR" altLang="en-US" sz="1650" dirty="0">
                <a:latin typeface="Georgia" panose="02040502050405020303" pitchFamily="18" charset="0"/>
                <a:ea typeface="Batang" panose="02030600000101010101" pitchFamily="18" charset="-127"/>
              </a:rPr>
              <a:t>발표자 이름</a:t>
            </a:r>
          </a:p>
          <a:p>
            <a:pPr fontAlgn="auto">
              <a:spcAft>
                <a:spcPts val="0"/>
              </a:spcAft>
            </a:pPr>
            <a:r>
              <a:rPr lang="ko-KR" altLang="en-US" sz="1400" dirty="0">
                <a:latin typeface="Georgia" panose="02040502050405020303" pitchFamily="18" charset="0"/>
                <a:ea typeface="Batang" panose="02030600000101010101" pitchFamily="18" charset="-127"/>
              </a:rPr>
              <a:t>제목</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자동으로 래스터 제거</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10</a:t>
            </a:fld>
            <a:endParaRPr lang="ko-KR" altLang="en-US" dirty="0"/>
          </a:p>
        </p:txBody>
      </p:sp>
      <p:sp>
        <p:nvSpPr>
          <p:cNvPr id="4" name="Content Placeholder 3"/>
          <p:cNvSpPr>
            <a:spLocks noGrp="1"/>
          </p:cNvSpPr>
          <p:nvPr>
            <p:ph sz="quarter" idx="12"/>
          </p:nvPr>
        </p:nvSpPr>
        <p:spPr>
          <a:xfrm>
            <a:off x="457200" y="1433513"/>
            <a:ext cx="5421086" cy="3180160"/>
          </a:xfrm>
        </p:spPr>
        <p:txBody>
          <a:bodyPr/>
          <a:lstStyle/>
          <a:p>
            <a:r>
              <a:rPr lang="ko-KR" altLang="en-US" dirty="0"/>
              <a:t>클릭 한 번으로 판 고르기 설정으로 이동</a:t>
            </a:r>
          </a:p>
          <a:p>
            <a:r>
              <a:rPr lang="ko-KR" altLang="en-US" dirty="0"/>
              <a:t>처리된 작업에 스풀된 작업과 동일한 작업이 있음</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pic>
        <p:nvPicPr>
          <p:cNvPr id="8" name="Picture 7">
            <a:extLst>
              <a:ext uri="{FF2B5EF4-FFF2-40B4-BE49-F238E27FC236}">
                <a16:creationId xmlns:a16="http://schemas.microsoft.com/office/drawing/2014/main" id="{26B3EF1A-46A8-4016-8588-4347F085D122}"/>
              </a:ext>
            </a:extLst>
          </p:cNvPr>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ko-KR" altLang="en-US" dirty="0"/>
              <a:t>빠른 재인쇄</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11</a:t>
            </a:fld>
            <a:endParaRPr lang="ko-KR" altLang="en-US" dirty="0"/>
          </a:p>
        </p:txBody>
      </p:sp>
      <p:sp>
        <p:nvSpPr>
          <p:cNvPr id="4" name="Content Placeholder 3"/>
          <p:cNvSpPr>
            <a:spLocks noGrp="1"/>
          </p:cNvSpPr>
          <p:nvPr>
            <p:ph sz="quarter" idx="12"/>
          </p:nvPr>
        </p:nvSpPr>
        <p:spPr>
          <a:xfrm>
            <a:off x="457198" y="1433513"/>
            <a:ext cx="4663441" cy="3180160"/>
          </a:xfrm>
        </p:spPr>
        <p:txBody>
          <a:bodyPr>
            <a:normAutofit/>
          </a:bodyPr>
          <a:lstStyle/>
          <a:p>
            <a:r>
              <a:rPr lang="ko-KR" altLang="en-US" sz="2300" dirty="0"/>
              <a:t>재립핑 없이 작업 재인쇄</a:t>
            </a:r>
          </a:p>
          <a:p>
            <a:r>
              <a:rPr lang="en-US" altLang="ko-KR" sz="2300" dirty="0"/>
              <a:t>Configure</a:t>
            </a:r>
            <a:r>
              <a:rPr lang="ko-KR" altLang="en-US" sz="2300" dirty="0"/>
              <a:t>의 새로운 옵션을 사용하여 인쇄됨 대기열에 작업과 함께 래스터 파일을 저장</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13" name="Rectangle 12"/>
          <p:cNvSpPr/>
          <p:nvPr/>
        </p:nvSpPr>
        <p:spPr>
          <a:xfrm>
            <a:off x="5185950" y="3355234"/>
            <a:ext cx="3545823" cy="230832"/>
          </a:xfrm>
          <a:prstGeom prst="rect">
            <a:avLst/>
          </a:prstGeom>
        </p:spPr>
        <p:txBody>
          <a:bodyPr wrap="square">
            <a:spAutoFit/>
          </a:bodyPr>
          <a:lstStyle/>
          <a:p>
            <a:r>
              <a:rPr lang="en-US" altLang="ko-KR" sz="900" i="1" dirty="0">
                <a:latin typeface="Georgia" panose="02040502050405020303" pitchFamily="18" charset="0"/>
                <a:ea typeface="Batang" panose="02030600000101010101" pitchFamily="18" charset="-127"/>
              </a:rPr>
              <a:t>Configure</a:t>
            </a:r>
            <a:r>
              <a:rPr lang="ko-KR" altLang="en-US" sz="900" i="1" dirty="0">
                <a:latin typeface="Georgia" panose="02040502050405020303" pitchFamily="18" charset="0"/>
                <a:ea typeface="Batang" panose="02030600000101010101" pitchFamily="18" charset="-127"/>
              </a:rPr>
              <a:t>에서 </a:t>
            </a:r>
            <a:r>
              <a:rPr lang="en-US" altLang="ko-KR" sz="900" i="1" dirty="0">
                <a:latin typeface="Georgia" panose="02040502050405020303" pitchFamily="18" charset="0"/>
                <a:ea typeface="Batang" panose="02030600000101010101" pitchFamily="18" charset="-127"/>
              </a:rPr>
              <a:t>"</a:t>
            </a:r>
            <a:r>
              <a:rPr lang="ko-KR" altLang="en-US" sz="900" i="1" dirty="0">
                <a:latin typeface="Georgia" panose="02040502050405020303" pitchFamily="18" charset="0"/>
                <a:ea typeface="Batang" panose="02030600000101010101" pitchFamily="18" charset="-127"/>
              </a:rPr>
              <a:t>인쇄됨 대기열에 작업과 함께 래스터 저장</a:t>
            </a:r>
            <a:r>
              <a:rPr lang="en-US" altLang="ko-KR" sz="900" i="1" dirty="0">
                <a:latin typeface="Georgia" panose="02040502050405020303" pitchFamily="18" charset="0"/>
                <a:ea typeface="Batang" panose="02030600000101010101" pitchFamily="18" charset="-127"/>
              </a:rPr>
              <a:t>" </a:t>
            </a:r>
            <a:r>
              <a:rPr lang="ko-KR" altLang="en-US" sz="900" i="1" dirty="0">
                <a:latin typeface="Georgia" panose="02040502050405020303" pitchFamily="18" charset="0"/>
                <a:ea typeface="Batang" panose="02030600000101010101" pitchFamily="18" charset="-127"/>
              </a:rPr>
              <a:t>활성화</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ko-KR" dirty="0"/>
              <a:t>Fiery NX </a:t>
            </a:r>
            <a:r>
              <a:rPr lang="ko-KR" altLang="en-US" dirty="0"/>
              <a:t>및 </a:t>
            </a:r>
            <a:r>
              <a:rPr lang="en-US" altLang="ko-KR" dirty="0"/>
              <a:t>XB </a:t>
            </a:r>
            <a:r>
              <a:rPr lang="ko-KR" altLang="en-US" dirty="0"/>
              <a:t>플랫폼</a:t>
            </a:r>
          </a:p>
        </p:txBody>
      </p:sp>
      <p:sp>
        <p:nvSpPr>
          <p:cNvPr id="6" name="Text Placeholder 5"/>
          <p:cNvSpPr>
            <a:spLocks noGrp="1"/>
          </p:cNvSpPr>
          <p:nvPr>
            <p:ph type="body" idx="1"/>
          </p:nvPr>
        </p:nvSpPr>
        <p:spPr/>
        <p:txBody>
          <a:bodyPr>
            <a:normAutofit lnSpcReduction="10000"/>
          </a:bodyPr>
          <a:lstStyle/>
          <a:p>
            <a:endParaRPr lang="ko-KR" altLang="en-US" dirty="0"/>
          </a:p>
        </p:txBody>
      </p:sp>
      <p:sp>
        <p:nvSpPr>
          <p:cNvPr id="3" name="Slide Number Placeholder 2"/>
          <p:cNvSpPr>
            <a:spLocks noGrp="1"/>
          </p:cNvSpPr>
          <p:nvPr>
            <p:ph type="sldNum" sz="quarter" idx="12"/>
          </p:nvPr>
        </p:nvSpPr>
        <p:spPr/>
        <p:txBody>
          <a:bodyPr/>
          <a:lstStyle/>
          <a:p>
            <a:fld id="{6BEE8092-FD92-D247-BFBB-7625102F9F8E}" type="slidenum">
              <a:rPr lang="en-US" altLang="ko-KR" smtClean="0"/>
              <a:pPr/>
              <a:t>12</a:t>
            </a:fld>
            <a:endParaRPr lang="ko-KR" altLang="en-US" dirty="0"/>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ko-KR" altLang="en-US" dirty="0"/>
              <a:t>새로운 </a:t>
            </a:r>
            <a:r>
              <a:rPr lang="en-US" altLang="ko-KR" dirty="0"/>
              <a:t>Fiery NX Premium </a:t>
            </a:r>
            <a:r>
              <a:rPr lang="ko-KR" altLang="en-US" dirty="0"/>
              <a:t>및 </a:t>
            </a:r>
            <a:r>
              <a:rPr lang="en-US" altLang="ko-KR" dirty="0"/>
              <a:t>NX Pro</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13</a:t>
            </a:fld>
            <a:endParaRPr lang="ko-KR" altLang="en-US" dirty="0"/>
          </a:p>
        </p:txBody>
      </p:sp>
      <p:sp>
        <p:nvSpPr>
          <p:cNvPr id="4" name="Content Placeholder 3"/>
          <p:cNvSpPr>
            <a:spLocks noGrp="1"/>
          </p:cNvSpPr>
          <p:nvPr>
            <p:ph sz="quarter" idx="12"/>
          </p:nvPr>
        </p:nvSpPr>
        <p:spPr>
          <a:xfrm>
            <a:off x="457200" y="1433513"/>
            <a:ext cx="6093823" cy="3021346"/>
          </a:xfrm>
        </p:spPr>
        <p:txBody>
          <a:bodyPr>
            <a:normAutofit/>
          </a:bodyPr>
          <a:lstStyle/>
          <a:p>
            <a:r>
              <a:rPr lang="ko-KR" altLang="en-US" sz="2400" dirty="0"/>
              <a:t>새로운 </a:t>
            </a:r>
            <a:r>
              <a:rPr lang="en-US" altLang="ko-KR" sz="2400" dirty="0"/>
              <a:t>NX </a:t>
            </a:r>
            <a:r>
              <a:rPr lang="ko-KR" altLang="en-US" sz="2400" dirty="0"/>
              <a:t>서버의 산업용 디자인</a:t>
            </a:r>
          </a:p>
          <a:p>
            <a:r>
              <a:rPr lang="en-US" altLang="ko-KR" sz="2400" dirty="0"/>
              <a:t>Fiery QuickTouch </a:t>
            </a:r>
            <a:r>
              <a:rPr lang="ko-KR" altLang="en-US" sz="2400" dirty="0"/>
              <a:t>소프트웨어 기반의 새로운 터치스크린 디스플레이 패널</a:t>
            </a:r>
          </a:p>
          <a:p>
            <a:r>
              <a:rPr lang="ko-KR" altLang="en-US" sz="2400" dirty="0">
                <a:latin typeface="Georgia" panose="02040502050405020303" pitchFamily="18" charset="0"/>
              </a:rPr>
              <a:t>새로운 </a:t>
            </a:r>
            <a:r>
              <a:rPr lang="en-US" altLang="ko-KR" sz="2400" dirty="0">
                <a:latin typeface="Georgia" panose="02040502050405020303" pitchFamily="18" charset="0"/>
              </a:rPr>
              <a:t>NX Station</a:t>
            </a:r>
            <a:r>
              <a:rPr lang="ko-KR" altLang="en-US" sz="2400" dirty="0">
                <a:latin typeface="Georgia" panose="02040502050405020303" pitchFamily="18" charset="0"/>
              </a:rPr>
              <a:t>으로 효율적인 작업</a:t>
            </a:r>
            <a:endParaRPr lang="ko-KR" altLang="en-US"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ko-KR" altLang="en-US" sz="1600" dirty="0">
                <a:latin typeface="Georgia" panose="02040502050405020303" pitchFamily="18" charset="0"/>
                <a:ea typeface="Batang" panose="02030600000101010101" pitchFamily="18" charset="-127"/>
              </a:rPr>
              <a:t>회전 가능한 터치스크린 패널</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1" y="3593083"/>
            <a:ext cx="1972179" cy="80611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oAutofit/>
          </a:bodyPr>
          <a:lstStyle/>
          <a:p>
            <a:pPr algn="ctr"/>
            <a:r>
              <a:rPr lang="en-US" altLang="ko-KR" sz="1600" dirty="0">
                <a:latin typeface="Georgia"/>
                <a:ea typeface="Batang" panose="02030600000101010101" pitchFamily="18" charset="-127"/>
                <a:hlinkClick r:id="rId5"/>
              </a:rPr>
              <a:t>Fiery </a:t>
            </a:r>
            <a:r>
              <a:rPr lang="ko-KR" altLang="en-US" sz="1600" dirty="0">
                <a:latin typeface="Georgia"/>
                <a:ea typeface="Batang" panose="02030600000101010101" pitchFamily="18" charset="-127"/>
                <a:hlinkClick r:id="rId5"/>
              </a:rPr>
              <a:t>프로덕션 솔루션 웹페이지 액세스</a:t>
            </a:r>
            <a:endParaRPr lang="ko-KR" altLang="en-US" sz="2400" dirty="0">
              <a:latin typeface="Georgia"/>
              <a:ea typeface="Batang" panose="02030600000101010101" pitchFamily="18" charset="-127"/>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ko-KR" dirty="0">
                <a:latin typeface="Georgia" panose="02040502050405020303" pitchFamily="18" charset="0"/>
              </a:rPr>
              <a:t>Fiery XB</a:t>
            </a:r>
            <a:endParaRPr lang="ko-KR" altLang="en-US"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altLang="ko-KR" smtClean="0"/>
              <a:pPr/>
              <a:t>14</a:t>
            </a:fld>
            <a:endParaRPr lang="ko-KR" altLang="en-US" dirty="0"/>
          </a:p>
        </p:txBody>
      </p:sp>
      <p:sp>
        <p:nvSpPr>
          <p:cNvPr id="4" name="Content Placeholder 3"/>
          <p:cNvSpPr>
            <a:spLocks noGrp="1"/>
          </p:cNvSpPr>
          <p:nvPr>
            <p:ph sz="quarter" idx="12"/>
          </p:nvPr>
        </p:nvSpPr>
        <p:spPr>
          <a:xfrm>
            <a:off x="457200" y="1433513"/>
            <a:ext cx="6040582" cy="3180160"/>
          </a:xfrm>
        </p:spPr>
        <p:txBody>
          <a:bodyPr>
            <a:normAutofit lnSpcReduction="10000"/>
          </a:bodyPr>
          <a:lstStyle/>
          <a:p>
            <a:r>
              <a:rPr lang="ko-KR" altLang="en-US" sz="2400" dirty="0"/>
              <a:t>광범위한 시장을 위해 설계</a:t>
            </a:r>
          </a:p>
          <a:p>
            <a:pPr lvl="1"/>
            <a:r>
              <a:rPr lang="ko-KR" altLang="en-US" sz="2000" dirty="0"/>
              <a:t>포장재</a:t>
            </a:r>
            <a:endParaRPr lang="en-US" altLang="ko-KR" dirty="0"/>
          </a:p>
          <a:p>
            <a:pPr marL="744538" lvl="1" indent="0">
              <a:buNone/>
            </a:pPr>
            <a:r>
              <a:rPr lang="ko-KR" altLang="en-US" sz="1600" dirty="0"/>
              <a:t>접기 카톤</a:t>
            </a:r>
            <a:r>
              <a:rPr lang="en-US" altLang="ko-KR" sz="1600" dirty="0"/>
              <a:t>, </a:t>
            </a:r>
            <a:r>
              <a:rPr lang="ko-KR" altLang="en-US" sz="1600" dirty="0"/>
              <a:t>골판지</a:t>
            </a:r>
            <a:r>
              <a:rPr lang="en-US" altLang="ko-KR" sz="1600" dirty="0"/>
              <a:t>, </a:t>
            </a:r>
            <a:r>
              <a:rPr lang="ko-KR" altLang="en-US" sz="1600" dirty="0"/>
              <a:t>유연한 포장재</a:t>
            </a:r>
          </a:p>
          <a:p>
            <a:pPr lvl="1"/>
            <a:r>
              <a:rPr lang="ko-KR" altLang="en-US" sz="2000" dirty="0"/>
              <a:t>상업적 인쇄</a:t>
            </a:r>
          </a:p>
          <a:p>
            <a:pPr lvl="1"/>
            <a:r>
              <a:rPr lang="ko-KR" altLang="en-US" sz="2000" dirty="0"/>
              <a:t>트랜잭션</a:t>
            </a:r>
            <a:r>
              <a:rPr lang="en-US" altLang="ko-KR" sz="2000" dirty="0"/>
              <a:t>/IPDS, </a:t>
            </a:r>
            <a:r>
              <a:rPr lang="ko-KR" altLang="en-US" sz="2000" dirty="0"/>
              <a:t>다이렉트 메일</a:t>
            </a:r>
          </a:p>
          <a:p>
            <a:r>
              <a:rPr lang="ko-KR" altLang="en-US" sz="2400" dirty="0"/>
              <a:t>고성능</a:t>
            </a:r>
            <a:r>
              <a:rPr lang="en-US" altLang="ko-KR" sz="2400" dirty="0"/>
              <a:t>, </a:t>
            </a:r>
            <a:r>
              <a:rPr lang="ko-KR" altLang="en-US" sz="2400" dirty="0"/>
              <a:t>블레이드 아키텍처</a:t>
            </a:r>
          </a:p>
          <a:p>
            <a:pPr lvl="1"/>
            <a:r>
              <a:rPr lang="ko-KR" altLang="en-US" sz="2000" dirty="0"/>
              <a:t>최대 </a:t>
            </a:r>
            <a:r>
              <a:rPr lang="en-US" altLang="ko-KR" sz="2000" dirty="0"/>
              <a:t>1.8m x 3m </a:t>
            </a:r>
            <a:r>
              <a:rPr lang="ko-KR" altLang="en-US" sz="2000" dirty="0"/>
              <a:t>용지 또는 </a:t>
            </a:r>
            <a:r>
              <a:rPr lang="en-US" altLang="ko-KR" sz="2000" dirty="0"/>
              <a:t>1m </a:t>
            </a:r>
            <a:r>
              <a:rPr lang="ko-KR" altLang="en-US" sz="2000" dirty="0"/>
              <a:t>웹</a:t>
            </a:r>
          </a:p>
          <a:p>
            <a:pPr lvl="1"/>
            <a:r>
              <a:rPr lang="ko-KR" altLang="en-US" sz="2000" dirty="0"/>
              <a:t>최대 </a:t>
            </a:r>
            <a:r>
              <a:rPr lang="en-US" altLang="ko-KR" sz="2000" dirty="0"/>
              <a:t>15000 SPH(B1, 1200x1200 dpi)</a:t>
            </a:r>
          </a:p>
          <a:p>
            <a:pPr lvl="1"/>
            <a:r>
              <a:rPr lang="ko-KR" altLang="en-US" sz="2000" dirty="0"/>
              <a:t>최대 </a:t>
            </a:r>
            <a:r>
              <a:rPr lang="en-US" altLang="ko-KR" sz="2000" dirty="0"/>
              <a:t>200 mpm </a:t>
            </a:r>
            <a:r>
              <a:rPr lang="ko-KR" altLang="en-US" sz="2000" dirty="0"/>
              <a:t>롤 급지</a:t>
            </a:r>
            <a:r>
              <a:rPr lang="en-US" altLang="ko-KR" sz="2000" dirty="0"/>
              <a:t>(1m 1200x1200 dpi)</a:t>
            </a:r>
            <a:endParaRPr lang="ko-KR" altLang="en-US" sz="2400" dirty="0"/>
          </a:p>
          <a:p>
            <a:endParaRPr lang="ko-KR" alt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520827"/>
          </a:xfrm>
        </p:spPr>
        <p:txBody>
          <a:bodyPr vert="horz" lIns="91440" tIns="45720" rIns="91440" bIns="45720" rtlCol="0" anchor="b">
            <a:noAutofit/>
          </a:bodyPr>
          <a:lstStyle/>
          <a:p>
            <a:r>
              <a:rPr lang="ko-KR" altLang="en-US" sz="2000" dirty="0"/>
              <a:t>최고의 생산성</a:t>
            </a:r>
            <a:r>
              <a:rPr lang="en-US" altLang="ko-KR" sz="2000" dirty="0"/>
              <a:t>, </a:t>
            </a:r>
            <a:r>
              <a:rPr lang="ko-KR" altLang="en-US" sz="2000" dirty="0"/>
              <a:t>화질</a:t>
            </a:r>
            <a:r>
              <a:rPr lang="en-US" altLang="ko-KR" sz="2000" dirty="0"/>
              <a:t>, </a:t>
            </a:r>
            <a:r>
              <a:rPr lang="ko-KR" altLang="en-US" sz="2000" dirty="0"/>
              <a:t>통합으로 인쇄 비즈니스의 경쟁력 유지</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altLang="ko-KR" smtClean="0"/>
              <a:pPr/>
              <a:t>15</a:t>
            </a:fld>
            <a:endParaRPr lang="ko-KR" altLang="en-US" dirty="0"/>
          </a:p>
        </p:txBody>
      </p:sp>
      <p:sp>
        <p:nvSpPr>
          <p:cNvPr id="2" name="Title 1"/>
          <p:cNvSpPr>
            <a:spLocks noGrp="1"/>
          </p:cNvSpPr>
          <p:nvPr>
            <p:ph type="title"/>
          </p:nvPr>
        </p:nvSpPr>
        <p:spPr>
          <a:xfrm>
            <a:off x="559184" y="2084052"/>
            <a:ext cx="8390415" cy="585868"/>
          </a:xfrm>
        </p:spPr>
        <p:txBody>
          <a:bodyPr vert="horz" lIns="91440" tIns="45720" rIns="91440" bIns="45720" rtlCol="0" anchor="t">
            <a:noAutofit/>
          </a:bodyPr>
          <a:lstStyle/>
          <a:p>
            <a:r>
              <a:rPr lang="en-US" altLang="ko-KR" dirty="0"/>
              <a:t>Fiery FS300 Pro </a:t>
            </a:r>
            <a:r>
              <a:rPr lang="ko-KR" altLang="en-US" dirty="0"/>
              <a:t>시스템 소프트웨어</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ko-KR" dirty="0"/>
              <a:t>FS300 Pro </a:t>
            </a:r>
            <a:r>
              <a:rPr lang="ko-KR" altLang="en-US" dirty="0"/>
              <a:t>중점 분야</a:t>
            </a:r>
          </a:p>
        </p:txBody>
      </p:sp>
      <p:sp>
        <p:nvSpPr>
          <p:cNvPr id="4" name="Slide Number Placeholder 3"/>
          <p:cNvSpPr>
            <a:spLocks noGrp="1"/>
          </p:cNvSpPr>
          <p:nvPr>
            <p:ph type="sldNum" sz="quarter" idx="11"/>
          </p:nvPr>
        </p:nvSpPr>
        <p:spPr/>
        <p:txBody>
          <a:bodyPr/>
          <a:lstStyle/>
          <a:p>
            <a:fld id="{6BEE8092-FD92-D247-BFBB-7625102F9F8E}" type="slidenum">
              <a:rPr lang="en-US" altLang="ko-KR" smtClean="0"/>
              <a:pPr/>
              <a:t>16</a:t>
            </a:fld>
            <a:endParaRPr lang="ko-KR" altLang="en-US" dirty="0"/>
          </a:p>
        </p:txBody>
      </p:sp>
      <p:sp>
        <p:nvSpPr>
          <p:cNvPr id="6" name="Content Placeholder 5"/>
          <p:cNvSpPr>
            <a:spLocks noGrp="1"/>
          </p:cNvSpPr>
          <p:nvPr>
            <p:ph sz="quarter" idx="12"/>
          </p:nvPr>
        </p:nvSpPr>
        <p:spPr>
          <a:xfrm>
            <a:off x="729464" y="1433513"/>
            <a:ext cx="7957335" cy="3180160"/>
          </a:xfrm>
        </p:spPr>
        <p:txBody>
          <a:bodyPr>
            <a:normAutofit/>
          </a:bodyPr>
          <a:lstStyle/>
          <a:p>
            <a:r>
              <a:rPr lang="ko-KR" altLang="en-US" dirty="0"/>
              <a:t>출력 화질 제어</a:t>
            </a:r>
          </a:p>
          <a:p>
            <a:r>
              <a:rPr lang="ko-KR" altLang="en-US" dirty="0"/>
              <a:t>성능</a:t>
            </a:r>
          </a:p>
          <a:p>
            <a:r>
              <a:rPr lang="ko-KR" altLang="en-US" dirty="0"/>
              <a:t>보안</a:t>
            </a:r>
          </a:p>
          <a:p>
            <a:r>
              <a:rPr lang="ko-KR" altLang="en-US" dirty="0"/>
              <a:t>서비스 편의성</a:t>
            </a:r>
          </a:p>
          <a:p>
            <a:r>
              <a:rPr lang="ko-KR" altLang="en-US" dirty="0"/>
              <a:t>통합</a:t>
            </a:r>
          </a:p>
          <a:p>
            <a:endParaRPr lang="ko-KR" altLang="en-US" dirty="0"/>
          </a:p>
          <a:p>
            <a:endParaRPr lang="ko-KR" altLang="en-US" dirty="0"/>
          </a:p>
        </p:txBody>
      </p:sp>
      <p:grpSp>
        <p:nvGrpSpPr>
          <p:cNvPr id="16" name="Group 15">
            <a:extLst>
              <a:ext uri="{FF2B5EF4-FFF2-40B4-BE49-F238E27FC236}">
                <a16:creationId xmlns:a16="http://schemas.microsoft.com/office/drawing/2014/main" id="{06FA8344-85A5-48B3-9FC6-7F0700CA0841}"/>
              </a:ext>
            </a:extLst>
          </p:cNvPr>
          <p:cNvGrpSpPr/>
          <p:nvPr/>
        </p:nvGrpSpPr>
        <p:grpSpPr>
          <a:xfrm>
            <a:off x="5756743" y="1530028"/>
            <a:ext cx="2879656" cy="2833618"/>
            <a:chOff x="5756743" y="1530028"/>
            <a:chExt cx="2879656" cy="2833618"/>
          </a:xfrm>
        </p:grpSpPr>
        <p:grpSp>
          <p:nvGrpSpPr>
            <p:cNvPr id="2" name="Group 1">
              <a:extLst>
                <a:ext uri="{FF2B5EF4-FFF2-40B4-BE49-F238E27FC236}">
                  <a16:creationId xmlns:a16="http://schemas.microsoft.com/office/drawing/2014/main" id="{E0735272-B699-4238-8ED3-A63932E240C8}"/>
                </a:ext>
              </a:extLst>
            </p:cNvPr>
            <p:cNvGrpSpPr/>
            <p:nvPr/>
          </p:nvGrpSpPr>
          <p:grpSpPr>
            <a:xfrm>
              <a:off x="5770179" y="1530028"/>
              <a:ext cx="2838648" cy="2816134"/>
              <a:chOff x="5770179" y="1530028"/>
              <a:chExt cx="2838648" cy="2816134"/>
            </a:xfrm>
          </p:grpSpPr>
          <p:pic>
            <p:nvPicPr>
              <p:cNvPr id="7" name="Picture 6" descr="EFI_ICON_FourFieryAreas_US_v2a.3_withBorder_R1.png"/>
              <p:cNvPicPr>
                <a:picLocks noChangeAspect="1"/>
              </p:cNvPicPr>
              <p:nvPr/>
            </p:nvPicPr>
            <p:blipFill>
              <a:blip r:embed="rId3"/>
              <a:stretch>
                <a:fillRect/>
              </a:stretch>
            </p:blipFill>
            <p:spPr>
              <a:xfrm>
                <a:off x="5770179" y="1530028"/>
                <a:ext cx="2838648" cy="2816134"/>
              </a:xfrm>
              <a:prstGeom prst="rect">
                <a:avLst/>
              </a:prstGeom>
            </p:spPr>
          </p:pic>
          <p:pic>
            <p:nvPicPr>
              <p:cNvPr id="8" name="Picture 7">
                <a:extLst>
                  <a:ext uri="{FF2B5EF4-FFF2-40B4-BE49-F238E27FC236}">
                    <a16:creationId xmlns:a16="http://schemas.microsoft.com/office/drawing/2014/main" id="{452DE8F6-E9E7-4303-A647-07B222D66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a:extLst>
                <a:ext uri="{FF2B5EF4-FFF2-40B4-BE49-F238E27FC236}">
                  <a16:creationId xmlns:a16="http://schemas.microsoft.com/office/drawing/2014/main" id="{839BED46-D447-4C91-ABF0-C788FDB8BFAE}"/>
                </a:ext>
              </a:extLst>
            </p:cNvPr>
            <p:cNvPicPr>
              <a:picLocks noChangeAspect="1"/>
            </p:cNvPicPr>
            <p:nvPr/>
          </p:nvPicPr>
          <p:blipFill>
            <a:blip r:embed="rId5"/>
            <a:stretch>
              <a:fillRect/>
            </a:stretch>
          </p:blipFill>
          <p:spPr>
            <a:xfrm>
              <a:off x="5756743" y="2442039"/>
              <a:ext cx="992111" cy="992111"/>
            </a:xfrm>
            <a:prstGeom prst="rect">
              <a:avLst/>
            </a:prstGeom>
          </p:spPr>
        </p:pic>
        <p:pic>
          <p:nvPicPr>
            <p:cNvPr id="11" name="Picture 10">
              <a:extLst>
                <a:ext uri="{FF2B5EF4-FFF2-40B4-BE49-F238E27FC236}">
                  <a16:creationId xmlns:a16="http://schemas.microsoft.com/office/drawing/2014/main" id="{96DD921A-D290-4B41-BED6-ABDC40452D5F}"/>
                </a:ext>
              </a:extLst>
            </p:cNvPr>
            <p:cNvPicPr>
              <a:picLocks noChangeAspect="1"/>
            </p:cNvPicPr>
            <p:nvPr/>
          </p:nvPicPr>
          <p:blipFill>
            <a:blip r:embed="rId6"/>
            <a:stretch>
              <a:fillRect/>
            </a:stretch>
          </p:blipFill>
          <p:spPr>
            <a:xfrm>
              <a:off x="6680012" y="3371535"/>
              <a:ext cx="992111" cy="992111"/>
            </a:xfrm>
            <a:prstGeom prst="rect">
              <a:avLst/>
            </a:prstGeom>
          </p:spPr>
        </p:pic>
        <p:pic>
          <p:nvPicPr>
            <p:cNvPr id="13" name="Picture 12">
              <a:extLst>
                <a:ext uri="{FF2B5EF4-FFF2-40B4-BE49-F238E27FC236}">
                  <a16:creationId xmlns:a16="http://schemas.microsoft.com/office/drawing/2014/main" id="{07BD7C69-C79A-416C-A972-93CD8284B28E}"/>
                </a:ext>
              </a:extLst>
            </p:cNvPr>
            <p:cNvPicPr>
              <a:picLocks noChangeAspect="1"/>
            </p:cNvPicPr>
            <p:nvPr/>
          </p:nvPicPr>
          <p:blipFill>
            <a:blip r:embed="rId7"/>
            <a:stretch>
              <a:fillRect/>
            </a:stretch>
          </p:blipFill>
          <p:spPr>
            <a:xfrm>
              <a:off x="6693447" y="1535426"/>
              <a:ext cx="992111" cy="992111"/>
            </a:xfrm>
            <a:prstGeom prst="rect">
              <a:avLst/>
            </a:prstGeom>
          </p:spPr>
        </p:pic>
        <p:pic>
          <p:nvPicPr>
            <p:cNvPr id="15" name="Picture 14">
              <a:extLst>
                <a:ext uri="{FF2B5EF4-FFF2-40B4-BE49-F238E27FC236}">
                  <a16:creationId xmlns:a16="http://schemas.microsoft.com/office/drawing/2014/main" id="{68B14839-D3EB-4F16-AC7B-CCAE97E89DBB}"/>
                </a:ext>
              </a:extLst>
            </p:cNvPr>
            <p:cNvPicPr>
              <a:picLocks noChangeAspect="1"/>
            </p:cNvPicPr>
            <p:nvPr/>
          </p:nvPicPr>
          <p:blipFill>
            <a:blip r:embed="rId8"/>
            <a:stretch>
              <a:fillRect/>
            </a:stretch>
          </p:blipFill>
          <p:spPr>
            <a:xfrm>
              <a:off x="7644288" y="2456439"/>
              <a:ext cx="992111" cy="992111"/>
            </a:xfrm>
            <a:prstGeom prst="rect">
              <a:avLst/>
            </a:prstGeom>
          </p:spPr>
        </p:pic>
      </p:grpSp>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출력 화질 제어</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17</a:t>
            </a:fld>
            <a:endParaRPr lang="ko-KR" altLang="en-US" dirty="0"/>
          </a:p>
        </p:txBody>
      </p:sp>
      <p:sp>
        <p:nvSpPr>
          <p:cNvPr id="4" name="Content Placeholder 3"/>
          <p:cNvSpPr>
            <a:spLocks noGrp="1"/>
          </p:cNvSpPr>
          <p:nvPr>
            <p:ph sz="quarter" idx="12"/>
          </p:nvPr>
        </p:nvSpPr>
        <p:spPr>
          <a:xfrm>
            <a:off x="457200" y="1433513"/>
            <a:ext cx="4474396" cy="3180160"/>
          </a:xfrm>
        </p:spPr>
        <p:txBody>
          <a:bodyPr>
            <a:normAutofit/>
          </a:bodyPr>
          <a:lstStyle/>
          <a:p>
            <a:r>
              <a:rPr lang="en-US" altLang="ko-KR" dirty="0"/>
              <a:t>Fiery Spot-On™</a:t>
            </a:r>
          </a:p>
          <a:p>
            <a:pPr lvl="1"/>
            <a:r>
              <a:rPr lang="ko-KR" altLang="en-US" dirty="0"/>
              <a:t>별색 그룹 우선순위</a:t>
            </a:r>
          </a:p>
          <a:p>
            <a:r>
              <a:rPr lang="en-US" altLang="ko-KR" dirty="0"/>
              <a:t>Fiery ImageViewer</a:t>
            </a:r>
            <a:endParaRPr lang="ko-KR" altLang="en-US" dirty="0"/>
          </a:p>
          <a:p>
            <a:pPr lvl="1"/>
            <a:r>
              <a:rPr lang="ko-KR" altLang="en-US" dirty="0"/>
              <a:t>객체 검사기</a:t>
            </a:r>
          </a:p>
          <a:p>
            <a:pPr lvl="1"/>
            <a:r>
              <a:rPr lang="ko-KR" altLang="en-US" dirty="0"/>
              <a:t>전체 영역 포함</a:t>
            </a:r>
          </a:p>
        </p:txBody>
      </p:sp>
      <p:pic>
        <p:nvPicPr>
          <p:cNvPr id="10" name="Picture 9"/>
          <p:cNvPicPr>
            <a:picLocks noChangeAspect="1"/>
          </p:cNvPicPr>
          <p:nvPr/>
        </p:nvPicPr>
        <p:blipFill>
          <a:blip r:embed="rId3"/>
          <a:stretch>
            <a:fillRect/>
          </a:stretch>
        </p:blipFill>
        <p:spPr>
          <a:xfrm>
            <a:off x="4812604" y="1304906"/>
            <a:ext cx="3833099" cy="2558177"/>
          </a:xfrm>
          <a:prstGeom prst="rect">
            <a:avLst/>
          </a:prstGeom>
          <a:ln>
            <a:noFill/>
          </a:ln>
          <a:effectLst>
            <a:softEdge rad="112500"/>
          </a:effectLst>
        </p:spPr>
      </p:pic>
      <p:pic>
        <p:nvPicPr>
          <p:cNvPr id="8" name="Picture 7">
            <a:extLst>
              <a:ext uri="{FF2B5EF4-FFF2-40B4-BE49-F238E27FC236}">
                <a16:creationId xmlns:a16="http://schemas.microsoft.com/office/drawing/2014/main" id="{87B6395B-9B8C-4654-8162-5C792AA27001}"/>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별색 그룹 우선순위</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18</a:t>
            </a:fld>
            <a:endParaRPr lang="ko-KR" altLang="en-US" dirty="0"/>
          </a:p>
        </p:txBody>
      </p:sp>
      <p:sp>
        <p:nvSpPr>
          <p:cNvPr id="4" name="Content Placeholder 3"/>
          <p:cNvSpPr>
            <a:spLocks noGrp="1"/>
          </p:cNvSpPr>
          <p:nvPr>
            <p:ph sz="quarter" idx="12"/>
          </p:nvPr>
        </p:nvSpPr>
        <p:spPr>
          <a:xfrm>
            <a:off x="457199" y="1433513"/>
            <a:ext cx="4644170" cy="3180160"/>
          </a:xfrm>
        </p:spPr>
        <p:txBody>
          <a:bodyPr>
            <a:normAutofit lnSpcReduction="10000"/>
          </a:bodyPr>
          <a:lstStyle/>
          <a:p>
            <a:r>
              <a:rPr lang="ko-KR" altLang="en-US" dirty="0"/>
              <a:t>간편하게 사용자 지정 색상 선호도 충족</a:t>
            </a:r>
          </a:p>
          <a:p>
            <a:r>
              <a:rPr lang="ko-KR" altLang="en-US" dirty="0"/>
              <a:t>작업별로 색상 라이브러리 순서 정의</a:t>
            </a:r>
          </a:p>
          <a:p>
            <a:r>
              <a:rPr lang="ko-KR" altLang="en-US" dirty="0"/>
              <a:t>장치 센터에서 색상 그룹 재주문 시간 절약</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dirty="0">
                <a:ea typeface="Batang" panose="02030600000101010101" pitchFamily="18" charset="-127"/>
              </a:endParaRPr>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dirty="0">
                <a:ea typeface="Batang" panose="02030600000101010101" pitchFamily="18" charset="-127"/>
              </a:endParaRPr>
            </a:p>
          </p:txBody>
        </p:sp>
      </p:grpSp>
      <p:sp>
        <p:nvSpPr>
          <p:cNvPr id="35" name="Rectangle 34"/>
          <p:cNvSpPr/>
          <p:nvPr/>
        </p:nvSpPr>
        <p:spPr>
          <a:xfrm>
            <a:off x="1087629" y="4625632"/>
            <a:ext cx="2719546" cy="230832"/>
          </a:xfrm>
          <a:prstGeom prst="rect">
            <a:avLst/>
          </a:prstGeom>
        </p:spPr>
        <p:txBody>
          <a:bodyPr wrap="square">
            <a:spAutoFit/>
          </a:bodyPr>
          <a:lstStyle/>
          <a:p>
            <a:r>
              <a:rPr lang="en-US" altLang="ko-KR" sz="900" i="1" dirty="0">
                <a:latin typeface="Georgia" panose="02040502050405020303" pitchFamily="18" charset="0"/>
                <a:ea typeface="Batang" panose="02030600000101010101" pitchFamily="18" charset="-127"/>
              </a:rPr>
              <a:t>Fiery Spot-On </a:t>
            </a:r>
            <a:r>
              <a:rPr lang="ko-KR" altLang="en-US" sz="900" i="1" dirty="0">
                <a:latin typeface="Georgia" panose="02040502050405020303" pitchFamily="18" charset="0"/>
                <a:ea typeface="Batang" panose="02030600000101010101" pitchFamily="18" charset="-127"/>
              </a:rPr>
              <a:t>필요</a:t>
            </a:r>
          </a:p>
        </p:txBody>
      </p:sp>
      <p:pic>
        <p:nvPicPr>
          <p:cNvPr id="34" name="Picture 33">
            <a:extLst>
              <a:ext uri="{FF2B5EF4-FFF2-40B4-BE49-F238E27FC236}">
                <a16:creationId xmlns:a16="http://schemas.microsoft.com/office/drawing/2014/main" id="{CB925413-FBBB-4F66-AA7E-F9F537AC30AB}"/>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ko-KR" altLang="en-US" dirty="0"/>
              <a:t>객체 검사기</a:t>
            </a:r>
          </a:p>
        </p:txBody>
      </p:sp>
      <p:sp>
        <p:nvSpPr>
          <p:cNvPr id="4" name="Slide Number Placeholder 3"/>
          <p:cNvSpPr>
            <a:spLocks noGrp="1"/>
          </p:cNvSpPr>
          <p:nvPr>
            <p:ph type="sldNum" sz="quarter" idx="11"/>
          </p:nvPr>
        </p:nvSpPr>
        <p:spPr/>
        <p:txBody>
          <a:bodyPr/>
          <a:lstStyle/>
          <a:p>
            <a:fld id="{6BEE8092-FD92-D247-BFBB-7625102F9F8E}" type="slidenum">
              <a:rPr lang="en-US" altLang="ko-KR" smtClean="0"/>
              <a:t>19</a:t>
            </a:fld>
            <a:endParaRPr lang="ko-KR" altLang="en-US" dirty="0"/>
          </a:p>
        </p:txBody>
      </p:sp>
      <p:sp>
        <p:nvSpPr>
          <p:cNvPr id="6" name="Content Placeholder 5"/>
          <p:cNvSpPr>
            <a:spLocks noGrp="1"/>
          </p:cNvSpPr>
          <p:nvPr>
            <p:ph sz="quarter" idx="12"/>
          </p:nvPr>
        </p:nvSpPr>
        <p:spPr>
          <a:xfrm>
            <a:off x="689525" y="1251556"/>
            <a:ext cx="5010401" cy="3891944"/>
          </a:xfrm>
        </p:spPr>
        <p:txBody>
          <a:bodyPr>
            <a:normAutofit/>
          </a:bodyPr>
          <a:lstStyle/>
          <a:p>
            <a:r>
              <a:rPr lang="ko-KR" altLang="en-US" sz="2000" dirty="0"/>
              <a:t>래스터 픽셀을 위해 객체 유형 표시</a:t>
            </a:r>
          </a:p>
          <a:p>
            <a:pPr lvl="1">
              <a:spcBef>
                <a:spcPts val="0"/>
              </a:spcBef>
            </a:pPr>
            <a:r>
              <a:rPr lang="ko-KR" altLang="en-US" sz="1800" dirty="0"/>
              <a:t>텍스트</a:t>
            </a:r>
            <a:r>
              <a:rPr lang="en-US" altLang="ko-KR" sz="1800" dirty="0"/>
              <a:t>, </a:t>
            </a:r>
            <a:r>
              <a:rPr lang="ko-KR" altLang="en-US" sz="1800" dirty="0"/>
              <a:t>그래픽</a:t>
            </a:r>
            <a:r>
              <a:rPr lang="en-US" altLang="ko-KR" sz="1800" dirty="0"/>
              <a:t>, </a:t>
            </a:r>
            <a:r>
              <a:rPr lang="ko-KR" altLang="en-US" sz="1800" dirty="0"/>
              <a:t>이미지</a:t>
            </a:r>
            <a:r>
              <a:rPr lang="en-US" altLang="ko-KR" sz="1800" dirty="0"/>
              <a:t>, </a:t>
            </a:r>
            <a:r>
              <a:rPr lang="ko-KR" altLang="en-US" sz="1800" dirty="0"/>
              <a:t>부드러운 음영 및 가장자리</a:t>
            </a:r>
          </a:p>
          <a:p>
            <a:r>
              <a:rPr lang="ko-KR" altLang="en-US" sz="2000" dirty="0"/>
              <a:t>객체 기반 설정으로 문제 확인 지원</a:t>
            </a:r>
            <a:r>
              <a:rPr lang="en-US" altLang="ko-KR" sz="2000" dirty="0"/>
              <a:t>:</a:t>
            </a:r>
          </a:p>
          <a:p>
            <a:pPr lvl="1">
              <a:spcBef>
                <a:spcPts val="0"/>
              </a:spcBef>
            </a:pPr>
            <a:r>
              <a:rPr lang="ko-KR" altLang="en-US" sz="1800" dirty="0"/>
              <a:t>검정색만을 사용하여 회색 인쇄</a:t>
            </a:r>
          </a:p>
          <a:p>
            <a:pPr lvl="1"/>
            <a:r>
              <a:rPr lang="ko-KR" altLang="en-US" sz="1800" dirty="0"/>
              <a:t>가장자리 강화 효과 </a:t>
            </a:r>
          </a:p>
          <a:p>
            <a:pPr lvl="2"/>
            <a:r>
              <a:rPr lang="ko-KR" altLang="en-US" sz="1600" dirty="0"/>
              <a:t>예</a:t>
            </a:r>
            <a:r>
              <a:rPr lang="en-US" altLang="ko-KR" sz="1600" dirty="0"/>
              <a:t>: Dynamic HD Text and Graphics</a:t>
            </a:r>
          </a:p>
          <a:p>
            <a:pPr lvl="1"/>
            <a:r>
              <a:rPr lang="ko-KR" altLang="en-US" sz="1800" dirty="0"/>
              <a:t>객체 기반 래스터</a:t>
            </a:r>
          </a:p>
          <a:p>
            <a:r>
              <a:rPr lang="ko-KR" altLang="en-US" sz="2000" dirty="0"/>
              <a:t>문제 해결 시간 축소</a:t>
            </a:r>
          </a:p>
          <a:p>
            <a:endParaRPr lang="ko-KR" altLang="en-US" sz="2400" dirty="0"/>
          </a:p>
          <a:p>
            <a:endParaRPr lang="ko-KR" altLang="en-US" sz="2400" dirty="0"/>
          </a:p>
          <a:p>
            <a:pPr lvl="1"/>
            <a:endParaRPr lang="ko-KR" altLang="en-US"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en-US" altLang="ko-KR" sz="900" i="1" dirty="0">
                <a:latin typeface="Georgia" panose="02040502050405020303" pitchFamily="18" charset="0"/>
                <a:ea typeface="Batang" panose="02030600000101010101" pitchFamily="18" charset="-127"/>
              </a:rPr>
              <a:t>Fiery Graphic Arts Package, Premium Edition </a:t>
            </a:r>
            <a:r>
              <a:rPr lang="ko-KR" altLang="en-US" sz="900" i="1" dirty="0">
                <a:latin typeface="Georgia" panose="02040502050405020303" pitchFamily="18" charset="0"/>
                <a:ea typeface="Batang" panose="02030600000101010101" pitchFamily="18" charset="-127"/>
              </a:rPr>
              <a:t>또는 </a:t>
            </a:r>
            <a:r>
              <a:rPr lang="en-US" altLang="ko-KR" sz="900" i="1" dirty="0">
                <a:latin typeface="Georgia" panose="02040502050405020303" pitchFamily="18" charset="0"/>
                <a:ea typeface="Batang" panose="02030600000101010101" pitchFamily="18" charset="-127"/>
              </a:rPr>
              <a:t>Fiery Productivity Package </a:t>
            </a:r>
            <a:r>
              <a:rPr lang="ko-KR" altLang="en-US" sz="900" i="1" dirty="0">
                <a:latin typeface="Georgia" panose="02040502050405020303" pitchFamily="18" charset="0"/>
                <a:ea typeface="Batang" panose="02030600000101010101" pitchFamily="18" charset="-127"/>
              </a:rPr>
              <a:t>필요</a:t>
            </a:r>
          </a:p>
        </p:txBody>
      </p:sp>
      <p:pic>
        <p:nvPicPr>
          <p:cNvPr id="13" name="Picture 12">
            <a:extLst>
              <a:ext uri="{FF2B5EF4-FFF2-40B4-BE49-F238E27FC236}">
                <a16:creationId xmlns:a16="http://schemas.microsoft.com/office/drawing/2014/main" id="{B6F46568-AA7A-4FBF-B7D7-AAA01817339D}"/>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ko-KR" dirty="0"/>
              <a:t>Fiery FS300 Pro </a:t>
            </a:r>
            <a:r>
              <a:rPr lang="ko-KR" altLang="en-US" dirty="0"/>
              <a:t>플랫폼이란</a:t>
            </a:r>
            <a:r>
              <a:rPr lang="en-US" altLang="ko-KR" dirty="0"/>
              <a:t>?</a:t>
            </a:r>
          </a:p>
        </p:txBody>
      </p:sp>
      <p:sp>
        <p:nvSpPr>
          <p:cNvPr id="4" name="Slide Number Placeholder 3"/>
          <p:cNvSpPr>
            <a:spLocks noGrp="1"/>
          </p:cNvSpPr>
          <p:nvPr>
            <p:ph type="sldNum" sz="quarter" idx="11"/>
          </p:nvPr>
        </p:nvSpPr>
        <p:spPr/>
        <p:txBody>
          <a:bodyPr/>
          <a:lstStyle/>
          <a:p>
            <a:fld id="{6BEE8092-FD92-D247-BFBB-7625102F9F8E}" type="slidenum">
              <a:rPr lang="en-US" altLang="ko-KR" smtClean="0"/>
              <a:t>2</a:t>
            </a:fld>
            <a:endParaRPr lang="ko-KR" altLang="en-US" dirty="0"/>
          </a:p>
        </p:txBody>
      </p:sp>
      <p:sp>
        <p:nvSpPr>
          <p:cNvPr id="6" name="Content Placeholder 5"/>
          <p:cNvSpPr>
            <a:spLocks noGrp="1"/>
          </p:cNvSpPr>
          <p:nvPr>
            <p:ph sz="quarter" idx="12"/>
          </p:nvPr>
        </p:nvSpPr>
        <p:spPr>
          <a:xfrm>
            <a:off x="457201" y="1433513"/>
            <a:ext cx="5373232" cy="3180160"/>
          </a:xfrm>
        </p:spPr>
        <p:txBody>
          <a:bodyPr>
            <a:noAutofit/>
          </a:bodyPr>
          <a:lstStyle/>
          <a:p>
            <a:pPr marL="0" indent="0">
              <a:buNone/>
            </a:pPr>
            <a:r>
              <a:rPr lang="en-US" altLang="ko-KR" sz="2800" i="1" dirty="0"/>
              <a:t>"</a:t>
            </a:r>
            <a:r>
              <a:rPr lang="ko-KR" altLang="en-US" sz="2800" i="1" dirty="0"/>
              <a:t>차세대 플랫폼</a:t>
            </a:r>
            <a:r>
              <a:rPr lang="en-US" altLang="ko-KR" sz="2800" i="1" dirty="0"/>
              <a:t>"</a:t>
            </a:r>
          </a:p>
          <a:p>
            <a:pPr lvl="1"/>
            <a:r>
              <a:rPr lang="ko-KR" altLang="en-US" sz="2100" dirty="0"/>
              <a:t>사용자 중심</a:t>
            </a:r>
            <a:r>
              <a:rPr lang="ko-KR" altLang="en-US" dirty="0"/>
              <a:t>		</a:t>
            </a:r>
          </a:p>
          <a:p>
            <a:pPr lvl="2">
              <a:spcBef>
                <a:spcPts val="0"/>
              </a:spcBef>
            </a:pPr>
            <a:r>
              <a:rPr lang="en-US" altLang="ko-KR" sz="1600" dirty="0"/>
              <a:t>Fiery</a:t>
            </a:r>
            <a:r>
              <a:rPr lang="en-US" altLang="ko-KR" sz="1600" baseline="30000" dirty="0"/>
              <a:t>®</a:t>
            </a:r>
            <a:r>
              <a:rPr lang="ko-KR" altLang="en-US" sz="1600" dirty="0"/>
              <a:t>의 거의 모든 부분에 혁신 반영</a:t>
            </a:r>
          </a:p>
          <a:p>
            <a:pPr lvl="2"/>
            <a:r>
              <a:rPr lang="ko-KR" altLang="en-US" sz="1600" dirty="0"/>
              <a:t>사용자가 중요하게 생각하는 핵심 영역에서의 새로운 기능</a:t>
            </a:r>
            <a:r>
              <a:rPr lang="en-US" altLang="ko-KR" sz="1600" dirty="0"/>
              <a:t>: </a:t>
            </a:r>
            <a:r>
              <a:rPr lang="ko-KR" altLang="en-US" sz="1600" dirty="0"/>
              <a:t>색상</a:t>
            </a:r>
            <a:r>
              <a:rPr lang="en-US" altLang="ko-KR" sz="1600" dirty="0"/>
              <a:t>, </a:t>
            </a:r>
            <a:r>
              <a:rPr lang="ko-KR" altLang="en-US" sz="1600" dirty="0"/>
              <a:t>생산성</a:t>
            </a:r>
            <a:r>
              <a:rPr lang="en-US" altLang="ko-KR" sz="1600" dirty="0"/>
              <a:t>, </a:t>
            </a:r>
            <a:r>
              <a:rPr lang="ko-KR" altLang="en-US" sz="1600" dirty="0"/>
              <a:t>사용성</a:t>
            </a:r>
            <a:r>
              <a:rPr lang="en-US" altLang="ko-KR" sz="1600" dirty="0"/>
              <a:t>, </a:t>
            </a:r>
            <a:r>
              <a:rPr lang="ko-KR" altLang="en-US" sz="1600" dirty="0"/>
              <a:t>통합</a:t>
            </a:r>
          </a:p>
          <a:p>
            <a:pPr lvl="1">
              <a:spcBef>
                <a:spcPts val="1200"/>
              </a:spcBef>
            </a:pPr>
            <a:r>
              <a:rPr lang="en-US" altLang="ko-KR" sz="2100" dirty="0"/>
              <a:t>Fiery Driven™ </a:t>
            </a:r>
            <a:r>
              <a:rPr lang="ko-KR" altLang="en-US" sz="2100" dirty="0"/>
              <a:t>프레스 촉진 </a:t>
            </a:r>
          </a:p>
          <a:p>
            <a:pPr lvl="2"/>
            <a:r>
              <a:rPr lang="ko-KR" altLang="en-US" sz="1600" dirty="0"/>
              <a:t>용지 절단</a:t>
            </a:r>
            <a:r>
              <a:rPr lang="en-US" altLang="ko-KR" sz="1600" dirty="0"/>
              <a:t>, </a:t>
            </a:r>
            <a:r>
              <a:rPr lang="ko-KR" altLang="en-US" sz="1600" dirty="0"/>
              <a:t>고속 연속 급지</a:t>
            </a:r>
            <a:r>
              <a:rPr lang="en-US" altLang="ko-KR" sz="1600" dirty="0"/>
              <a:t>, B1 </a:t>
            </a:r>
            <a:r>
              <a:rPr lang="ko-KR" altLang="en-US" sz="1600" dirty="0"/>
              <a:t>접기 카톤</a:t>
            </a:r>
            <a:r>
              <a:rPr lang="en-US" altLang="ko-KR" sz="1600" dirty="0"/>
              <a:t>, </a:t>
            </a:r>
            <a:r>
              <a:rPr lang="ko-KR" altLang="en-US" sz="1600" dirty="0"/>
              <a:t>골판지 </a:t>
            </a:r>
          </a:p>
          <a:p>
            <a:pPr lvl="1"/>
            <a:endParaRPr lang="ko-KR" altLang="en-US"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ko-KR" altLang="en-US" dirty="0"/>
              <a:t>전체 영역 포함</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20</a:t>
            </a:fld>
            <a:endParaRPr lang="ko-KR" altLang="en-US" dirty="0"/>
          </a:p>
        </p:txBody>
      </p:sp>
      <p:sp>
        <p:nvSpPr>
          <p:cNvPr id="4" name="Content Placeholder 3"/>
          <p:cNvSpPr>
            <a:spLocks noGrp="1"/>
          </p:cNvSpPr>
          <p:nvPr>
            <p:ph sz="quarter" idx="12"/>
          </p:nvPr>
        </p:nvSpPr>
        <p:spPr>
          <a:xfrm>
            <a:off x="457199" y="1433513"/>
            <a:ext cx="7581154" cy="3180160"/>
          </a:xfrm>
        </p:spPr>
        <p:txBody>
          <a:bodyPr>
            <a:normAutofit/>
          </a:bodyPr>
          <a:lstStyle/>
          <a:p>
            <a:r>
              <a:rPr lang="ko-KR" altLang="en-US" sz="2000" dirty="0"/>
              <a:t>총 구분 값 표시</a:t>
            </a:r>
          </a:p>
          <a:p>
            <a:r>
              <a:rPr lang="ko-KR" altLang="en-US" sz="2000" dirty="0"/>
              <a:t>전체 영역 포함 제한에 도달한 영역을 손쉽게 확인</a:t>
            </a:r>
          </a:p>
          <a:p>
            <a:r>
              <a:rPr lang="ko-KR" altLang="en-US" sz="2000" dirty="0"/>
              <a:t>세부 그림자 등 이미지 문제 해결에 사용 가능</a:t>
            </a:r>
          </a:p>
          <a:p>
            <a:endParaRPr lang="ko-KR" altLang="en-US" sz="2400" dirty="0"/>
          </a:p>
          <a:p>
            <a:endParaRPr lang="ko-KR" altLang="en-US" sz="2400" dirty="0"/>
          </a:p>
          <a:p>
            <a:pPr lvl="1"/>
            <a:endParaRPr lang="ko-KR" altLang="en-US"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en-US" altLang="ko-KR" sz="900" i="1" dirty="0">
                <a:latin typeface="Georgia" panose="02040502050405020303" pitchFamily="18" charset="0"/>
                <a:ea typeface="Batang" panose="02030600000101010101" pitchFamily="18" charset="-127"/>
              </a:rPr>
              <a:t>Fiery Graphic Arts Package, Premium Edition </a:t>
            </a:r>
            <a:r>
              <a:rPr lang="ko-KR" altLang="en-US" sz="900" i="1" dirty="0">
                <a:latin typeface="Georgia" panose="02040502050405020303" pitchFamily="18" charset="0"/>
                <a:ea typeface="Batang" panose="02030600000101010101" pitchFamily="18" charset="-127"/>
              </a:rPr>
              <a:t>또는 </a:t>
            </a:r>
            <a:r>
              <a:rPr lang="en-US" altLang="ko-KR" sz="900" i="1" dirty="0">
                <a:latin typeface="Georgia" panose="02040502050405020303" pitchFamily="18" charset="0"/>
                <a:ea typeface="Batang" panose="02030600000101010101" pitchFamily="18" charset="-127"/>
              </a:rPr>
              <a:t>Fiery Productivity Package </a:t>
            </a:r>
            <a:r>
              <a:rPr lang="ko-KR" altLang="en-US" sz="900" i="1" dirty="0">
                <a:latin typeface="Georgia" panose="02040502050405020303" pitchFamily="18" charset="0"/>
                <a:ea typeface="Batang" panose="02030600000101010101" pitchFamily="18" charset="-127"/>
              </a:rPr>
              <a:t>필요</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pic>
        <p:nvPicPr>
          <p:cNvPr id="14" name="Picture 13">
            <a:extLst>
              <a:ext uri="{FF2B5EF4-FFF2-40B4-BE49-F238E27FC236}">
                <a16:creationId xmlns:a16="http://schemas.microsoft.com/office/drawing/2014/main" id="{4121507E-6BA1-4210-A4C6-DB624DB786AE}"/>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그레이스케일 입력 프로필</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21</a:t>
            </a:fld>
            <a:endParaRPr lang="ko-KR" altLang="en-US" dirty="0"/>
          </a:p>
        </p:txBody>
      </p:sp>
      <p:sp>
        <p:nvSpPr>
          <p:cNvPr id="4" name="Content Placeholder 3"/>
          <p:cNvSpPr>
            <a:spLocks noGrp="1"/>
          </p:cNvSpPr>
          <p:nvPr>
            <p:ph sz="quarter" idx="12"/>
          </p:nvPr>
        </p:nvSpPr>
        <p:spPr>
          <a:xfrm>
            <a:off x="457200" y="1433513"/>
            <a:ext cx="5123793" cy="3180160"/>
          </a:xfrm>
        </p:spPr>
        <p:txBody>
          <a:bodyPr>
            <a:normAutofit fontScale="92500"/>
          </a:bodyPr>
          <a:lstStyle/>
          <a:p>
            <a:r>
              <a:rPr lang="ko-KR" altLang="en-US" dirty="0"/>
              <a:t>그레이스케일 이미지</a:t>
            </a:r>
            <a:r>
              <a:rPr lang="en-US" altLang="ko-KR" dirty="0"/>
              <a:t>, </a:t>
            </a:r>
            <a:r>
              <a:rPr lang="ko-KR" altLang="en-US" dirty="0"/>
              <a:t>벡터 또는 그래픽 객체에 대해 예상되는 인쇄 결과를 일치</a:t>
            </a:r>
          </a:p>
          <a:p>
            <a:r>
              <a:rPr lang="en-US" altLang="ko-KR" dirty="0"/>
              <a:t>RGB </a:t>
            </a:r>
            <a:r>
              <a:rPr lang="ko-KR" altLang="en-US" dirty="0"/>
              <a:t>및 </a:t>
            </a:r>
            <a:r>
              <a:rPr lang="en-US" altLang="ko-KR" dirty="0"/>
              <a:t>CMYK</a:t>
            </a:r>
            <a:r>
              <a:rPr lang="ko-KR" altLang="en-US" dirty="0"/>
              <a:t>와 동일한 방법으로 색상 렌더링 컨트롤을 지정</a:t>
            </a:r>
          </a:p>
          <a:p>
            <a:endParaRPr lang="ko-KR" altLang="en-US"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522400" y="4148887"/>
            <a:ext cx="2886970" cy="230832"/>
          </a:xfrm>
          <a:prstGeom prst="rect">
            <a:avLst/>
          </a:prstGeom>
        </p:spPr>
        <p:txBody>
          <a:bodyPr wrap="square">
            <a:spAutoFit/>
          </a:bodyPr>
          <a:lstStyle/>
          <a:p>
            <a:r>
              <a:rPr lang="ko-KR" altLang="en-US" sz="900" i="1" dirty="0">
                <a:latin typeface="Georgia" panose="02040502050405020303" pitchFamily="18" charset="0"/>
                <a:ea typeface="Batang" panose="02030600000101010101" pitchFamily="18" charset="-127"/>
              </a:rPr>
              <a:t>작업 속성의 색상 탭과 드라이버의 그레이스케일 설정</a:t>
            </a:r>
          </a:p>
        </p:txBody>
      </p:sp>
      <p:pic>
        <p:nvPicPr>
          <p:cNvPr id="9" name="Picture 8">
            <a:extLst>
              <a:ext uri="{FF2B5EF4-FFF2-40B4-BE49-F238E27FC236}">
                <a16:creationId xmlns:a16="http://schemas.microsoft.com/office/drawing/2014/main" id="{C15C7238-50CE-41E8-8A68-0D956208B2BF}"/>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성능 향상</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22</a:t>
            </a:fld>
            <a:endParaRPr lang="ko-KR" altLang="en-US" dirty="0"/>
          </a:p>
        </p:txBody>
      </p:sp>
      <p:sp>
        <p:nvSpPr>
          <p:cNvPr id="4" name="Content Placeholder 3"/>
          <p:cNvSpPr>
            <a:spLocks noGrp="1"/>
          </p:cNvSpPr>
          <p:nvPr>
            <p:ph sz="quarter" idx="12"/>
          </p:nvPr>
        </p:nvSpPr>
        <p:spPr>
          <a:xfrm>
            <a:off x="457199" y="1433513"/>
            <a:ext cx="5097295" cy="3180160"/>
          </a:xfrm>
        </p:spPr>
        <p:txBody>
          <a:bodyPr>
            <a:normAutofit/>
          </a:bodyPr>
          <a:lstStyle/>
          <a:p>
            <a:r>
              <a:rPr lang="en-US" altLang="ko-KR" dirty="0"/>
              <a:t>HyperRIP </a:t>
            </a:r>
            <a:r>
              <a:rPr lang="ko-KR" altLang="en-US" dirty="0"/>
              <a:t>최적화</a:t>
            </a:r>
          </a:p>
          <a:p>
            <a:r>
              <a:rPr lang="ko-KR" altLang="en-US" dirty="0"/>
              <a:t>빠른 재인쇄</a:t>
            </a:r>
          </a:p>
          <a:p>
            <a:r>
              <a:rPr lang="ko-KR" altLang="en-US" dirty="0"/>
              <a:t>차세대 하드웨어</a:t>
            </a:r>
          </a:p>
          <a:p>
            <a:pPr lvl="1"/>
            <a:r>
              <a:rPr lang="en-US" altLang="ko-KR" dirty="0"/>
              <a:t>NX Pro </a:t>
            </a:r>
            <a:r>
              <a:rPr lang="ko-KR" altLang="en-US" dirty="0"/>
              <a:t>및 </a:t>
            </a:r>
            <a:r>
              <a:rPr lang="en-US" altLang="ko-KR" dirty="0"/>
              <a:t>Premium </a:t>
            </a:r>
            <a:r>
              <a:rPr lang="ko-KR" altLang="en-US" dirty="0"/>
              <a:t>서버</a:t>
            </a:r>
          </a:p>
          <a:p>
            <a:pPr lvl="1"/>
            <a:r>
              <a:rPr lang="en-US" altLang="ko-KR" dirty="0"/>
              <a:t>XB </a:t>
            </a:r>
            <a:r>
              <a:rPr lang="ko-KR" altLang="en-US" dirty="0"/>
              <a:t>서버 </a:t>
            </a:r>
          </a:p>
        </p:txBody>
      </p:sp>
      <p:sp>
        <p:nvSpPr>
          <p:cNvPr id="5" name="TextBox 4"/>
          <p:cNvSpPr txBox="1"/>
          <p:nvPr/>
        </p:nvSpPr>
        <p:spPr>
          <a:xfrm>
            <a:off x="6326333" y="2661329"/>
            <a:ext cx="2360467" cy="461663"/>
          </a:xfrm>
          <a:prstGeom prst="rect">
            <a:avLst/>
          </a:prstGeom>
          <a:noFill/>
        </p:spPr>
        <p:txBody>
          <a:bodyPr wrap="square" lIns="91438" tIns="45719" rIns="91438" bIns="45719" rtlCol="0">
            <a:spAutoFit/>
          </a:bodyPr>
          <a:lstStyle/>
          <a:p>
            <a:pPr marL="0" lvl="1"/>
            <a:endParaRPr lang="ko-KR" altLang="en-US" sz="1200" b="1" dirty="0">
              <a:solidFill>
                <a:srgbClr val="333333"/>
              </a:solidFill>
              <a:latin typeface="Georgia"/>
              <a:ea typeface="Batang" panose="02030600000101010101" pitchFamily="18" charset="-127"/>
              <a:cs typeface="Georgia"/>
            </a:endParaRPr>
          </a:p>
          <a:p>
            <a:r>
              <a:rPr lang="en-US" altLang="ko-KR" sz="1200" b="1" dirty="0">
                <a:latin typeface="Georgia"/>
                <a:ea typeface="Batang" panose="02030600000101010101" pitchFamily="18" charset="-127"/>
                <a:hlinkClick r:id="rId3"/>
              </a:rPr>
              <a:t>HyperRIP </a:t>
            </a:r>
            <a:r>
              <a:rPr lang="ko-KR" altLang="en-US" sz="1200" b="1" dirty="0">
                <a:latin typeface="Georgia"/>
                <a:ea typeface="Batang" panose="02030600000101010101" pitchFamily="18" charset="-127"/>
                <a:hlinkClick r:id="rId3"/>
              </a:rPr>
              <a:t>비디오 보기</a:t>
            </a:r>
            <a:endParaRPr lang="ko-KR" altLang="en-US" sz="1200" b="1" dirty="0">
              <a:latin typeface="Georgia"/>
              <a:ea typeface="Batang" panose="02030600000101010101" pitchFamily="18" charset="-127"/>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5952938" y="3185405"/>
            <a:ext cx="2575756" cy="646331"/>
          </a:xfrm>
          <a:prstGeom prst="rect">
            <a:avLst/>
          </a:prstGeom>
          <a:noFill/>
        </p:spPr>
        <p:txBody>
          <a:bodyPr wrap="square" rtlCol="0">
            <a:spAutoFit/>
          </a:bodyPr>
          <a:lstStyle/>
          <a:p>
            <a:pPr algn="ctr"/>
            <a:r>
              <a:rPr lang="ko-KR" altLang="en-US" dirty="0">
                <a:latin typeface="Georgia" panose="02040502050405020303" pitchFamily="18" charset="0"/>
                <a:ea typeface="Batang" panose="02030600000101010101" pitchFamily="18" charset="-127"/>
              </a:rPr>
              <a:t>작업을 최대 </a:t>
            </a:r>
            <a:r>
              <a:rPr lang="en-US" altLang="ko-KR" dirty="0">
                <a:latin typeface="Georgia" panose="02040502050405020303" pitchFamily="18" charset="0"/>
                <a:ea typeface="Batang" panose="02030600000101010101" pitchFamily="18" charset="-127"/>
              </a:rPr>
              <a:t>55% </a:t>
            </a:r>
            <a:r>
              <a:rPr lang="ko-KR" altLang="en-US" dirty="0">
                <a:latin typeface="Georgia" panose="02040502050405020303" pitchFamily="18" charset="0"/>
                <a:ea typeface="Batang" panose="02030600000101010101" pitchFamily="18" charset="-127"/>
              </a:rPr>
              <a:t>더 </a:t>
            </a:r>
            <a:br>
              <a:rPr lang="en-US" altLang="ko-KR" dirty="0">
                <a:latin typeface="Georgia" panose="02040502050405020303" pitchFamily="18" charset="0"/>
                <a:ea typeface="Batang" panose="02030600000101010101" pitchFamily="18" charset="-127"/>
              </a:rPr>
            </a:br>
            <a:r>
              <a:rPr lang="ko-KR" altLang="en-US" dirty="0">
                <a:latin typeface="Georgia" panose="02040502050405020303" pitchFamily="18" charset="0"/>
                <a:ea typeface="Batang" panose="02030600000101010101" pitchFamily="18" charset="-127"/>
              </a:rPr>
              <a:t>빠르게 처리</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altLang="ko-KR" dirty="0">
                <a:ea typeface="Batang" panose="02030600000101010101" pitchFamily="18" charset="-127"/>
              </a:rPr>
              <a:t>FS300 Pro </a:t>
            </a:r>
            <a:r>
              <a:rPr lang="ko-KR" altLang="en-US" dirty="0">
                <a:ea typeface="Batang" panose="02030600000101010101" pitchFamily="18" charset="-127"/>
              </a:rPr>
              <a:t>테이블</a:t>
            </a:r>
          </a:p>
        </p:txBody>
      </p:sp>
      <p:sp>
        <p:nvSpPr>
          <p:cNvPr id="2" name="Title 1"/>
          <p:cNvSpPr>
            <a:spLocks noGrp="1"/>
          </p:cNvSpPr>
          <p:nvPr>
            <p:ph type="title"/>
          </p:nvPr>
        </p:nvSpPr>
        <p:spPr>
          <a:xfrm>
            <a:off x="457200" y="205979"/>
            <a:ext cx="8234624" cy="857250"/>
          </a:xfrm>
        </p:spPr>
        <p:txBody>
          <a:bodyPr>
            <a:noAutofit/>
          </a:bodyPr>
          <a:lstStyle/>
          <a:p>
            <a:r>
              <a:rPr lang="ko-KR" altLang="en-US" sz="3200" dirty="0"/>
              <a:t>단일 작업 모드에서 지원되는 파일 형식</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23</a:t>
            </a:fld>
            <a:endParaRPr lang="ko-KR" altLang="en-US" dirty="0"/>
          </a:p>
        </p:txBody>
      </p:sp>
      <p:graphicFrame>
        <p:nvGraphicFramePr>
          <p:cNvPr id="5" name="Table 4"/>
          <p:cNvGraphicFramePr>
            <a:graphicFrameLocks noGrp="1"/>
          </p:cNvGraphicFramePr>
          <p:nvPr>
            <p:extLst>
              <p:ext uri="{D42A27DB-BD31-4B8C-83A1-F6EECF244321}">
                <p14:modId xmlns:p14="http://schemas.microsoft.com/office/powerpoint/2010/main" val="128186618"/>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643557">
                  <a:extLst>
                    <a:ext uri="{9D8B030D-6E8A-4147-A177-3AD203B41FA5}">
                      <a16:colId xmlns:a16="http://schemas.microsoft.com/office/drawing/2014/main" val="3934088930"/>
                    </a:ext>
                  </a:extLst>
                </a:gridCol>
                <a:gridCol w="518400">
                  <a:extLst>
                    <a:ext uri="{9D8B030D-6E8A-4147-A177-3AD203B41FA5}">
                      <a16:colId xmlns:a16="http://schemas.microsoft.com/office/drawing/2014/main" val="1690150589"/>
                    </a:ext>
                  </a:extLst>
                </a:gridCol>
                <a:gridCol w="501742">
                  <a:extLst>
                    <a:ext uri="{9D8B030D-6E8A-4147-A177-3AD203B41FA5}">
                      <a16:colId xmlns:a16="http://schemas.microsoft.com/office/drawing/2014/main" val="4088434030"/>
                    </a:ext>
                  </a:extLst>
                </a:gridCol>
              </a:tblGrid>
              <a:tr h="358056">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파일 형식</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일반</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양면</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ko-KR" sz="800" dirty="0">
                          <a:effectLst/>
                          <a:latin typeface="Georgia" panose="02040502050405020303" pitchFamily="18" charset="0"/>
                          <a:ea typeface="Batang" panose="02030600000101010101" pitchFamily="18" charset="-127"/>
                        </a:rPr>
                        <a:t>XObject/Form Caching</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혼합 용지</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spc="-30" baseline="0" dirty="0">
                          <a:effectLst/>
                          <a:latin typeface="Georgia" panose="02040502050405020303" pitchFamily="18" charset="0"/>
                          <a:ea typeface="Batang" panose="02030600000101010101" pitchFamily="18" charset="-127"/>
                        </a:rPr>
                        <a:t>컨트롤 바</a:t>
                      </a:r>
                      <a:endParaRPr lang="ko-KR" altLang="en-US" sz="1000" spc="-30" baseline="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인쇄 범위</a:t>
                      </a:r>
                    </a:p>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페이지</a:t>
                      </a:r>
                      <a:r>
                        <a:rPr lang="en-US" altLang="ko-KR" sz="800" dirty="0">
                          <a:effectLst/>
                          <a:latin typeface="Georgia" panose="02040502050405020303" pitchFamily="18" charset="0"/>
                          <a:ea typeface="Batang" panose="02030600000101010101" pitchFamily="18" charset="-127"/>
                        </a:rPr>
                        <a:t>/</a:t>
                      </a:r>
                      <a:r>
                        <a:rPr lang="ko-KR" altLang="en-US" sz="800" dirty="0">
                          <a:effectLst/>
                          <a:latin typeface="Georgia" panose="02040502050405020303" pitchFamily="18" charset="0"/>
                          <a:ea typeface="Batang" panose="02030600000101010101" pitchFamily="18" charset="-127"/>
                        </a:rPr>
                        <a:t>레코드</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indent="0">
                        <a:spcBef>
                          <a:spcPts val="0"/>
                        </a:spcBef>
                        <a:spcAft>
                          <a:spcPts val="0"/>
                        </a:spcAft>
                      </a:pPr>
                      <a:r>
                        <a:rPr lang="ko-KR" altLang="en-US" sz="800" spc="-30" baseline="0" dirty="0">
                          <a:effectLst/>
                          <a:latin typeface="Georgia" panose="02040502050405020303" pitchFamily="18" charset="0"/>
                          <a:ea typeface="Batang" panose="02030600000101010101" pitchFamily="18" charset="-127"/>
                        </a:rPr>
                        <a:t>임포지션</a:t>
                      </a:r>
                      <a:endParaRPr lang="ko-KR" altLang="en-US" sz="1000" spc="-30" baseline="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r>
                        <a:rPr lang="en-US" altLang="ko-KR" sz="800" dirty="0">
                          <a:effectLst/>
                          <a:latin typeface="Georgia" panose="02040502050405020303" pitchFamily="18" charset="0"/>
                          <a:ea typeface="Batang" panose="02030600000101010101" pitchFamily="18" charset="-127"/>
                        </a:rPr>
                        <a:t>Post-flight</a:t>
                      </a:r>
                      <a:endParaRPr lang="en-US" dirty="0"/>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직접 대기열</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altLang="ko-KR" sz="800">
                          <a:effectLst/>
                          <a:latin typeface="Georgia" panose="02040502050405020303" pitchFamily="18" charset="0"/>
                          <a:ea typeface="Batang" panose="02030600000101010101" pitchFamily="18" charset="-127"/>
                        </a:rPr>
                        <a:t>CPSI </a:t>
                      </a:r>
                      <a:r>
                        <a:rPr lang="ko-KR" altLang="en-US" sz="800">
                          <a:effectLst/>
                          <a:latin typeface="Georgia" panose="02040502050405020303" pitchFamily="18" charset="0"/>
                          <a:ea typeface="Batang" panose="02030600000101010101" pitchFamily="18" charset="-127"/>
                        </a:rPr>
                        <a:t>워크플로</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PDF</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PS</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ko-KR" altLang="en-US" sz="800" b="0" dirty="0">
                          <a:effectLst/>
                          <a:latin typeface="Georgia" panose="02040502050405020303" pitchFamily="18" charset="0"/>
                          <a:ea typeface="Batang" panose="02030600000101010101" pitchFamily="18" charset="-127"/>
                        </a:rPr>
                        <a:t>빠른 문서 병합</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PDF/VT</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PPML</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VPS</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VIPP</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FreeForm </a:t>
                      </a:r>
                      <a:r>
                        <a:rPr lang="ko-KR" altLang="en-US" sz="800" b="0" dirty="0">
                          <a:effectLst/>
                          <a:latin typeface="Georgia" panose="02040502050405020303" pitchFamily="18" charset="0"/>
                          <a:ea typeface="Batang" panose="02030600000101010101" pitchFamily="18" charset="-127"/>
                        </a:rPr>
                        <a:t>마스터</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FreeForm </a:t>
                      </a:r>
                      <a:r>
                        <a:rPr lang="ko-KR" altLang="en-US" sz="800" b="0" dirty="0">
                          <a:effectLst/>
                          <a:latin typeface="Georgia" panose="02040502050405020303" pitchFamily="18" charset="0"/>
                          <a:ea typeface="Batang" panose="02030600000101010101" pitchFamily="18" charset="-127"/>
                        </a:rPr>
                        <a:t>변수</a:t>
                      </a: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TIF</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EPS</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altLang="ko-KR" sz="800">
                          <a:effectLst/>
                          <a:latin typeface="Georgia" panose="02040502050405020303" pitchFamily="18" charset="0"/>
                          <a:ea typeface="Batang" panose="02030600000101010101" pitchFamily="18" charset="-127"/>
                        </a:rPr>
                        <a:t>APPE </a:t>
                      </a:r>
                      <a:r>
                        <a:rPr lang="ko-KR" altLang="en-US" sz="800">
                          <a:effectLst/>
                          <a:latin typeface="Georgia" panose="02040502050405020303" pitchFamily="18" charset="0"/>
                          <a:ea typeface="Batang" panose="02030600000101010101" pitchFamily="18" charset="-127"/>
                        </a:rPr>
                        <a:t>워크플로</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PDF</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PDF/VT</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altLang="ko-KR" sz="800">
                          <a:effectLst/>
                          <a:latin typeface="Georgia" panose="02040502050405020303" pitchFamily="18" charset="0"/>
                          <a:ea typeface="Batang" panose="02030600000101010101" pitchFamily="18" charset="-127"/>
                        </a:rPr>
                        <a:t>PCL </a:t>
                      </a:r>
                      <a:r>
                        <a:rPr lang="ko-KR" altLang="en-US" sz="800">
                          <a:effectLst/>
                          <a:latin typeface="Georgia" panose="02040502050405020303" pitchFamily="18" charset="0"/>
                          <a:ea typeface="Batang" panose="02030600000101010101" pitchFamily="18" charset="-127"/>
                        </a:rPr>
                        <a:t>워크플로</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PCL</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791930"/>
            <a:ext cx="3925530" cy="2682111"/>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ko-KR" altLang="en-US" dirty="0">
                  <a:solidFill>
                    <a:schemeClr val="tx1"/>
                  </a:solidFill>
                  <a:latin typeface="Georgia" panose="02040502050405020303" pitchFamily="18" charset="0"/>
                  <a:ea typeface="Batang" panose="02030600000101010101" pitchFamily="18" charset="-127"/>
                </a:rPr>
                <a:t>아니요</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ko-KR" altLang="en-US" dirty="0">
                <a:ea typeface="Batang" panose="02030600000101010101" pitchFamily="18" charset="-127"/>
              </a:endParaRPr>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altLang="ko-KR" dirty="0">
                <a:ea typeface="Batang" panose="02030600000101010101" pitchFamily="18" charset="-127"/>
              </a:rPr>
              <a:t>FS200 Pro </a:t>
            </a:r>
            <a:r>
              <a:rPr lang="ko-KR" altLang="en-US" dirty="0">
                <a:ea typeface="Batang" panose="02030600000101010101" pitchFamily="18" charset="-127"/>
              </a:rPr>
              <a:t>테이블</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altLang="ko-KR" dirty="0">
                <a:ea typeface="Batang" panose="02030600000101010101" pitchFamily="18" charset="-127"/>
              </a:rPr>
              <a:t>FS300 Pro </a:t>
            </a:r>
            <a:r>
              <a:rPr lang="ko-KR" altLang="en-US" dirty="0">
                <a:ea typeface="Batang" panose="02030600000101010101" pitchFamily="18" charset="-127"/>
              </a:rPr>
              <a:t>테이블</a:t>
            </a:r>
          </a:p>
        </p:txBody>
      </p:sp>
      <p:sp>
        <p:nvSpPr>
          <p:cNvPr id="2" name="Title 1"/>
          <p:cNvSpPr>
            <a:spLocks noGrp="1"/>
          </p:cNvSpPr>
          <p:nvPr>
            <p:ph type="title"/>
          </p:nvPr>
        </p:nvSpPr>
        <p:spPr>
          <a:xfrm>
            <a:off x="457200" y="205979"/>
            <a:ext cx="8234624" cy="857250"/>
          </a:xfrm>
        </p:spPr>
        <p:txBody>
          <a:bodyPr>
            <a:noAutofit/>
          </a:bodyPr>
          <a:lstStyle/>
          <a:p>
            <a:r>
              <a:rPr lang="ko-KR" altLang="en-US" sz="3200" dirty="0"/>
              <a:t>단일 작업 모드에서 지원되는 파일 형식</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24</a:t>
            </a:fld>
            <a:endParaRPr lang="ko-KR" altLang="en-US" dirty="0"/>
          </a:p>
        </p:txBody>
      </p:sp>
      <p:graphicFrame>
        <p:nvGraphicFramePr>
          <p:cNvPr id="5" name="Table 4"/>
          <p:cNvGraphicFramePr>
            <a:graphicFrameLocks noGrp="1"/>
          </p:cNvGraphicFramePr>
          <p:nvPr>
            <p:extLst>
              <p:ext uri="{D42A27DB-BD31-4B8C-83A1-F6EECF244321}">
                <p14:modId xmlns:p14="http://schemas.microsoft.com/office/powerpoint/2010/main" val="3009167708"/>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643557">
                  <a:extLst>
                    <a:ext uri="{9D8B030D-6E8A-4147-A177-3AD203B41FA5}">
                      <a16:colId xmlns:a16="http://schemas.microsoft.com/office/drawing/2014/main" val="3934088930"/>
                    </a:ext>
                  </a:extLst>
                </a:gridCol>
                <a:gridCol w="540000">
                  <a:extLst>
                    <a:ext uri="{9D8B030D-6E8A-4147-A177-3AD203B41FA5}">
                      <a16:colId xmlns:a16="http://schemas.microsoft.com/office/drawing/2014/main" val="1835661277"/>
                    </a:ext>
                  </a:extLst>
                </a:gridCol>
                <a:gridCol w="480142">
                  <a:extLst>
                    <a:ext uri="{9D8B030D-6E8A-4147-A177-3AD203B41FA5}">
                      <a16:colId xmlns:a16="http://schemas.microsoft.com/office/drawing/2014/main" val="539105467"/>
                    </a:ext>
                  </a:extLst>
                </a:gridCol>
              </a:tblGrid>
              <a:tr h="358056">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파일 형식</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일반</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양면</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ko-KR" sz="800" dirty="0">
                          <a:effectLst/>
                          <a:latin typeface="Georgia" panose="02040502050405020303" pitchFamily="18" charset="0"/>
                          <a:ea typeface="Batang" panose="02030600000101010101" pitchFamily="18" charset="-127"/>
                        </a:rPr>
                        <a:t>XObject/Form Caching</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혼합 용지</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spc="-30" baseline="0" dirty="0">
                          <a:effectLst/>
                          <a:latin typeface="Georgia" panose="02040502050405020303" pitchFamily="18" charset="0"/>
                          <a:ea typeface="Batang" panose="02030600000101010101" pitchFamily="18" charset="-127"/>
                        </a:rPr>
                        <a:t>컨트롤 바</a:t>
                      </a:r>
                      <a:endParaRPr lang="ko-KR" altLang="en-US" sz="1000" spc="-30" baseline="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인쇄 범위</a:t>
                      </a:r>
                    </a:p>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페이지</a:t>
                      </a:r>
                      <a:r>
                        <a:rPr lang="en-US" altLang="ko-KR" sz="800" dirty="0">
                          <a:effectLst/>
                          <a:latin typeface="Georgia" panose="02040502050405020303" pitchFamily="18" charset="0"/>
                          <a:ea typeface="Batang" panose="02030600000101010101" pitchFamily="18" charset="-127"/>
                        </a:rPr>
                        <a:t>/</a:t>
                      </a:r>
                      <a:r>
                        <a:rPr lang="ko-KR" altLang="en-US" sz="800" dirty="0">
                          <a:effectLst/>
                          <a:latin typeface="Georgia" panose="02040502050405020303" pitchFamily="18" charset="0"/>
                          <a:ea typeface="Batang" panose="02030600000101010101" pitchFamily="18" charset="-127"/>
                        </a:rPr>
                        <a:t>레코드</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임포지션</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r>
                        <a:rPr lang="en-US" altLang="ko-KR" sz="800" dirty="0">
                          <a:effectLst/>
                          <a:latin typeface="Georgia" panose="02040502050405020303" pitchFamily="18" charset="0"/>
                          <a:ea typeface="Batang" panose="02030600000101010101" pitchFamily="18" charset="-127"/>
                        </a:rPr>
                        <a:t>Post-flight</a:t>
                      </a:r>
                      <a:endParaRPr lang="en-US" dirty="0"/>
                    </a:p>
                  </a:txBody>
                  <a:tcPr marL="67136" marR="67136" marT="0" marB="0" anchor="ctr"/>
                </a:tc>
                <a:tc>
                  <a:txBody>
                    <a:bodyPr/>
                    <a:lstStyle/>
                    <a:p>
                      <a:pPr marL="0" marR="0">
                        <a:spcBef>
                          <a:spcPts val="0"/>
                        </a:spcBef>
                        <a:spcAft>
                          <a:spcPts val="0"/>
                        </a:spcAft>
                      </a:pPr>
                      <a:r>
                        <a:rPr lang="ko-KR" altLang="en-US" sz="800" dirty="0">
                          <a:effectLst/>
                          <a:latin typeface="Georgia" panose="02040502050405020303" pitchFamily="18" charset="0"/>
                          <a:ea typeface="Batang" panose="02030600000101010101" pitchFamily="18" charset="-127"/>
                        </a:rPr>
                        <a:t>직접 대기열</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altLang="ko-KR" sz="800">
                          <a:effectLst/>
                          <a:latin typeface="Georgia" panose="02040502050405020303" pitchFamily="18" charset="0"/>
                          <a:ea typeface="Batang" panose="02030600000101010101" pitchFamily="18" charset="-127"/>
                        </a:rPr>
                        <a:t>CPSI </a:t>
                      </a:r>
                      <a:r>
                        <a:rPr lang="ko-KR" altLang="en-US" sz="800">
                          <a:effectLst/>
                          <a:latin typeface="Georgia" panose="02040502050405020303" pitchFamily="18" charset="0"/>
                          <a:ea typeface="Batang" panose="02030600000101010101" pitchFamily="18" charset="-127"/>
                        </a:rPr>
                        <a:t>워크플로</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PDF</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PS</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ko-KR" altLang="en-US" sz="800" b="0" dirty="0">
                          <a:effectLst/>
                          <a:latin typeface="Georgia" panose="02040502050405020303" pitchFamily="18" charset="0"/>
                          <a:ea typeface="Batang" panose="02030600000101010101" pitchFamily="18" charset="-127"/>
                        </a:rPr>
                        <a:t>빠른 문서 병합</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PDF/VT</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PPML</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VPS</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VIPP</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FreeForm </a:t>
                      </a:r>
                      <a:r>
                        <a:rPr lang="ko-KR" altLang="en-US" sz="800" b="0" dirty="0">
                          <a:effectLst/>
                          <a:latin typeface="Georgia" panose="02040502050405020303" pitchFamily="18" charset="0"/>
                          <a:ea typeface="Batang" panose="02030600000101010101" pitchFamily="18" charset="-127"/>
                        </a:rPr>
                        <a:t>마스터</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FreeForm </a:t>
                      </a:r>
                      <a:r>
                        <a:rPr lang="ko-KR" altLang="en-US" sz="800" b="0" dirty="0">
                          <a:effectLst/>
                          <a:latin typeface="Georgia" panose="02040502050405020303" pitchFamily="18" charset="0"/>
                          <a:ea typeface="Batang" panose="02030600000101010101" pitchFamily="18" charset="-127"/>
                        </a:rPr>
                        <a:t>변수</a:t>
                      </a:r>
                    </a:p>
                  </a:txBody>
                  <a:tcPr marL="67136" marR="67136" marT="0" marB="0" anchor="ct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TIF</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EPS</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altLang="ko-KR" sz="800">
                          <a:effectLst/>
                          <a:latin typeface="Georgia" panose="02040502050405020303" pitchFamily="18" charset="0"/>
                          <a:ea typeface="Batang" panose="02030600000101010101" pitchFamily="18" charset="-127"/>
                        </a:rPr>
                        <a:t>APPE </a:t>
                      </a:r>
                      <a:r>
                        <a:rPr lang="ko-KR" altLang="en-US" sz="800">
                          <a:effectLst/>
                          <a:latin typeface="Georgia" panose="02040502050405020303" pitchFamily="18" charset="0"/>
                          <a:ea typeface="Batang" panose="02030600000101010101" pitchFamily="18" charset="-127"/>
                        </a:rPr>
                        <a:t>워크플로</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PDF</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PDF/VT</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ko-KR" altLang="en-US" sz="800" b="1" dirty="0">
                          <a:effectLst/>
                          <a:latin typeface="Georgia" panose="02040502050405020303" pitchFamily="18" charset="0"/>
                          <a:ea typeface="Batang" panose="02030600000101010101" pitchFamily="18" charset="-127"/>
                        </a:rPr>
                        <a:t>예</a:t>
                      </a:r>
                      <a:endParaRPr lang="ko-KR" altLang="en-US" sz="1000" b="1"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예</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altLang="ko-KR" sz="800">
                          <a:effectLst/>
                          <a:latin typeface="Georgia" panose="02040502050405020303" pitchFamily="18" charset="0"/>
                          <a:ea typeface="Batang" panose="02030600000101010101" pitchFamily="18" charset="-127"/>
                        </a:rPr>
                        <a:t>PCL </a:t>
                      </a:r>
                      <a:r>
                        <a:rPr lang="ko-KR" altLang="en-US" sz="800">
                          <a:effectLst/>
                          <a:latin typeface="Georgia" panose="02040502050405020303" pitchFamily="18" charset="0"/>
                          <a:ea typeface="Batang" panose="02030600000101010101" pitchFamily="18" charset="-127"/>
                        </a:rPr>
                        <a:t>워크플로</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altLang="ko-KR" sz="800" b="0" dirty="0">
                          <a:effectLst/>
                          <a:latin typeface="Georgia" panose="02040502050405020303" pitchFamily="18" charset="0"/>
                          <a:ea typeface="Batang" panose="02030600000101010101" pitchFamily="18" charset="-127"/>
                        </a:rPr>
                        <a:t>PCL</a:t>
                      </a:r>
                      <a:endParaRPr lang="ko-KR" altLang="en-US" sz="1000" b="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ko-KR" altLang="en-US" sz="800" dirty="0">
                          <a:effectLst/>
                          <a:latin typeface="Georgia" panose="02040502050405020303" pitchFamily="18" charset="0"/>
                          <a:ea typeface="Batang" panose="02030600000101010101" pitchFamily="18" charset="-127"/>
                        </a:rPr>
                        <a:t>아니요</a:t>
                      </a:r>
                      <a:endParaRPr lang="ko-KR" altLang="en-US" sz="1000" dirty="0">
                        <a:effectLst/>
                        <a:latin typeface="Batang" panose="02030600000101010101" pitchFamily="18" charset="-127"/>
                        <a:ea typeface="Batang" panose="02030600000101010101" pitchFamily="18" charset="-127"/>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ko-KR" altLang="en-US" dirty="0"/>
              <a:t>보안 강화</a:t>
            </a:r>
          </a:p>
        </p:txBody>
      </p:sp>
      <p:sp>
        <p:nvSpPr>
          <p:cNvPr id="4" name="Slide Number Placeholder 3"/>
          <p:cNvSpPr>
            <a:spLocks noGrp="1"/>
          </p:cNvSpPr>
          <p:nvPr>
            <p:ph type="sldNum" sz="quarter" idx="11"/>
          </p:nvPr>
        </p:nvSpPr>
        <p:spPr/>
        <p:txBody>
          <a:bodyPr/>
          <a:lstStyle/>
          <a:p>
            <a:fld id="{6BEE8092-FD92-D247-BFBB-7625102F9F8E}" type="slidenum">
              <a:rPr lang="en-US" altLang="ko-KR" smtClean="0"/>
              <a:pPr/>
              <a:t>25</a:t>
            </a:fld>
            <a:endParaRPr lang="ko-KR" altLang="en-US" dirty="0"/>
          </a:p>
        </p:txBody>
      </p:sp>
      <p:sp>
        <p:nvSpPr>
          <p:cNvPr id="6" name="Content Placeholder 5"/>
          <p:cNvSpPr>
            <a:spLocks noGrp="1"/>
          </p:cNvSpPr>
          <p:nvPr>
            <p:ph sz="quarter" idx="12"/>
          </p:nvPr>
        </p:nvSpPr>
        <p:spPr>
          <a:xfrm>
            <a:off x="457200" y="1433513"/>
            <a:ext cx="8229600" cy="3180160"/>
          </a:xfrm>
        </p:spPr>
        <p:txBody>
          <a:bodyPr>
            <a:normAutofit/>
          </a:bodyPr>
          <a:lstStyle/>
          <a:p>
            <a:r>
              <a:rPr lang="en-US" altLang="ko-KR" sz="2800" dirty="0"/>
              <a:t>Windows 10 IoT Enterprise</a:t>
            </a:r>
          </a:p>
          <a:p>
            <a:pPr lvl="1">
              <a:spcBef>
                <a:spcPts val="1800"/>
              </a:spcBef>
            </a:pPr>
            <a:r>
              <a:rPr lang="en-US" altLang="ko-KR" sz="2400" dirty="0"/>
              <a:t>Windows Defender SmartScreen</a:t>
            </a:r>
            <a:r>
              <a:rPr lang="ko-KR" altLang="en-US" sz="2400" dirty="0"/>
              <a:t>으로 악성 응용 프로그램 차단</a:t>
            </a:r>
          </a:p>
          <a:p>
            <a:pPr lvl="1"/>
            <a:r>
              <a:rPr lang="en-US" altLang="ko-KR" sz="2400" dirty="0"/>
              <a:t>SMB </a:t>
            </a:r>
            <a:r>
              <a:rPr lang="ko-KR" altLang="en-US" sz="2400" dirty="0"/>
              <a:t>강화 및 기업 인증서 고정으로 중간자 공격 차단</a:t>
            </a:r>
          </a:p>
          <a:p>
            <a:pPr lvl="1"/>
            <a:r>
              <a:rPr lang="en-US" altLang="ko-KR" sz="2400" dirty="0"/>
              <a:t>Windows Defender </a:t>
            </a:r>
            <a:r>
              <a:rPr lang="ko-KR" altLang="en-US" sz="2400" dirty="0"/>
              <a:t>및 </a:t>
            </a:r>
            <a:r>
              <a:rPr lang="en-US" altLang="ko-KR" sz="2400" dirty="0"/>
              <a:t>Windows </a:t>
            </a:r>
            <a:r>
              <a:rPr lang="ko-KR" altLang="en-US" sz="2400" dirty="0"/>
              <a:t>데이터 실행 방지로 맬웨어 및 바이러스 차단</a:t>
            </a:r>
            <a:endParaRPr lang="ko-KR" altLang="en-US" dirty="0"/>
          </a:p>
          <a:p>
            <a:pPr lvl="1"/>
            <a:endParaRPr lang="ko-KR" altLang="en-US"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8" name="Picture 7">
            <a:extLst>
              <a:ext uri="{FF2B5EF4-FFF2-40B4-BE49-F238E27FC236}">
                <a16:creationId xmlns:a16="http://schemas.microsoft.com/office/drawing/2014/main" id="{D7B9AB08-F5BB-4D3E-B9E4-FB5F7A03C5B9}"/>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서비스 편의성 향상</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26</a:t>
            </a:fld>
            <a:endParaRPr lang="ko-KR" altLang="en-US" dirty="0"/>
          </a:p>
        </p:txBody>
      </p:sp>
      <p:sp>
        <p:nvSpPr>
          <p:cNvPr id="4" name="Content Placeholder 3"/>
          <p:cNvSpPr>
            <a:spLocks noGrp="1"/>
          </p:cNvSpPr>
          <p:nvPr>
            <p:ph sz="quarter" idx="12"/>
          </p:nvPr>
        </p:nvSpPr>
        <p:spPr>
          <a:xfrm>
            <a:off x="457200" y="1433513"/>
            <a:ext cx="5594279" cy="3180160"/>
          </a:xfrm>
        </p:spPr>
        <p:txBody>
          <a:bodyPr>
            <a:normAutofit lnSpcReduction="10000"/>
          </a:bodyPr>
          <a:lstStyle/>
          <a:p>
            <a:pPr marL="0" indent="0">
              <a:buNone/>
            </a:pPr>
            <a:r>
              <a:rPr lang="ko-KR" altLang="en-US" dirty="0"/>
              <a:t>생산 중단 최소화  </a:t>
            </a:r>
          </a:p>
          <a:p>
            <a:r>
              <a:rPr lang="en-US" altLang="ko-KR" dirty="0"/>
              <a:t>Fiery </a:t>
            </a:r>
            <a:r>
              <a:rPr lang="ko-KR" altLang="en-US" dirty="0"/>
              <a:t>업데이트</a:t>
            </a:r>
          </a:p>
          <a:p>
            <a:pPr lvl="1"/>
            <a:r>
              <a:rPr lang="en-US" altLang="ko-KR" dirty="0"/>
              <a:t>Fiery </a:t>
            </a:r>
            <a:r>
              <a:rPr lang="ko-KR" altLang="en-US" dirty="0"/>
              <a:t>서버를 손쉽게 최신 상태로 유지</a:t>
            </a:r>
          </a:p>
          <a:p>
            <a:r>
              <a:rPr lang="ko-KR" altLang="en-US" dirty="0"/>
              <a:t>자동 시스템 백업</a:t>
            </a:r>
          </a:p>
          <a:p>
            <a:r>
              <a:rPr lang="ko-KR" altLang="en-US" dirty="0"/>
              <a:t>복원 후 빠른 복구</a:t>
            </a:r>
          </a:p>
          <a:p>
            <a:endParaRPr lang="ko-KR" altLang="en-US"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C038ADFF-A85B-40E9-BFB7-5995F45F8407}"/>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ko-KR" altLang="en-US" dirty="0"/>
              <a:t>자동 시스템 백업</a:t>
            </a:r>
          </a:p>
        </p:txBody>
      </p:sp>
      <p:sp>
        <p:nvSpPr>
          <p:cNvPr id="4" name="Slide Number Placeholder 3"/>
          <p:cNvSpPr>
            <a:spLocks noGrp="1"/>
          </p:cNvSpPr>
          <p:nvPr>
            <p:ph type="sldNum" sz="quarter" idx="11"/>
          </p:nvPr>
        </p:nvSpPr>
        <p:spPr/>
        <p:txBody>
          <a:bodyPr/>
          <a:lstStyle/>
          <a:p>
            <a:fld id="{6BEE8092-FD92-D247-BFBB-7625102F9F8E}" type="slidenum">
              <a:rPr lang="en-US" altLang="ko-KR" smtClean="0"/>
              <a:pPr/>
              <a:t>27</a:t>
            </a:fld>
            <a:endParaRPr lang="ko-KR" altLang="en-US" dirty="0"/>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en-US" altLang="ko-KR" sz="2400" dirty="0"/>
              <a:t>Fiery QuickTouch </a:t>
            </a:r>
            <a:r>
              <a:rPr lang="ko-KR" altLang="en-US" sz="2400" dirty="0"/>
              <a:t>및 </a:t>
            </a:r>
            <a:r>
              <a:rPr lang="en-US" altLang="ko-KR" sz="2400" dirty="0"/>
              <a:t>WebTools</a:t>
            </a:r>
            <a:r>
              <a:rPr lang="ko-KR" altLang="en-US" sz="2400" dirty="0"/>
              <a:t>에서 백업 일정 설정</a:t>
            </a:r>
          </a:p>
          <a:p>
            <a:pPr>
              <a:spcBef>
                <a:spcPts val="0"/>
              </a:spcBef>
            </a:pPr>
            <a:r>
              <a:rPr lang="en-US" altLang="ko-KR" sz="2400" dirty="0"/>
              <a:t>1</a:t>
            </a:r>
            <a:r>
              <a:rPr lang="ko-KR" altLang="en-US" sz="2400" dirty="0"/>
              <a:t>시간 이내에 </a:t>
            </a:r>
            <a:r>
              <a:rPr lang="en-US" altLang="ko-KR" sz="2400" dirty="0"/>
              <a:t>Fiery </a:t>
            </a:r>
            <a:r>
              <a:rPr lang="ko-KR" altLang="en-US" sz="2400" dirty="0"/>
              <a:t>서버 복원 </a:t>
            </a:r>
          </a:p>
          <a:p>
            <a:pPr lvl="1">
              <a:spcBef>
                <a:spcPts val="0"/>
              </a:spcBef>
            </a:pPr>
            <a:r>
              <a:rPr lang="en-US" altLang="ko-KR" sz="1800" dirty="0"/>
              <a:t>DVD </a:t>
            </a:r>
            <a:r>
              <a:rPr lang="ko-KR" altLang="en-US" sz="1800" dirty="0"/>
              <a:t>키트에서 로드하는 시간의 </a:t>
            </a:r>
            <a:r>
              <a:rPr lang="en-US" altLang="ko-KR" sz="1800" dirty="0"/>
              <a:t>1/8 </a:t>
            </a:r>
            <a:r>
              <a:rPr lang="ko-KR" altLang="en-US" sz="1800" dirty="0"/>
              <a:t>소요</a:t>
            </a:r>
          </a:p>
          <a:p>
            <a:pPr>
              <a:spcBef>
                <a:spcPts val="0"/>
              </a:spcBef>
            </a:pPr>
            <a:r>
              <a:rPr lang="en-US" altLang="ko-KR" sz="2400" dirty="0"/>
              <a:t>DVD </a:t>
            </a:r>
            <a:r>
              <a:rPr lang="ko-KR" altLang="en-US" sz="2400" dirty="0"/>
              <a:t>키트 불필요</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DDCF3B5E-A9A0-427B-B38F-5B1979ECCEA9}"/>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향상된 통합</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28</a:t>
            </a:fld>
            <a:endParaRPr lang="ko-KR" altLang="en-US" dirty="0"/>
          </a:p>
        </p:txBody>
      </p:sp>
      <p:sp>
        <p:nvSpPr>
          <p:cNvPr id="4" name="Content Placeholder 3"/>
          <p:cNvSpPr>
            <a:spLocks noGrp="1"/>
          </p:cNvSpPr>
          <p:nvPr>
            <p:ph sz="quarter" idx="12"/>
          </p:nvPr>
        </p:nvSpPr>
        <p:spPr/>
        <p:txBody>
          <a:bodyPr>
            <a:normAutofit/>
          </a:bodyPr>
          <a:lstStyle/>
          <a:p>
            <a:r>
              <a:rPr lang="ko-KR" altLang="en-US" sz="2800" dirty="0"/>
              <a:t>새로운 </a:t>
            </a:r>
            <a:r>
              <a:rPr lang="en-US" altLang="ko-KR" sz="2800" dirty="0"/>
              <a:t>API</a:t>
            </a:r>
            <a:r>
              <a:rPr lang="ko-KR" altLang="en-US" sz="2800" dirty="0"/>
              <a:t>와 사용성 개선 덕분에 사내 응용 프로그램을 </a:t>
            </a:r>
            <a:r>
              <a:rPr lang="en-US" altLang="ko-KR" sz="2800" dirty="0"/>
              <a:t>Fiery API v4</a:t>
            </a:r>
            <a:r>
              <a:rPr lang="ko-KR" altLang="en-US" sz="2800" dirty="0"/>
              <a:t>에 손쉽게 통합</a:t>
            </a:r>
          </a:p>
          <a:p>
            <a:r>
              <a:rPr lang="ko-KR" altLang="en-US" sz="2800" dirty="0"/>
              <a:t>새로운 </a:t>
            </a:r>
            <a:r>
              <a:rPr lang="en-US" altLang="ko-KR" sz="2800" dirty="0"/>
              <a:t>JDF Fiery</a:t>
            </a:r>
            <a:r>
              <a:rPr lang="ko-KR" altLang="en-US" sz="2800" dirty="0"/>
              <a:t>에 </a:t>
            </a:r>
            <a:r>
              <a:rPr lang="en-US" altLang="ko-KR" sz="2800" dirty="0"/>
              <a:t>Fiery JDF v1.5 </a:t>
            </a:r>
            <a:r>
              <a:rPr lang="ko-KR" altLang="en-US" sz="2800" dirty="0"/>
              <a:t>탑재</a:t>
            </a:r>
          </a:p>
          <a:p>
            <a:pPr lvl="1"/>
            <a:r>
              <a:rPr lang="en-US" altLang="ko-KR" dirty="0"/>
              <a:t>EFI AutoCount</a:t>
            </a:r>
            <a:endParaRPr lang="ko-KR" altLang="en-US" dirty="0"/>
          </a:p>
          <a:p>
            <a:pPr lvl="1"/>
            <a:r>
              <a:rPr lang="en-US" altLang="ko-KR" dirty="0"/>
              <a:t>EFI Quick Print Suite</a:t>
            </a:r>
          </a:p>
          <a:p>
            <a:pPr lvl="1"/>
            <a:r>
              <a:rPr lang="en-US" altLang="ko-KR" dirty="0"/>
              <a:t>Kodak Prinergy 8.1</a:t>
            </a:r>
          </a:p>
        </p:txBody>
      </p:sp>
      <p:pic>
        <p:nvPicPr>
          <p:cNvPr id="5" name="Picture 4"/>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ko-KR" sz="3600" dirty="0"/>
              <a:t>Fiery FS300 Pro</a:t>
            </a:r>
            <a:r>
              <a:rPr lang="ko-KR" altLang="en-US" sz="3600" dirty="0"/>
              <a:t>의 가치</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29</a:t>
            </a:fld>
            <a:endParaRPr lang="ko-KR" altLang="en-US" dirty="0"/>
          </a:p>
        </p:txBody>
      </p:sp>
      <p:sp>
        <p:nvSpPr>
          <p:cNvPr id="4" name="Content Placeholder 3"/>
          <p:cNvSpPr>
            <a:spLocks noGrp="1"/>
          </p:cNvSpPr>
          <p:nvPr>
            <p:ph sz="quarter" idx="12"/>
          </p:nvPr>
        </p:nvSpPr>
        <p:spPr>
          <a:xfrm>
            <a:off x="457199" y="2019299"/>
            <a:ext cx="5060731" cy="2594373"/>
          </a:xfrm>
        </p:spPr>
        <p:txBody>
          <a:bodyPr>
            <a:normAutofit/>
          </a:bodyPr>
          <a:lstStyle/>
          <a:p>
            <a:r>
              <a:rPr lang="ko-KR" altLang="en-US" sz="2800" dirty="0"/>
              <a:t>고객에게 중요한 분야에서 혁신 선도</a:t>
            </a:r>
          </a:p>
          <a:p>
            <a:r>
              <a:rPr lang="ko-KR" altLang="en-US" sz="2800" dirty="0"/>
              <a:t>업계에서 가장 앞선 디지털 프레스 추진</a:t>
            </a:r>
          </a:p>
        </p:txBody>
      </p:sp>
      <p:grpSp>
        <p:nvGrpSpPr>
          <p:cNvPr id="9" name="Group 8">
            <a:extLst>
              <a:ext uri="{FF2B5EF4-FFF2-40B4-BE49-F238E27FC236}">
                <a16:creationId xmlns:a16="http://schemas.microsoft.com/office/drawing/2014/main" id="{67550FB8-BDC9-423D-A379-4B0D7FC567D8}"/>
              </a:ext>
            </a:extLst>
          </p:cNvPr>
          <p:cNvGrpSpPr/>
          <p:nvPr/>
        </p:nvGrpSpPr>
        <p:grpSpPr>
          <a:xfrm>
            <a:off x="5749675" y="1521286"/>
            <a:ext cx="2879656" cy="2833618"/>
            <a:chOff x="5756743" y="1530028"/>
            <a:chExt cx="2879656" cy="2833618"/>
          </a:xfrm>
        </p:grpSpPr>
        <p:grpSp>
          <p:nvGrpSpPr>
            <p:cNvPr id="10" name="Group 9">
              <a:extLst>
                <a:ext uri="{FF2B5EF4-FFF2-40B4-BE49-F238E27FC236}">
                  <a16:creationId xmlns:a16="http://schemas.microsoft.com/office/drawing/2014/main" id="{128E3F85-1EAD-41E5-ADF0-7770EF9FE0C0}"/>
                </a:ext>
              </a:extLst>
            </p:cNvPr>
            <p:cNvGrpSpPr/>
            <p:nvPr/>
          </p:nvGrpSpPr>
          <p:grpSpPr>
            <a:xfrm>
              <a:off x="5770179" y="1530028"/>
              <a:ext cx="2838648" cy="2816134"/>
              <a:chOff x="5770179" y="1530028"/>
              <a:chExt cx="2838648" cy="2816134"/>
            </a:xfrm>
          </p:grpSpPr>
          <p:pic>
            <p:nvPicPr>
              <p:cNvPr id="15" name="Picture 14" descr="EFI_ICON_FourFieryAreas_US_v2a.3_withBorder_R1.png">
                <a:extLst>
                  <a:ext uri="{FF2B5EF4-FFF2-40B4-BE49-F238E27FC236}">
                    <a16:creationId xmlns:a16="http://schemas.microsoft.com/office/drawing/2014/main" id="{5D9248C1-7018-41F8-BC7E-4F6D1C460217}"/>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6" name="Picture 15">
                <a:extLst>
                  <a:ext uri="{FF2B5EF4-FFF2-40B4-BE49-F238E27FC236}">
                    <a16:creationId xmlns:a16="http://schemas.microsoft.com/office/drawing/2014/main" id="{AB53A328-A327-424E-BAE3-AD52FC228F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a:extLst>
                <a:ext uri="{FF2B5EF4-FFF2-40B4-BE49-F238E27FC236}">
                  <a16:creationId xmlns:a16="http://schemas.microsoft.com/office/drawing/2014/main" id="{0B9525D1-3855-4599-BDC2-394377FF438E}"/>
                </a:ext>
              </a:extLst>
            </p:cNvPr>
            <p:cNvPicPr>
              <a:picLocks noChangeAspect="1"/>
            </p:cNvPicPr>
            <p:nvPr/>
          </p:nvPicPr>
          <p:blipFill>
            <a:blip r:embed="rId5"/>
            <a:stretch>
              <a:fillRect/>
            </a:stretch>
          </p:blipFill>
          <p:spPr>
            <a:xfrm>
              <a:off x="5756743" y="2442039"/>
              <a:ext cx="992111" cy="992111"/>
            </a:xfrm>
            <a:prstGeom prst="rect">
              <a:avLst/>
            </a:prstGeom>
          </p:spPr>
        </p:pic>
        <p:pic>
          <p:nvPicPr>
            <p:cNvPr id="12" name="Picture 11">
              <a:extLst>
                <a:ext uri="{FF2B5EF4-FFF2-40B4-BE49-F238E27FC236}">
                  <a16:creationId xmlns:a16="http://schemas.microsoft.com/office/drawing/2014/main" id="{0739445B-BF98-4BE8-B73A-EF5AC039B1E7}"/>
                </a:ext>
              </a:extLst>
            </p:cNvPr>
            <p:cNvPicPr>
              <a:picLocks noChangeAspect="1"/>
            </p:cNvPicPr>
            <p:nvPr/>
          </p:nvPicPr>
          <p:blipFill>
            <a:blip r:embed="rId6"/>
            <a:stretch>
              <a:fillRect/>
            </a:stretch>
          </p:blipFill>
          <p:spPr>
            <a:xfrm>
              <a:off x="6680012" y="3371535"/>
              <a:ext cx="992111" cy="992111"/>
            </a:xfrm>
            <a:prstGeom prst="rect">
              <a:avLst/>
            </a:prstGeom>
          </p:spPr>
        </p:pic>
        <p:pic>
          <p:nvPicPr>
            <p:cNvPr id="13" name="Picture 12">
              <a:extLst>
                <a:ext uri="{FF2B5EF4-FFF2-40B4-BE49-F238E27FC236}">
                  <a16:creationId xmlns:a16="http://schemas.microsoft.com/office/drawing/2014/main" id="{CCEE0035-752F-4105-9A56-D5D9CB75FE29}"/>
                </a:ext>
              </a:extLst>
            </p:cNvPr>
            <p:cNvPicPr>
              <a:picLocks noChangeAspect="1"/>
            </p:cNvPicPr>
            <p:nvPr/>
          </p:nvPicPr>
          <p:blipFill>
            <a:blip r:embed="rId7"/>
            <a:stretch>
              <a:fillRect/>
            </a:stretch>
          </p:blipFill>
          <p:spPr>
            <a:xfrm>
              <a:off x="6693447" y="1535426"/>
              <a:ext cx="992111" cy="992111"/>
            </a:xfrm>
            <a:prstGeom prst="rect">
              <a:avLst/>
            </a:prstGeom>
          </p:spPr>
        </p:pic>
        <p:pic>
          <p:nvPicPr>
            <p:cNvPr id="14" name="Picture 13">
              <a:extLst>
                <a:ext uri="{FF2B5EF4-FFF2-40B4-BE49-F238E27FC236}">
                  <a16:creationId xmlns:a16="http://schemas.microsoft.com/office/drawing/2014/main" id="{261F2B64-0970-47CC-98F2-D35C95088D55}"/>
                </a:ext>
              </a:extLst>
            </p:cNvPr>
            <p:cNvPicPr>
              <a:picLocks noChangeAspect="1"/>
            </p:cNvPicPr>
            <p:nvPr/>
          </p:nvPicPr>
          <p:blipFill>
            <a:blip r:embed="rId8"/>
            <a:stretch>
              <a:fillRect/>
            </a:stretch>
          </p:blipFill>
          <p:spPr>
            <a:xfrm>
              <a:off x="7644288" y="2456439"/>
              <a:ext cx="992111" cy="992111"/>
            </a:xfrm>
            <a:prstGeom prst="rect">
              <a:avLst/>
            </a:prstGeom>
          </p:spPr>
        </p:pic>
      </p:grpSp>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grpSp>
        <p:sp>
          <p:nvSpPr>
            <p:cNvPr id="14" name="TextBox 13"/>
            <p:cNvSpPr txBox="1"/>
            <p:nvPr/>
          </p:nvSpPr>
          <p:spPr>
            <a:xfrm>
              <a:off x="1164696" y="1923172"/>
              <a:ext cx="2099258" cy="646331"/>
            </a:xfrm>
            <a:prstGeom prst="rect">
              <a:avLst/>
            </a:prstGeom>
            <a:noFill/>
          </p:spPr>
          <p:txBody>
            <a:bodyPr wrap="square" rtlCol="0">
              <a:spAutoFit/>
            </a:bodyPr>
            <a:lstStyle/>
            <a:p>
              <a:pPr algn="ctr"/>
              <a:r>
                <a:rPr lang="en-US" altLang="ko-KR" dirty="0">
                  <a:latin typeface="Georgia" panose="02040502050405020303" pitchFamily="18" charset="0"/>
                  <a:ea typeface="Batang" panose="02030600000101010101" pitchFamily="18" charset="-127"/>
                </a:rPr>
                <a:t>Fiery Command WorkStation</a:t>
              </a:r>
              <a:r>
                <a:rPr lang="en-US" altLang="ko-KR" baseline="30000" dirty="0">
                  <a:latin typeface="Georgia" panose="02040502050405020303" pitchFamily="18" charset="0"/>
                  <a:ea typeface="Batang" panose="02030600000101010101" pitchFamily="18" charset="-127"/>
                </a:rPr>
                <a:t>®</a:t>
              </a:r>
            </a:p>
          </p:txBody>
        </p:sp>
      </p:grpSp>
      <p:grpSp>
        <p:nvGrpSpPr>
          <p:cNvPr id="24" name="Group 23"/>
          <p:cNvGrpSpPr/>
          <p:nvPr/>
        </p:nvGrpSpPr>
        <p:grpSpPr>
          <a:xfrm>
            <a:off x="4698367" y="1121512"/>
            <a:ext cx="3021783" cy="2331064"/>
            <a:chOff x="4698367" y="1121512"/>
            <a:chExt cx="3021783"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grpSp>
        <p:sp>
          <p:nvSpPr>
            <p:cNvPr id="37" name="TextBox 36"/>
            <p:cNvSpPr txBox="1"/>
            <p:nvPr/>
          </p:nvSpPr>
          <p:spPr>
            <a:xfrm>
              <a:off x="5799910" y="1656730"/>
              <a:ext cx="1920240" cy="923330"/>
            </a:xfrm>
            <a:prstGeom prst="rect">
              <a:avLst/>
            </a:prstGeom>
            <a:noFill/>
          </p:spPr>
          <p:txBody>
            <a:bodyPr wrap="square" rtlCol="0">
              <a:spAutoFit/>
            </a:bodyPr>
            <a:lstStyle/>
            <a:p>
              <a:pPr algn="ctr"/>
              <a:r>
                <a:rPr lang="en-US" altLang="ko-KR" dirty="0">
                  <a:latin typeface="Georgia" panose="02040502050405020303" pitchFamily="18" charset="0"/>
                  <a:ea typeface="Batang" panose="02030600000101010101" pitchFamily="18" charset="-127"/>
                </a:rPr>
                <a:t>Fiery FS300 Pro </a:t>
              </a:r>
              <a:r>
                <a:rPr lang="ko-KR" altLang="en-US" dirty="0">
                  <a:latin typeface="Georgia" panose="02040502050405020303" pitchFamily="18" charset="0"/>
                  <a:ea typeface="Batang" panose="02030600000101010101" pitchFamily="18" charset="-127"/>
                </a:rPr>
                <a:t>시스템 소프트웨어</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grpSp>
        <p:sp>
          <p:nvSpPr>
            <p:cNvPr id="38" name="TextBox 37"/>
            <p:cNvSpPr txBox="1"/>
            <p:nvPr/>
          </p:nvSpPr>
          <p:spPr>
            <a:xfrm>
              <a:off x="1206553" y="3858660"/>
              <a:ext cx="2038805" cy="646331"/>
            </a:xfrm>
            <a:prstGeom prst="rect">
              <a:avLst/>
            </a:prstGeom>
            <a:noFill/>
          </p:spPr>
          <p:txBody>
            <a:bodyPr wrap="square" rtlCol="0">
              <a:spAutoFit/>
            </a:bodyPr>
            <a:lstStyle/>
            <a:p>
              <a:pPr algn="ctr"/>
              <a:r>
                <a:rPr lang="en-US" altLang="ko-KR" dirty="0">
                  <a:latin typeface="Georgia" panose="02040502050405020303" pitchFamily="18" charset="0"/>
                  <a:ea typeface="Batang" panose="02030600000101010101" pitchFamily="18" charset="-127"/>
                </a:rPr>
                <a:t>Fiery NX </a:t>
              </a:r>
              <a:r>
                <a:rPr lang="ko-KR" altLang="en-US" dirty="0">
                  <a:latin typeface="Georgia" panose="02040502050405020303" pitchFamily="18" charset="0"/>
                  <a:ea typeface="Batang" panose="02030600000101010101" pitchFamily="18" charset="-127"/>
                </a:rPr>
                <a:t>및 </a:t>
              </a:r>
              <a:r>
                <a:rPr lang="en-US" altLang="ko-KR" dirty="0">
                  <a:latin typeface="Georgia" panose="02040502050405020303" pitchFamily="18" charset="0"/>
                  <a:ea typeface="Batang" panose="02030600000101010101" pitchFamily="18" charset="-127"/>
                </a:rPr>
                <a:t>XB </a:t>
              </a:r>
              <a:r>
                <a:rPr lang="ko-KR" altLang="en-US" dirty="0">
                  <a:latin typeface="Georgia" panose="02040502050405020303" pitchFamily="18" charset="0"/>
                  <a:ea typeface="Batang" panose="02030600000101010101" pitchFamily="18" charset="-127"/>
                </a:rPr>
                <a:t>플랫폼</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grpSp>
        <p:sp>
          <p:nvSpPr>
            <p:cNvPr id="39" name="TextBox 38"/>
            <p:cNvSpPr txBox="1"/>
            <p:nvPr/>
          </p:nvSpPr>
          <p:spPr>
            <a:xfrm>
              <a:off x="5737067" y="3681687"/>
              <a:ext cx="2038805" cy="646331"/>
            </a:xfrm>
            <a:prstGeom prst="rect">
              <a:avLst/>
            </a:prstGeom>
            <a:noFill/>
          </p:spPr>
          <p:txBody>
            <a:bodyPr wrap="square" rtlCol="0">
              <a:spAutoFit/>
            </a:bodyPr>
            <a:lstStyle/>
            <a:p>
              <a:pPr algn="ctr"/>
              <a:r>
                <a:rPr lang="en-US" altLang="ko-KR" dirty="0">
                  <a:latin typeface="Georgia" panose="02040502050405020303" pitchFamily="18" charset="0"/>
                  <a:ea typeface="Batang" panose="02030600000101010101" pitchFamily="18" charset="-127"/>
                </a:rPr>
                <a:t>Fiery </a:t>
              </a:r>
              <a:r>
                <a:rPr lang="ko-KR" altLang="en-US" dirty="0">
                  <a:latin typeface="Georgia" panose="02040502050405020303" pitchFamily="18" charset="0"/>
                  <a:ea typeface="Batang" panose="02030600000101010101" pitchFamily="18" charset="-127"/>
                </a:rPr>
                <a:t>판 고르기 워크플로</a:t>
              </a:r>
            </a:p>
          </p:txBody>
        </p:sp>
      </p:grpSp>
      <p:sp>
        <p:nvSpPr>
          <p:cNvPr id="5" name="Title 4"/>
          <p:cNvSpPr>
            <a:spLocks noGrp="1"/>
          </p:cNvSpPr>
          <p:nvPr>
            <p:ph type="title"/>
          </p:nvPr>
        </p:nvSpPr>
        <p:spPr/>
        <p:txBody>
          <a:bodyPr/>
          <a:lstStyle/>
          <a:p>
            <a:r>
              <a:rPr lang="ko-KR" altLang="en-US" dirty="0"/>
              <a:t>새로운 플랫폼 혁신</a:t>
            </a:r>
          </a:p>
        </p:txBody>
      </p:sp>
      <p:sp>
        <p:nvSpPr>
          <p:cNvPr id="4" name="Slide Number Placeholder 3"/>
          <p:cNvSpPr>
            <a:spLocks noGrp="1"/>
          </p:cNvSpPr>
          <p:nvPr>
            <p:ph type="sldNum" sz="quarter" idx="11"/>
          </p:nvPr>
        </p:nvSpPr>
        <p:spPr/>
        <p:txBody>
          <a:bodyPr/>
          <a:lstStyle/>
          <a:p>
            <a:fld id="{6BEE8092-FD92-D247-BFBB-7625102F9F8E}" type="slidenum">
              <a:rPr lang="en-US" altLang="ko-KR" smtClean="0"/>
              <a:pPr/>
              <a:t>3</a:t>
            </a:fld>
            <a:endParaRPr lang="ko-KR" altLang="en-US"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ko-KR" altLang="en-US" dirty="0"/>
              <a:t>공개 릴리스</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en-US" altLang="ko-KR" sz="2400" dirty="0"/>
              <a:t>EFI </a:t>
            </a:r>
            <a:r>
              <a:rPr lang="ko-KR" altLang="en-US" sz="2400" dirty="0"/>
              <a:t>프레스 릴리스</a:t>
            </a:r>
            <a:r>
              <a:rPr lang="en-US" altLang="ko-KR" sz="2400" dirty="0"/>
              <a:t>: </a:t>
            </a:r>
          </a:p>
          <a:p>
            <a:pPr lvl="1"/>
            <a:r>
              <a:rPr lang="ko-KR" altLang="en-US" sz="2000" dirty="0"/>
              <a:t>유럽 및 미국</a:t>
            </a:r>
            <a:r>
              <a:rPr lang="en-US" altLang="ko-KR" sz="2000" dirty="0"/>
              <a:t>: 9</a:t>
            </a:r>
            <a:r>
              <a:rPr lang="ko-KR" altLang="en-US" sz="2000" dirty="0"/>
              <a:t>월 </a:t>
            </a:r>
            <a:r>
              <a:rPr lang="en-US" altLang="ko-KR" sz="2000" dirty="0"/>
              <a:t>11</a:t>
            </a:r>
            <a:r>
              <a:rPr lang="ko-KR" altLang="en-US" sz="2000" dirty="0"/>
              <a:t>일</a:t>
            </a:r>
            <a:r>
              <a:rPr lang="ko-KR" altLang="en-US" dirty="0"/>
              <a:t> </a:t>
            </a:r>
          </a:p>
        </p:txBody>
      </p:sp>
      <p:sp>
        <p:nvSpPr>
          <p:cNvPr id="4" name="Slide Number Placeholder 3"/>
          <p:cNvSpPr>
            <a:spLocks noGrp="1"/>
          </p:cNvSpPr>
          <p:nvPr>
            <p:ph type="sldNum" sz="quarter" idx="11"/>
          </p:nvPr>
        </p:nvSpPr>
        <p:spPr/>
        <p:txBody>
          <a:bodyPr/>
          <a:lstStyle/>
          <a:p>
            <a:fld id="{6BEE8092-FD92-D247-BFBB-7625102F9F8E}" type="slidenum">
              <a:rPr lang="en-US" altLang="ko-KR" smtClean="0"/>
              <a:pPr/>
              <a:t>30</a:t>
            </a:fld>
            <a:endParaRPr lang="ko-KR" altLang="en-US"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en-US" altLang="ko-KR" dirty="0">
                <a:solidFill>
                  <a:srgbClr val="000000"/>
                </a:solidFill>
                <a:latin typeface="Georgia" panose="02040502050405020303" pitchFamily="18" charset="0"/>
                <a:ea typeface="Batang" panose="02030600000101010101" pitchFamily="18" charset="-127"/>
                <a:hlinkClick r:id="rId3"/>
              </a:rPr>
              <a:t>EFI </a:t>
            </a:r>
            <a:r>
              <a:rPr lang="ko-KR" altLang="en-US" dirty="0">
                <a:solidFill>
                  <a:srgbClr val="000000"/>
                </a:solidFill>
                <a:latin typeface="Georgia" panose="02040502050405020303" pitchFamily="18" charset="0"/>
                <a:ea typeface="Batang" panose="02030600000101010101" pitchFamily="18" charset="-127"/>
                <a:hlinkClick r:id="rId3"/>
              </a:rPr>
              <a:t>프레스 릴리스</a:t>
            </a:r>
            <a:endParaRPr lang="ko-KR" altLang="en-US" dirty="0">
              <a:solidFill>
                <a:srgbClr val="000000"/>
              </a:solidFill>
              <a:latin typeface="Georgia" panose="02040502050405020303" pitchFamily="18" charset="0"/>
              <a:ea typeface="Batang" panose="02030600000101010101" pitchFamily="18" charset="-127"/>
            </a:endParaRPr>
          </a:p>
          <a:p>
            <a:pPr marL="0" marR="0">
              <a:spcBef>
                <a:spcPts val="0"/>
              </a:spcBef>
              <a:spcAft>
                <a:spcPts val="0"/>
              </a:spcAft>
            </a:pPr>
            <a:endParaRPr lang="ko-KR" altLang="en-US" dirty="0">
              <a:solidFill>
                <a:srgbClr val="000000"/>
              </a:solidFill>
              <a:latin typeface="Georgia" panose="02040502050405020303" pitchFamily="18" charset="0"/>
              <a:ea typeface="Batang" panose="02030600000101010101" pitchFamily="18" charset="-127"/>
            </a:endParaRPr>
          </a:p>
          <a:p>
            <a:pPr marL="0" marR="0">
              <a:spcBef>
                <a:spcPts val="0"/>
              </a:spcBef>
              <a:spcAft>
                <a:spcPts val="0"/>
              </a:spcAft>
            </a:pPr>
            <a:r>
              <a:rPr lang="ko-KR" altLang="en-US" dirty="0">
                <a:solidFill>
                  <a:srgbClr val="000000"/>
                </a:solidFill>
                <a:latin typeface="Georgia" panose="02040502050405020303" pitchFamily="18" charset="0"/>
                <a:ea typeface="Batang" panose="02030600000101010101" pitchFamily="18" charset="-127"/>
              </a:rPr>
              <a:t>언론 기사</a:t>
            </a:r>
          </a:p>
          <a:p>
            <a:pPr marL="0" marR="0">
              <a:spcBef>
                <a:spcPts val="0"/>
              </a:spcBef>
              <a:spcAft>
                <a:spcPts val="0"/>
              </a:spcAft>
            </a:pPr>
            <a:r>
              <a:rPr lang="ko-KR" altLang="en-US" dirty="0">
                <a:solidFill>
                  <a:srgbClr val="000000"/>
                </a:solidFill>
                <a:latin typeface="Georgia" panose="02040502050405020303" pitchFamily="18" charset="0"/>
                <a:ea typeface="Batang" panose="02030600000101010101" pitchFamily="18" charset="-127"/>
                <a:hlinkClick r:id="rId4"/>
              </a:rPr>
              <a:t>그들이 생각하는 것</a:t>
            </a:r>
            <a:endParaRPr lang="ko-KR" altLang="en-US" dirty="0">
              <a:solidFill>
                <a:srgbClr val="000000"/>
              </a:solidFill>
              <a:latin typeface="Georgia" panose="02040502050405020303" pitchFamily="18" charset="0"/>
              <a:ea typeface="Batang" panose="02030600000101010101" pitchFamily="18" charset="-127"/>
            </a:endParaRPr>
          </a:p>
          <a:p>
            <a:pPr marL="0" marR="0">
              <a:spcBef>
                <a:spcPts val="0"/>
              </a:spcBef>
              <a:spcAft>
                <a:spcPts val="0"/>
              </a:spcAft>
            </a:pPr>
            <a:r>
              <a:rPr lang="ko-KR" altLang="en-US" dirty="0">
                <a:solidFill>
                  <a:srgbClr val="000000"/>
                </a:solidFill>
                <a:latin typeface="Georgia" panose="02040502050405020303" pitchFamily="18" charset="0"/>
                <a:ea typeface="Batang" panose="02030600000101010101" pitchFamily="18" charset="-127"/>
                <a:hlinkClick r:id="rId5"/>
              </a:rPr>
              <a:t>매일 인쇄 쇼</a:t>
            </a:r>
            <a:endParaRPr lang="ko-KR" altLang="en-US" dirty="0">
              <a:solidFill>
                <a:srgbClr val="000000"/>
              </a:solidFill>
              <a:latin typeface="Georgia" panose="02040502050405020303" pitchFamily="18" charset="0"/>
              <a:ea typeface="Batang" panose="02030600000101010101" pitchFamily="18" charset="-127"/>
            </a:endParaRPr>
          </a:p>
          <a:p>
            <a:pPr marL="0" marR="0">
              <a:spcBef>
                <a:spcPts val="0"/>
              </a:spcBef>
              <a:spcAft>
                <a:spcPts val="0"/>
              </a:spcAft>
            </a:pPr>
            <a:r>
              <a:rPr lang="en-US" altLang="ko-KR" dirty="0">
                <a:solidFill>
                  <a:srgbClr val="000000"/>
                </a:solidFill>
                <a:latin typeface="Georgia" panose="02040502050405020303" pitchFamily="18" charset="0"/>
                <a:ea typeface="Batang" panose="02030600000101010101" pitchFamily="18" charset="-127"/>
                <a:hlinkClick r:id="rId6"/>
              </a:rPr>
              <a:t>Deutscher Drucker</a:t>
            </a:r>
            <a:endParaRPr lang="ko-KR" altLang="en-US" dirty="0">
              <a:solidFill>
                <a:srgbClr val="000000"/>
              </a:solidFill>
              <a:latin typeface="Georgia" panose="02040502050405020303" pitchFamily="18" charset="0"/>
              <a:ea typeface="Batang" panose="02030600000101010101" pitchFamily="18" charset="-127"/>
            </a:endParaRPr>
          </a:p>
          <a:p>
            <a:pPr marL="0" marR="0">
              <a:spcBef>
                <a:spcPts val="0"/>
              </a:spcBef>
              <a:spcAft>
                <a:spcPts val="0"/>
              </a:spcAft>
            </a:pPr>
            <a:r>
              <a:rPr lang="en-US" altLang="ko-KR" dirty="0">
                <a:solidFill>
                  <a:srgbClr val="000000"/>
                </a:solidFill>
                <a:latin typeface="Georgia" panose="02040502050405020303" pitchFamily="18" charset="0"/>
                <a:ea typeface="Batang" panose="02030600000101010101" pitchFamily="18" charset="-127"/>
                <a:hlinkClick r:id="rId7"/>
              </a:rPr>
              <a:t>PrintWeek</a:t>
            </a:r>
            <a:endParaRPr lang="ko-KR" altLang="en-US" dirty="0">
              <a:solidFill>
                <a:srgbClr val="000000"/>
              </a:solidFill>
              <a:latin typeface="Georgia" panose="02040502050405020303" pitchFamily="18" charset="0"/>
              <a:ea typeface="Batang" panose="02030600000101010101" pitchFamily="18" charset="-127"/>
            </a:endParaRPr>
          </a:p>
          <a:p>
            <a:pPr marL="0" marR="0">
              <a:spcBef>
                <a:spcPts val="0"/>
              </a:spcBef>
              <a:spcAft>
                <a:spcPts val="0"/>
              </a:spcAft>
            </a:pPr>
            <a:r>
              <a:rPr lang="ko-KR" altLang="en-US" dirty="0">
                <a:solidFill>
                  <a:srgbClr val="000000"/>
                </a:solidFill>
                <a:latin typeface="Georgia" panose="02040502050405020303" pitchFamily="18" charset="0"/>
                <a:ea typeface="Batang" panose="02030600000101010101" pitchFamily="18" charset="-127"/>
                <a:hlinkClick r:id="rId8"/>
              </a:rPr>
              <a:t>호주 프린터</a:t>
            </a:r>
            <a:endParaRPr lang="ko-KR" altLang="en-US" dirty="0">
              <a:solidFill>
                <a:srgbClr val="000000"/>
              </a:solidFill>
              <a:latin typeface="Georgia" panose="02040502050405020303" pitchFamily="18" charset="0"/>
              <a:ea typeface="Batang" panose="02030600000101010101" pitchFamily="18" charset="-127"/>
            </a:endParaRPr>
          </a:p>
          <a:p>
            <a:pPr marL="0" marR="0">
              <a:spcBef>
                <a:spcPts val="0"/>
              </a:spcBef>
              <a:spcAft>
                <a:spcPts val="0"/>
              </a:spcAft>
            </a:pPr>
            <a:r>
              <a:rPr lang="ko-KR" altLang="en-US" dirty="0">
                <a:solidFill>
                  <a:srgbClr val="000000"/>
                </a:solidFill>
                <a:latin typeface="Georgia" panose="02040502050405020303" pitchFamily="18" charset="0"/>
                <a:ea typeface="Batang" panose="02030600000101010101" pitchFamily="18" charset="-127"/>
                <a:hlinkClick r:id="rId9"/>
              </a:rPr>
              <a:t>디지털 프린터</a:t>
            </a:r>
          </a:p>
          <a:p>
            <a:pPr marL="0" marR="0">
              <a:spcBef>
                <a:spcPts val="0"/>
              </a:spcBef>
              <a:spcAft>
                <a:spcPts val="0"/>
              </a:spcAft>
            </a:pPr>
            <a:r>
              <a:rPr lang="ko-KR" altLang="en-US" dirty="0">
                <a:solidFill>
                  <a:srgbClr val="000000"/>
                </a:solidFill>
                <a:latin typeface="Georgia" panose="02040502050405020303" pitchFamily="18" charset="0"/>
                <a:ea typeface="Batang" panose="02030600000101010101" pitchFamily="18" charset="-127"/>
                <a:hlinkClick r:id="rId9"/>
              </a:rPr>
              <a:t> </a:t>
            </a:r>
            <a:endParaRPr lang="ko-KR" altLang="en-US" sz="3200" dirty="0">
              <a:effectLst/>
              <a:latin typeface="Times New Roman" panose="02020603050405020304" pitchFamily="18" charset="0"/>
              <a:ea typeface="Batang" panose="02030600000101010101" pitchFamily="18" charset="-127"/>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en-US" altLang="ko-KR" dirty="0"/>
              <a:t>Fiery FS300 Pro </a:t>
            </a:r>
            <a:r>
              <a:rPr lang="ko-KR" altLang="en-US" dirty="0"/>
              <a:t>새로운 기능</a:t>
            </a:r>
          </a:p>
        </p:txBody>
      </p:sp>
      <p:sp>
        <p:nvSpPr>
          <p:cNvPr id="15" name="Rectangle 14"/>
          <p:cNvSpPr/>
          <p:nvPr/>
        </p:nvSpPr>
        <p:spPr>
          <a:xfrm>
            <a:off x="827530" y="2484436"/>
            <a:ext cx="2125191" cy="1107996"/>
          </a:xfrm>
          <a:prstGeom prst="rect">
            <a:avLst/>
          </a:prstGeom>
        </p:spPr>
        <p:txBody>
          <a:bodyPr wrap="square">
            <a:spAutoFit/>
          </a:bodyPr>
          <a:lstStyle/>
          <a:p>
            <a:pPr marL="86916" lvl="1" indent="-86916">
              <a:spcBef>
                <a:spcPts val="0"/>
              </a:spcBef>
              <a:buFont typeface="Arial"/>
              <a:buChar char="•"/>
            </a:pPr>
            <a:r>
              <a:rPr lang="en-US" altLang="ko-KR" sz="1100" dirty="0">
                <a:latin typeface="Georgia" panose="02040502050405020303" pitchFamily="18" charset="0"/>
                <a:ea typeface="Batang" panose="02030600000101010101" pitchFamily="18" charset="-127"/>
              </a:rPr>
              <a:t>7</a:t>
            </a:r>
            <a:r>
              <a:rPr lang="ko-KR" altLang="en-US" sz="1100" dirty="0">
                <a:latin typeface="Georgia" panose="02040502050405020303" pitchFamily="18" charset="0"/>
                <a:ea typeface="Batang" panose="02030600000101010101" pitchFamily="18" charset="-127"/>
              </a:rPr>
              <a:t>가지 색상 지원</a:t>
            </a:r>
          </a:p>
          <a:p>
            <a:pPr marL="86916" lvl="1" indent="-86916">
              <a:spcBef>
                <a:spcPts val="0"/>
              </a:spcBef>
              <a:buFont typeface="Arial"/>
              <a:buChar char="•"/>
            </a:pPr>
            <a:r>
              <a:rPr lang="ko-KR" altLang="en-US" sz="1100" dirty="0">
                <a:latin typeface="Georgia" panose="02040502050405020303" pitchFamily="18" charset="0"/>
                <a:ea typeface="Batang" panose="02030600000101010101" pitchFamily="18" charset="-127"/>
              </a:rPr>
              <a:t>별색 그룹 우선순위 </a:t>
            </a:r>
          </a:p>
          <a:p>
            <a:pPr marL="86916" lvl="1" indent="-86916">
              <a:spcBef>
                <a:spcPts val="0"/>
              </a:spcBef>
              <a:buFont typeface="Arial"/>
              <a:buChar char="•"/>
            </a:pPr>
            <a:r>
              <a:rPr lang="ko-KR" altLang="en-US" sz="1100" dirty="0">
                <a:latin typeface="Georgia" panose="02040502050405020303" pitchFamily="18" charset="0"/>
                <a:ea typeface="Batang" panose="02030600000101010101" pitchFamily="18" charset="-127"/>
              </a:rPr>
              <a:t>그레이스케일 입력 프로필</a:t>
            </a:r>
          </a:p>
          <a:p>
            <a:pPr marL="86916" lvl="1" indent="-86916">
              <a:spcBef>
                <a:spcPts val="0"/>
              </a:spcBef>
              <a:buFont typeface="Arial"/>
              <a:buChar char="•"/>
            </a:pPr>
            <a:r>
              <a:rPr lang="en-US" altLang="ko-KR" sz="1100" dirty="0">
                <a:latin typeface="Georgia" panose="02040502050405020303" pitchFamily="18" charset="0"/>
                <a:ea typeface="Batang" panose="02030600000101010101" pitchFamily="18" charset="-127"/>
              </a:rPr>
              <a:t>Fiery ImageViewer</a:t>
            </a:r>
            <a:endParaRPr lang="ko-KR" altLang="en-US" sz="1100" dirty="0">
              <a:latin typeface="Georgia" panose="02040502050405020303" pitchFamily="18" charset="0"/>
              <a:ea typeface="Batang" panose="02030600000101010101" pitchFamily="18" charset="-127"/>
              <a:cs typeface="Arial"/>
            </a:endParaRPr>
          </a:p>
          <a:p>
            <a:pPr marL="287337" lvl="1" indent="-171450">
              <a:spcBef>
                <a:spcPts val="0"/>
              </a:spcBef>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객체 검사기</a:t>
            </a:r>
          </a:p>
          <a:p>
            <a:pPr marL="287337" lvl="1" indent="-171450">
              <a:spcBef>
                <a:spcPts val="0"/>
              </a:spcBef>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전체 영역 포함</a:t>
            </a:r>
          </a:p>
        </p:txBody>
      </p:sp>
      <p:sp>
        <p:nvSpPr>
          <p:cNvPr id="17" name="Rectangle 16"/>
          <p:cNvSpPr/>
          <p:nvPr/>
        </p:nvSpPr>
        <p:spPr>
          <a:xfrm>
            <a:off x="2884806" y="2487691"/>
            <a:ext cx="1955260" cy="1446550"/>
          </a:xfrm>
          <a:prstGeom prst="rect">
            <a:avLst/>
          </a:prstGeom>
        </p:spPr>
        <p:txBody>
          <a:bodyPr wrap="square">
            <a:spAutoFit/>
          </a:bodyPr>
          <a:lstStyle/>
          <a:p>
            <a:pPr marL="84535" indent="-84535">
              <a:buFont typeface="Arial"/>
              <a:buChar char="•"/>
            </a:pPr>
            <a:r>
              <a:rPr lang="ko-KR" altLang="en-US" sz="1100" dirty="0">
                <a:latin typeface="Georgia" panose="02040502050405020303" pitchFamily="18" charset="0"/>
                <a:ea typeface="Batang" panose="02030600000101010101" pitchFamily="18" charset="-127"/>
              </a:rPr>
              <a:t>새로운 하드웨어</a:t>
            </a:r>
          </a:p>
          <a:p>
            <a:pPr marL="84535" indent="-84535">
              <a:buFont typeface="Arial"/>
              <a:buChar char="•"/>
            </a:pPr>
            <a:r>
              <a:rPr lang="en-US" altLang="ko-KR" sz="1100" dirty="0">
                <a:latin typeface="Georgia" panose="02040502050405020303" pitchFamily="18" charset="0"/>
                <a:ea typeface="Batang" panose="02030600000101010101" pitchFamily="18" charset="-127"/>
              </a:rPr>
              <a:t>APPE 4*</a:t>
            </a:r>
          </a:p>
          <a:p>
            <a:pPr marL="84535" indent="-84535">
              <a:buFont typeface="Arial"/>
              <a:buChar char="•"/>
            </a:pPr>
            <a:r>
              <a:rPr lang="en-US" altLang="ko-KR" sz="1100" dirty="0">
                <a:latin typeface="Georgia" panose="02040502050405020303" pitchFamily="18" charset="0"/>
                <a:ea typeface="Batang" panose="02030600000101010101" pitchFamily="18" charset="-127"/>
              </a:rPr>
              <a:t>HyperRIP </a:t>
            </a:r>
            <a:r>
              <a:rPr lang="ko-KR" altLang="en-US" sz="1100" dirty="0">
                <a:latin typeface="Georgia" panose="02040502050405020303" pitchFamily="18" charset="0"/>
                <a:ea typeface="Batang" panose="02030600000101010101" pitchFamily="18" charset="-127"/>
              </a:rPr>
              <a:t>개선</a:t>
            </a:r>
          </a:p>
          <a:p>
            <a:pPr marL="84535" indent="-84535">
              <a:buFont typeface="Arial"/>
              <a:buChar char="•"/>
            </a:pPr>
            <a:r>
              <a:rPr lang="ko-KR" altLang="en-US" sz="1100" dirty="0">
                <a:latin typeface="Georgia" panose="02040502050405020303" pitchFamily="18" charset="0"/>
                <a:ea typeface="Batang" panose="02030600000101010101" pitchFamily="18" charset="-127"/>
              </a:rPr>
              <a:t>빠른 재인쇄</a:t>
            </a:r>
          </a:p>
          <a:p>
            <a:pPr marL="84535" indent="-84535">
              <a:buFont typeface="Arial"/>
              <a:buChar char="•"/>
            </a:pPr>
            <a:r>
              <a:rPr lang="en-US" altLang="ko-KR" sz="1100" dirty="0">
                <a:latin typeface="Georgia" panose="02040502050405020303" pitchFamily="18" charset="0"/>
                <a:ea typeface="Batang" panose="02030600000101010101" pitchFamily="18" charset="-127"/>
              </a:rPr>
              <a:t>Fiery Impose:</a:t>
            </a:r>
          </a:p>
          <a:p>
            <a:pPr marL="284163" indent="-171450">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갱업 자동화 향상</a:t>
            </a:r>
          </a:p>
          <a:p>
            <a:pPr marL="284163" lvl="1" indent="-171450">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페이지 자동 회전</a:t>
            </a:r>
          </a:p>
          <a:p>
            <a:pPr marL="284163" lvl="1" indent="-171450">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마크 프리셋</a:t>
            </a:r>
          </a:p>
        </p:txBody>
      </p:sp>
      <p:sp>
        <p:nvSpPr>
          <p:cNvPr id="18" name="Rectangle 17"/>
          <p:cNvSpPr/>
          <p:nvPr/>
        </p:nvSpPr>
        <p:spPr>
          <a:xfrm>
            <a:off x="4840066" y="2487691"/>
            <a:ext cx="2057276" cy="2123658"/>
          </a:xfrm>
          <a:prstGeom prst="rect">
            <a:avLst/>
          </a:prstGeom>
        </p:spPr>
        <p:txBody>
          <a:bodyPr wrap="square">
            <a:spAutoFit/>
          </a:bodyPr>
          <a:lstStyle/>
          <a:p>
            <a:pPr marL="86916" lvl="1" indent="-86916">
              <a:buFont typeface="Arial"/>
              <a:buChar char="•"/>
            </a:pPr>
            <a:r>
              <a:rPr lang="en-US" altLang="ko-KR" sz="1100" dirty="0">
                <a:latin typeface="Georgia" panose="02040502050405020303" pitchFamily="18" charset="0"/>
                <a:ea typeface="Batang" panose="02030600000101010101" pitchFamily="18" charset="-127"/>
              </a:rPr>
              <a:t>Fiery Command WorkStation 6</a:t>
            </a:r>
          </a:p>
          <a:p>
            <a:pPr marL="319087" lvl="2" indent="-171450">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모든 작업 미리 보기</a:t>
            </a:r>
          </a:p>
          <a:p>
            <a:pPr marL="319087" lvl="2" indent="-171450">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자동으로 래스터 제거</a:t>
            </a:r>
            <a:endParaRPr lang="ko-KR" altLang="en-US" sz="1100" dirty="0">
              <a:latin typeface="Georgia" panose="02040502050405020303" pitchFamily="18" charset="0"/>
              <a:ea typeface="Batang" panose="02030600000101010101" pitchFamily="18" charset="-127"/>
              <a:cs typeface="Arial"/>
            </a:endParaRPr>
          </a:p>
          <a:p>
            <a:pPr marL="86916" lvl="1" indent="-86916">
              <a:buFont typeface="Arial"/>
              <a:buChar char="•"/>
            </a:pPr>
            <a:r>
              <a:rPr lang="en-US" altLang="ko-KR" sz="1100" dirty="0">
                <a:latin typeface="Georgia" panose="02040502050405020303" pitchFamily="18" charset="0"/>
                <a:ea typeface="Batang" panose="02030600000101010101" pitchFamily="18" charset="-127"/>
              </a:rPr>
              <a:t>Fiery NX </a:t>
            </a:r>
            <a:r>
              <a:rPr lang="ko-KR" altLang="en-US" sz="1100" dirty="0">
                <a:latin typeface="Georgia" panose="02040502050405020303" pitchFamily="18" charset="0"/>
                <a:ea typeface="Batang" panose="02030600000101010101" pitchFamily="18" charset="-127"/>
              </a:rPr>
              <a:t>디자인</a:t>
            </a:r>
          </a:p>
          <a:p>
            <a:pPr marL="319087" lvl="2" indent="-171450">
              <a:buFont typeface="Georgia" panose="02040502050405020303" pitchFamily="18" charset="0"/>
              <a:buChar char="–"/>
            </a:pPr>
            <a:r>
              <a:rPr lang="en-US" altLang="ko-KR" sz="1100" dirty="0">
                <a:latin typeface="Georgia" panose="02040502050405020303" pitchFamily="18" charset="0"/>
                <a:ea typeface="Batang" panose="02030600000101010101" pitchFamily="18" charset="-127"/>
              </a:rPr>
              <a:t>Fiery QuickTouch</a:t>
            </a:r>
            <a:endParaRPr lang="ko-KR" altLang="en-US" sz="1100" dirty="0">
              <a:latin typeface="Georgia" panose="02040502050405020303" pitchFamily="18" charset="0"/>
              <a:ea typeface="Batang" panose="02030600000101010101" pitchFamily="18" charset="-127"/>
              <a:cs typeface="Arial"/>
            </a:endParaRPr>
          </a:p>
          <a:p>
            <a:pPr marL="319087" lvl="2" indent="-171450">
              <a:buFont typeface="Georgia" panose="02040502050405020303" pitchFamily="18" charset="0"/>
              <a:buChar char="–"/>
            </a:pPr>
            <a:r>
              <a:rPr lang="en-US" altLang="ko-KR" sz="1100" dirty="0">
                <a:latin typeface="Georgia" panose="02040502050405020303" pitchFamily="18" charset="0"/>
                <a:ea typeface="Batang" panose="02030600000101010101" pitchFamily="18" charset="-127"/>
              </a:rPr>
              <a:t>Fiery NX Station</a:t>
            </a:r>
          </a:p>
          <a:p>
            <a:pPr marL="84535" indent="-84535">
              <a:buFont typeface="Arial"/>
              <a:buChar char="•"/>
            </a:pPr>
            <a:r>
              <a:rPr lang="en-US" altLang="ko-KR" sz="1100" dirty="0">
                <a:latin typeface="Georgia" panose="02040502050405020303" pitchFamily="18" charset="0"/>
                <a:ea typeface="Batang" panose="02030600000101010101" pitchFamily="18" charset="-127"/>
              </a:rPr>
              <a:t>Fiery JobMaster:</a:t>
            </a:r>
          </a:p>
          <a:p>
            <a:pPr marL="319087" indent="-171450">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이미지 스탬핑</a:t>
            </a:r>
          </a:p>
          <a:p>
            <a:pPr marL="319087" indent="-171450">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스캔한 페이지 가져오기</a:t>
            </a:r>
          </a:p>
          <a:p>
            <a:pPr marL="319087" indent="-171450">
              <a:buFont typeface="Georgia" panose="02040502050405020303" pitchFamily="18" charset="0"/>
              <a:buChar char="–"/>
            </a:pPr>
            <a:r>
              <a:rPr lang="ko-KR" altLang="en-US" sz="1100" dirty="0">
                <a:latin typeface="Georgia" panose="02040502050405020303" pitchFamily="18" charset="0"/>
                <a:ea typeface="Batang" panose="02030600000101010101" pitchFamily="18" charset="-127"/>
              </a:rPr>
              <a:t>페이지 오프셋</a:t>
            </a:r>
          </a:p>
          <a:p>
            <a:pPr marL="84535" indent="-84535">
              <a:buFont typeface="Arial"/>
              <a:buChar char="•"/>
            </a:pPr>
            <a:r>
              <a:rPr lang="ko-KR" altLang="en-US" sz="1100" dirty="0">
                <a:latin typeface="Georgia" panose="02040502050405020303" pitchFamily="18" charset="0"/>
                <a:ea typeface="Batang" panose="02030600000101010101" pitchFamily="18" charset="-127"/>
              </a:rPr>
              <a:t>기타 판 고르기 향상</a:t>
            </a:r>
          </a:p>
        </p:txBody>
      </p:sp>
      <p:sp>
        <p:nvSpPr>
          <p:cNvPr id="19" name="Rectangle 18"/>
          <p:cNvSpPr/>
          <p:nvPr/>
        </p:nvSpPr>
        <p:spPr>
          <a:xfrm>
            <a:off x="6964680" y="2484436"/>
            <a:ext cx="2022566" cy="1446550"/>
          </a:xfrm>
          <a:prstGeom prst="rect">
            <a:avLst/>
          </a:prstGeom>
        </p:spPr>
        <p:txBody>
          <a:bodyPr wrap="square">
            <a:spAutoFit/>
          </a:bodyPr>
          <a:lstStyle/>
          <a:p>
            <a:pPr marL="86916" lvl="1" indent="-86916">
              <a:spcBef>
                <a:spcPts val="0"/>
              </a:spcBef>
              <a:buFont typeface="Arial"/>
              <a:buChar char="•"/>
            </a:pPr>
            <a:r>
              <a:rPr lang="en-US" altLang="ko-KR" sz="1100" dirty="0">
                <a:latin typeface="Georgia" panose="02040502050405020303" pitchFamily="18" charset="0"/>
                <a:ea typeface="Batang" panose="02030600000101010101" pitchFamily="18" charset="-127"/>
              </a:rPr>
              <a:t>Windows 10 </a:t>
            </a:r>
          </a:p>
          <a:p>
            <a:pPr marL="86916" lvl="1" indent="-86916">
              <a:spcBef>
                <a:spcPts val="0"/>
              </a:spcBef>
              <a:buFont typeface="Arial"/>
              <a:buChar char="•"/>
            </a:pPr>
            <a:r>
              <a:rPr lang="ko-KR" altLang="en-US" sz="1100" dirty="0">
                <a:latin typeface="Georgia" panose="02040502050405020303" pitchFamily="18" charset="0"/>
                <a:ea typeface="Batang" panose="02030600000101010101" pitchFamily="18" charset="-127"/>
              </a:rPr>
              <a:t>보안 강화</a:t>
            </a:r>
          </a:p>
          <a:p>
            <a:pPr marL="86916" lvl="1" indent="-86916">
              <a:spcBef>
                <a:spcPts val="0"/>
              </a:spcBef>
              <a:buFont typeface="Arial"/>
              <a:buChar char="•"/>
            </a:pPr>
            <a:r>
              <a:rPr lang="ko-KR" altLang="en-US" sz="1100" dirty="0">
                <a:latin typeface="Georgia" panose="02040502050405020303" pitchFamily="18" charset="0"/>
                <a:ea typeface="Batang" panose="02030600000101010101" pitchFamily="18" charset="-127"/>
              </a:rPr>
              <a:t>자동 시스템 백업</a:t>
            </a:r>
          </a:p>
          <a:p>
            <a:pPr marL="86916" lvl="1" indent="-86916">
              <a:spcBef>
                <a:spcPts val="0"/>
              </a:spcBef>
              <a:buFont typeface="Arial"/>
              <a:buChar char="•"/>
            </a:pPr>
            <a:r>
              <a:rPr lang="en-US" altLang="ko-KR" sz="1100" dirty="0">
                <a:latin typeface="Georgia" panose="02040502050405020303" pitchFamily="18" charset="0"/>
                <a:ea typeface="Batang" panose="02030600000101010101" pitchFamily="18" charset="-127"/>
              </a:rPr>
              <a:t>Command WorkStation</a:t>
            </a:r>
            <a:br>
              <a:rPr lang="en-US" altLang="ko-KR" sz="1100" dirty="0">
                <a:latin typeface="Georgia" panose="02040502050405020303" pitchFamily="18" charset="0"/>
                <a:ea typeface="Batang" panose="02030600000101010101" pitchFamily="18" charset="-127"/>
              </a:rPr>
            </a:br>
            <a:r>
              <a:rPr lang="ko-KR" altLang="en-US" sz="1100" dirty="0">
                <a:latin typeface="Georgia" panose="02040502050405020303" pitchFamily="18" charset="0"/>
                <a:ea typeface="Batang" panose="02030600000101010101" pitchFamily="18" charset="-127"/>
              </a:rPr>
              <a:t>에서 </a:t>
            </a:r>
            <a:r>
              <a:rPr lang="en-US" altLang="ko-KR" sz="1100" dirty="0">
                <a:latin typeface="Georgia" panose="02040502050405020303" pitchFamily="18" charset="0"/>
                <a:ea typeface="Batang" panose="02030600000101010101" pitchFamily="18" charset="-127"/>
              </a:rPr>
              <a:t>Fiery </a:t>
            </a:r>
            <a:r>
              <a:rPr lang="ko-KR" altLang="en-US" sz="1100" dirty="0">
                <a:latin typeface="Georgia" panose="02040502050405020303" pitchFamily="18" charset="0"/>
                <a:ea typeface="Batang" panose="02030600000101010101" pitchFamily="18" charset="-127"/>
              </a:rPr>
              <a:t>업데이트</a:t>
            </a:r>
          </a:p>
          <a:p>
            <a:pPr marL="86916" lvl="1" indent="-86916">
              <a:spcBef>
                <a:spcPts val="0"/>
              </a:spcBef>
              <a:buFont typeface="Arial"/>
              <a:buChar char="•"/>
            </a:pPr>
            <a:r>
              <a:rPr lang="en-US" altLang="ko-KR" sz="1100" dirty="0">
                <a:latin typeface="Georgia" panose="02040502050405020303" pitchFamily="18" charset="0"/>
                <a:ea typeface="Batang" panose="02030600000101010101" pitchFamily="18" charset="-127"/>
              </a:rPr>
              <a:t>802.1x EAP-TLS</a:t>
            </a:r>
          </a:p>
          <a:p>
            <a:pPr marL="86916" lvl="1" indent="-86916">
              <a:spcBef>
                <a:spcPts val="0"/>
              </a:spcBef>
              <a:buFont typeface="Arial"/>
              <a:buChar char="•"/>
            </a:pPr>
            <a:r>
              <a:rPr lang="ko-KR" altLang="en-US" sz="1100" dirty="0">
                <a:latin typeface="Georgia" panose="02040502050405020303" pitchFamily="18" charset="0"/>
                <a:ea typeface="Batang" panose="02030600000101010101" pitchFamily="18" charset="-127"/>
              </a:rPr>
              <a:t>자동 프록시 구성</a:t>
            </a:r>
          </a:p>
          <a:p>
            <a:pPr marL="86916" lvl="1" indent="-86916">
              <a:spcBef>
                <a:spcPts val="0"/>
              </a:spcBef>
              <a:buFont typeface="Arial"/>
              <a:buChar char="•"/>
            </a:pPr>
            <a:r>
              <a:rPr lang="ko-KR" altLang="en-US" sz="1100" dirty="0">
                <a:latin typeface="Georgia" panose="02040502050405020303" pitchFamily="18" charset="0"/>
                <a:ea typeface="Batang" panose="02030600000101010101" pitchFamily="18" charset="-127"/>
              </a:rPr>
              <a:t>향상된 통합</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altLang="ko-KR" sz="1000" smtClean="0">
                <a:latin typeface="Georgia" panose="02040502050405020303" pitchFamily="18" charset="0"/>
              </a:rPr>
              <a:pPr/>
              <a:t>4</a:t>
            </a:fld>
            <a:endParaRPr lang="ko-KR" altLang="en-US"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ko-KR" altLang="en-US" sz="900" i="1" dirty="0">
                <a:latin typeface="Georgia" panose="02040502050405020303" pitchFamily="18" charset="0"/>
                <a:ea typeface="Batang" panose="02030600000101010101" pitchFamily="18" charset="-127"/>
              </a:rPr>
              <a:t>*   </a:t>
            </a:r>
            <a:r>
              <a:rPr lang="en-US" altLang="ko-KR" sz="900" i="1" dirty="0">
                <a:latin typeface="Georgia" panose="02040502050405020303" pitchFamily="18" charset="0"/>
                <a:ea typeface="Batang" panose="02030600000101010101" pitchFamily="18" charset="-127"/>
              </a:rPr>
              <a:t>APPE</a:t>
            </a:r>
            <a:r>
              <a:rPr lang="ko-KR" altLang="en-US" sz="900" i="1" dirty="0">
                <a:latin typeface="Georgia" panose="02040502050405020303" pitchFamily="18" charset="0"/>
                <a:ea typeface="Batang" panose="02030600000101010101" pitchFamily="18" charset="-127"/>
              </a:rPr>
              <a:t>는 개선사항과 서비스 릴리스를 통해 지속적으로 향상됩니다</a:t>
            </a:r>
            <a:r>
              <a:rPr lang="en-US" altLang="ko-KR" sz="900" i="1" dirty="0">
                <a:latin typeface="Georgia" panose="02040502050405020303" pitchFamily="18" charset="0"/>
                <a:ea typeface="Batang" panose="02030600000101010101" pitchFamily="18" charset="-127"/>
              </a:rPr>
              <a:t>.</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ea typeface="Batang" panose="02030600000101010101" pitchFamily="18" charset="-127"/>
              </a:endParaRPr>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04831"/>
            <a:ext cx="8048448" cy="419940"/>
          </a:xfrm>
        </p:spPr>
        <p:txBody>
          <a:bodyPr>
            <a:noAutofit/>
          </a:bodyPr>
          <a:lstStyle/>
          <a:p>
            <a:r>
              <a:rPr lang="en-US" altLang="ko-KR" sz="2000" dirty="0"/>
              <a:t>Fiery </a:t>
            </a:r>
            <a:r>
              <a:rPr lang="ko-KR" altLang="en-US" sz="2000" dirty="0"/>
              <a:t>서버를 위한 가장 직관적인 인쇄 작업 관리 인터페이스</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altLang="ko-KR" smtClean="0"/>
              <a:pPr/>
              <a:t>5</a:t>
            </a:fld>
            <a:endParaRPr lang="ko-KR" altLang="en-US" dirty="0"/>
          </a:p>
        </p:txBody>
      </p:sp>
      <p:sp>
        <p:nvSpPr>
          <p:cNvPr id="4" name="Title 3"/>
          <p:cNvSpPr>
            <a:spLocks noGrp="1"/>
          </p:cNvSpPr>
          <p:nvPr>
            <p:ph type="title"/>
          </p:nvPr>
        </p:nvSpPr>
        <p:spPr>
          <a:xfrm>
            <a:off x="519597" y="1504842"/>
            <a:ext cx="5133780" cy="585868"/>
          </a:xfrm>
        </p:spPr>
        <p:txBody>
          <a:bodyPr>
            <a:noAutofit/>
          </a:bodyPr>
          <a:lstStyle/>
          <a:p>
            <a:r>
              <a:rPr lang="en-US" altLang="ko-KR" dirty="0"/>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745684"/>
          </a:xfrm>
        </p:spPr>
        <p:txBody>
          <a:bodyPr>
            <a:normAutofit/>
          </a:bodyPr>
          <a:lstStyle/>
          <a:p>
            <a:pPr marL="0" indent="0">
              <a:buNone/>
            </a:pPr>
            <a:r>
              <a:rPr lang="ko-KR" altLang="en-US" sz="2800" dirty="0"/>
              <a:t>인쇄 작업을 빠르게 관리</a:t>
            </a:r>
            <a:r>
              <a:rPr lang="en-US" altLang="ko-KR" sz="2800" dirty="0"/>
              <a:t>, </a:t>
            </a:r>
            <a:r>
              <a:rPr lang="ko-KR" altLang="en-US" sz="2800" dirty="0"/>
              <a:t>인쇄물 생산 증대</a:t>
            </a:r>
            <a:endParaRPr lang="en-US" altLang="ko-KR" dirty="0"/>
          </a:p>
          <a:p>
            <a:pPr marL="0" indent="0">
              <a:buNone/>
            </a:pPr>
            <a:r>
              <a:rPr lang="ko-KR" altLang="en-US" sz="700" dirty="0"/>
              <a:t> </a:t>
            </a:r>
            <a:endParaRPr lang="ko-KR" altLang="en-US" sz="600" dirty="0"/>
          </a:p>
          <a:p>
            <a:pPr>
              <a:spcBef>
                <a:spcPts val="600"/>
              </a:spcBef>
            </a:pPr>
            <a:r>
              <a:rPr lang="ko-KR" altLang="en-US" sz="2400" dirty="0"/>
              <a:t>더욱 직관적이고 편리하게 사용</a:t>
            </a:r>
          </a:p>
          <a:p>
            <a:pPr>
              <a:spcBef>
                <a:spcPts val="600"/>
              </a:spcBef>
            </a:pPr>
            <a:r>
              <a:rPr lang="ko-KR" altLang="en-US" sz="2400" dirty="0"/>
              <a:t>더욱 향상된 생산성과 효율성</a:t>
            </a:r>
          </a:p>
          <a:p>
            <a:r>
              <a:rPr lang="ko-KR" altLang="en-US" sz="2400" dirty="0"/>
              <a:t>관리자를 위한 새로운 도구</a:t>
            </a:r>
          </a:p>
          <a:p>
            <a:r>
              <a:rPr lang="ko-KR" altLang="en-US" sz="2400" dirty="0"/>
              <a:t>부드럽게 빠른 업그레이드 작업</a:t>
            </a:r>
          </a:p>
          <a:p>
            <a:r>
              <a:rPr lang="ko-KR" altLang="en-US" sz="2400" dirty="0"/>
              <a:t>미래에도 대비</a:t>
            </a:r>
          </a:p>
        </p:txBody>
      </p:sp>
      <p:sp>
        <p:nvSpPr>
          <p:cNvPr id="4" name="Slide Number Placeholder 3"/>
          <p:cNvSpPr>
            <a:spLocks noGrp="1"/>
          </p:cNvSpPr>
          <p:nvPr>
            <p:ph type="sldNum" sz="quarter" idx="12"/>
          </p:nvPr>
        </p:nvSpPr>
        <p:spPr/>
        <p:txBody>
          <a:bodyPr/>
          <a:lstStyle/>
          <a:p>
            <a:fld id="{6BEE8092-FD92-D247-BFBB-7625102F9F8E}" type="slidenum">
              <a:rPr lang="en-US" altLang="ko-KR" smtClean="0"/>
              <a:t>6</a:t>
            </a:fld>
            <a:endParaRPr lang="ko-KR" altLang="en-US" dirty="0"/>
          </a:p>
        </p:txBody>
      </p:sp>
      <p:sp>
        <p:nvSpPr>
          <p:cNvPr id="2" name="Title 1"/>
          <p:cNvSpPr>
            <a:spLocks noGrp="1"/>
          </p:cNvSpPr>
          <p:nvPr>
            <p:ph type="title"/>
          </p:nvPr>
        </p:nvSpPr>
        <p:spPr>
          <a:xfrm>
            <a:off x="330591" y="205979"/>
            <a:ext cx="7409151" cy="857250"/>
          </a:xfrm>
        </p:spPr>
        <p:txBody>
          <a:bodyPr>
            <a:normAutofit/>
          </a:bodyPr>
          <a:lstStyle/>
          <a:p>
            <a:r>
              <a:rPr lang="en-US" altLang="ko-KR"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3037535" y="4645560"/>
            <a:ext cx="2335896"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ko-KR" altLang="en-US" sz="1600" dirty="0">
                <a:latin typeface="Georgia"/>
                <a:ea typeface="Batang" panose="02030600000101010101" pitchFamily="18" charset="-127"/>
                <a:hlinkClick r:id="rId4"/>
              </a:rPr>
              <a:t>프레젠테이션 전문 보기</a:t>
            </a:r>
            <a:endParaRPr lang="ko-KR" altLang="en-US" sz="2400" dirty="0">
              <a:latin typeface="Georgia"/>
              <a:ea typeface="Batang" panose="02030600000101010101" pitchFamily="18" charset="-127"/>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3063240"/>
            <a:ext cx="3275806" cy="84582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2" name="Title 1"/>
          <p:cNvSpPr>
            <a:spLocks noGrp="1"/>
          </p:cNvSpPr>
          <p:nvPr>
            <p:ph type="title"/>
          </p:nvPr>
        </p:nvSpPr>
        <p:spPr/>
        <p:txBody>
          <a:bodyPr/>
          <a:lstStyle/>
          <a:p>
            <a:r>
              <a:rPr lang="ko-KR" altLang="en-US" dirty="0"/>
              <a:t>버전 </a:t>
            </a:r>
            <a:r>
              <a:rPr lang="en-US" altLang="ko-KR" dirty="0"/>
              <a:t>6</a:t>
            </a:r>
            <a:r>
              <a:rPr lang="ko-KR" altLang="en-US" dirty="0"/>
              <a:t>의 새로운 기능</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7</a:t>
            </a:fld>
            <a:endParaRPr lang="ko-KR" altLang="en-US" dirty="0"/>
          </a:p>
        </p:txBody>
      </p:sp>
      <p:sp>
        <p:nvSpPr>
          <p:cNvPr id="7" name="Content Placeholder 6"/>
          <p:cNvSpPr>
            <a:spLocks noGrp="1"/>
          </p:cNvSpPr>
          <p:nvPr>
            <p:ph sz="quarter" idx="12"/>
          </p:nvPr>
        </p:nvSpPr>
        <p:spPr>
          <a:xfrm>
            <a:off x="777001" y="1406661"/>
            <a:ext cx="8229600" cy="3608231"/>
          </a:xfrm>
        </p:spPr>
        <p:txBody>
          <a:bodyPr numCol="2">
            <a:noAutofit/>
          </a:bodyPr>
          <a:lstStyle/>
          <a:p>
            <a:pPr marL="0" indent="0">
              <a:buNone/>
            </a:pPr>
            <a:r>
              <a:rPr lang="ko-KR" altLang="en-US" sz="1600" b="1" dirty="0"/>
              <a:t>버전 </a:t>
            </a:r>
            <a:r>
              <a:rPr lang="en-US" altLang="ko-KR" sz="1600" b="1" dirty="0"/>
              <a:t>5</a:t>
            </a:r>
            <a:r>
              <a:rPr lang="ko-KR" altLang="en-US" sz="1600" b="1" dirty="0"/>
              <a:t>에서 간편하게 이전</a:t>
            </a:r>
          </a:p>
          <a:p>
            <a:pPr marL="169863" indent="-169863">
              <a:spcBef>
                <a:spcPts val="0"/>
              </a:spcBef>
            </a:pPr>
            <a:r>
              <a:rPr lang="ko-KR" altLang="en-US" sz="1600" dirty="0"/>
              <a:t>부드럽게 빠른 업그레이드 작업</a:t>
            </a:r>
          </a:p>
          <a:p>
            <a:pPr marL="169863" indent="-169863">
              <a:spcBef>
                <a:spcPts val="0"/>
              </a:spcBef>
            </a:pPr>
            <a:r>
              <a:rPr lang="ko-KR" altLang="en-US" sz="1600" dirty="0"/>
              <a:t>시작 안내</a:t>
            </a:r>
          </a:p>
          <a:p>
            <a:pPr marL="0" indent="0">
              <a:buNone/>
            </a:pPr>
            <a:r>
              <a:rPr lang="ko-KR" altLang="en-US" sz="1600" b="1" dirty="0"/>
              <a:t>더욱 직관적이고 편리하게 사용</a:t>
            </a:r>
          </a:p>
          <a:p>
            <a:pPr marL="169863" indent="-169863">
              <a:spcBef>
                <a:spcPts val="0"/>
              </a:spcBef>
            </a:pPr>
            <a:r>
              <a:rPr lang="ko-KR" altLang="en-US" sz="1600" dirty="0"/>
              <a:t>깔끔한 최신 사용자 인터페이스</a:t>
            </a:r>
          </a:p>
          <a:p>
            <a:pPr marL="0" indent="0">
              <a:buNone/>
            </a:pPr>
            <a:r>
              <a:rPr lang="ko-KR" altLang="en-US" sz="1600" b="1" dirty="0"/>
              <a:t>더욱 향상된 생산성과 효율성</a:t>
            </a:r>
          </a:p>
          <a:p>
            <a:pPr marL="169863" indent="-169863">
              <a:spcBef>
                <a:spcPts val="600"/>
              </a:spcBef>
              <a:buFont typeface="Arial" panose="020B0604020202020204" pitchFamily="34" charset="0"/>
              <a:buChar char="•"/>
            </a:pPr>
            <a:r>
              <a:rPr lang="ko-KR" altLang="en-US" sz="1600" dirty="0"/>
              <a:t>모든 작업 미리 보기*</a:t>
            </a:r>
          </a:p>
          <a:p>
            <a:pPr marL="169863" indent="-169863">
              <a:spcBef>
                <a:spcPts val="0"/>
              </a:spcBef>
              <a:buFont typeface="Arial" panose="020B0604020202020204" pitchFamily="34" charset="0"/>
              <a:buChar char="•"/>
            </a:pPr>
            <a:r>
              <a:rPr lang="ko-KR" altLang="en-US" sz="1600" dirty="0"/>
              <a:t>자동으로 래스터 제거*</a:t>
            </a:r>
          </a:p>
          <a:p>
            <a:pPr marL="169863" indent="-169863">
              <a:spcBef>
                <a:spcPts val="0"/>
              </a:spcBef>
              <a:buFont typeface="Arial" panose="020B0604020202020204" pitchFamily="34" charset="0"/>
              <a:buChar char="•"/>
            </a:pPr>
            <a:r>
              <a:rPr lang="ko-KR" altLang="en-US" sz="1600" dirty="0"/>
              <a:t>빠른 재인쇄*</a:t>
            </a:r>
          </a:p>
          <a:p>
            <a:pPr marL="169863" indent="-169863">
              <a:spcBef>
                <a:spcPts val="600"/>
              </a:spcBef>
            </a:pPr>
            <a:r>
              <a:rPr lang="ko-KR" altLang="en-US" sz="1600" dirty="0"/>
              <a:t>작업 검색 기능 </a:t>
            </a:r>
          </a:p>
          <a:p>
            <a:pPr marL="569913" lvl="1" indent="-169863">
              <a:spcBef>
                <a:spcPts val="0"/>
              </a:spcBef>
            </a:pPr>
            <a:r>
              <a:rPr lang="ko-KR" altLang="en-US" sz="1600" dirty="0"/>
              <a:t>간단한 검색</a:t>
            </a:r>
          </a:p>
          <a:p>
            <a:pPr marL="569913" lvl="1" indent="-169863">
              <a:spcBef>
                <a:spcPts val="0"/>
              </a:spcBef>
            </a:pPr>
            <a:r>
              <a:rPr lang="ko-KR" altLang="en-US" sz="1600" dirty="0"/>
              <a:t>고급 검색</a:t>
            </a:r>
          </a:p>
          <a:p>
            <a:pPr marL="569913" lvl="1" indent="-169863">
              <a:spcBef>
                <a:spcPts val="0"/>
              </a:spcBef>
            </a:pPr>
            <a:r>
              <a:rPr lang="ko-KR" altLang="en-US" sz="1600" dirty="0"/>
              <a:t>사용자 지정 보기 및 필터</a:t>
            </a:r>
          </a:p>
          <a:p>
            <a:pPr marL="169863" indent="-169863">
              <a:spcBef>
                <a:spcPts val="0"/>
              </a:spcBef>
            </a:pPr>
            <a:r>
              <a:rPr lang="ko-KR" altLang="en-US" sz="1600" dirty="0"/>
              <a:t>작업 속성의 색상 설정</a:t>
            </a:r>
          </a:p>
          <a:p>
            <a:pPr marL="169863" indent="-169863">
              <a:spcBef>
                <a:spcPts val="0"/>
              </a:spcBef>
            </a:pPr>
            <a:r>
              <a:rPr lang="ko-KR" altLang="en-US" sz="1600" dirty="0"/>
              <a:t>기본값 설정</a:t>
            </a:r>
          </a:p>
          <a:p>
            <a:pPr marL="569913" lvl="1" indent="-169863">
              <a:spcBef>
                <a:spcPts val="0"/>
              </a:spcBef>
            </a:pPr>
            <a:r>
              <a:rPr lang="ko-KR" altLang="en-US" sz="1600" dirty="0"/>
              <a:t>색상 관리 기본값</a:t>
            </a:r>
          </a:p>
          <a:p>
            <a:pPr marL="169863" indent="-169863">
              <a:spcBef>
                <a:spcPts val="0"/>
              </a:spcBef>
            </a:pPr>
            <a:r>
              <a:rPr lang="ko-KR" altLang="en-US" sz="1600" dirty="0"/>
              <a:t>인라인 편집</a:t>
            </a:r>
          </a:p>
          <a:p>
            <a:pPr marL="0" indent="0">
              <a:spcBef>
                <a:spcPts val="0"/>
              </a:spcBef>
              <a:buNone/>
            </a:pPr>
            <a:r>
              <a:rPr lang="ko-KR" altLang="en-US" sz="1600" b="1" dirty="0"/>
              <a:t>프로덕션 관리자를 위한 새로운 도구</a:t>
            </a:r>
          </a:p>
          <a:p>
            <a:pPr marL="169863" indent="-169863">
              <a:spcBef>
                <a:spcPts val="0"/>
              </a:spcBef>
            </a:pPr>
            <a:r>
              <a:rPr lang="ko-KR" altLang="en-US" sz="1600" dirty="0"/>
              <a:t>홈 보기</a:t>
            </a:r>
          </a:p>
          <a:p>
            <a:pPr marL="569913" lvl="1" indent="-169863">
              <a:spcBef>
                <a:spcPts val="0"/>
              </a:spcBef>
            </a:pPr>
            <a:r>
              <a:rPr lang="ko-KR" altLang="en-US" sz="1600" dirty="0"/>
              <a:t>서버 상태</a:t>
            </a:r>
          </a:p>
          <a:p>
            <a:pPr marL="569913" lvl="1" indent="-169863">
              <a:spcBef>
                <a:spcPts val="0"/>
              </a:spcBef>
            </a:pPr>
            <a:r>
              <a:rPr lang="ko-KR" altLang="en-US" sz="1600" dirty="0"/>
              <a:t>간단한 프로덕션 메트릭</a:t>
            </a:r>
          </a:p>
          <a:p>
            <a:pPr marL="169863" indent="-169863">
              <a:spcBef>
                <a:spcPts val="0"/>
              </a:spcBef>
            </a:pPr>
            <a:r>
              <a:rPr lang="en-US" altLang="ko-KR" sz="1600" dirty="0"/>
              <a:t>Fiery </a:t>
            </a:r>
            <a:r>
              <a:rPr lang="ko-KR" altLang="en-US" sz="1600" dirty="0"/>
              <a:t>업데이트</a:t>
            </a:r>
          </a:p>
          <a:p>
            <a:pPr marL="169863" indent="-169863">
              <a:spcBef>
                <a:spcPts val="0"/>
              </a:spcBef>
            </a:pPr>
            <a:r>
              <a:rPr lang="ko-KR" altLang="en-US" sz="1600" dirty="0"/>
              <a:t>기본값 설정</a:t>
            </a:r>
          </a:p>
        </p:txBody>
      </p:sp>
      <p:sp>
        <p:nvSpPr>
          <p:cNvPr id="9" name="Rectangle: Rounded Corners 8"/>
          <p:cNvSpPr/>
          <p:nvPr/>
        </p:nvSpPr>
        <p:spPr>
          <a:xfrm>
            <a:off x="5611009" y="4195871"/>
            <a:ext cx="2412107"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ko-KR" altLang="en-US" sz="1600" dirty="0">
                <a:solidFill>
                  <a:schemeClr val="tx1"/>
                </a:solidFill>
                <a:latin typeface="Georgia" panose="02040502050405020303" pitchFamily="18" charset="0"/>
                <a:ea typeface="Batang" panose="02030600000101010101" pitchFamily="18" charset="-127"/>
              </a:rPr>
              <a:t>*</a:t>
            </a:r>
            <a:r>
              <a:rPr lang="en-US" altLang="ko-KR" sz="1600" dirty="0">
                <a:solidFill>
                  <a:schemeClr val="tx1"/>
                </a:solidFill>
                <a:latin typeface="Georgia" panose="02040502050405020303" pitchFamily="18" charset="0"/>
                <a:ea typeface="Batang" panose="02030600000101010101" pitchFamily="18" charset="-127"/>
              </a:rPr>
              <a:t>FS300 Pro </a:t>
            </a:r>
            <a:r>
              <a:rPr lang="ko-KR" altLang="en-US" sz="1600" dirty="0">
                <a:solidFill>
                  <a:schemeClr val="tx1"/>
                </a:solidFill>
                <a:latin typeface="Georgia" panose="02040502050405020303" pitchFamily="18" charset="0"/>
                <a:ea typeface="Batang" panose="02030600000101010101" pitchFamily="18" charset="-127"/>
              </a:rPr>
              <a:t>서버에만 있는 새로운 기능</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734730" y="3467099"/>
            <a:ext cx="4771452" cy="28194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dirty="0">
              <a:ea typeface="Batang" panose="02030600000101010101" pitchFamily="18" charset="-127"/>
            </a:endParaRPr>
          </a:p>
        </p:txBody>
      </p:sp>
      <p:sp>
        <p:nvSpPr>
          <p:cNvPr id="2" name="Title 1"/>
          <p:cNvSpPr>
            <a:spLocks noGrp="1"/>
          </p:cNvSpPr>
          <p:nvPr>
            <p:ph type="title"/>
          </p:nvPr>
        </p:nvSpPr>
        <p:spPr/>
        <p:txBody>
          <a:bodyPr>
            <a:normAutofit/>
          </a:bodyPr>
          <a:lstStyle/>
          <a:p>
            <a:r>
              <a:rPr lang="ko-KR" altLang="en-US" dirty="0"/>
              <a:t>판 고르기 솔루션의 새로운 기능</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8</a:t>
            </a:fld>
            <a:endParaRPr lang="ko-KR" altLang="en-US" dirty="0"/>
          </a:p>
        </p:txBody>
      </p:sp>
      <p:graphicFrame>
        <p:nvGraphicFramePr>
          <p:cNvPr id="5" name="Table 4"/>
          <p:cNvGraphicFramePr>
            <a:graphicFrameLocks noGrp="1"/>
          </p:cNvGraphicFramePr>
          <p:nvPr>
            <p:extLst>
              <p:ext uri="{D42A27DB-BD31-4B8C-83A1-F6EECF244321}">
                <p14:modId xmlns:p14="http://schemas.microsoft.com/office/powerpoint/2010/main" val="3294919179"/>
              </p:ext>
            </p:extLst>
          </p:nvPr>
        </p:nvGraphicFramePr>
        <p:xfrm>
          <a:off x="457200" y="1273492"/>
          <a:ext cx="7048982" cy="3771900"/>
        </p:xfrm>
        <a:graphic>
          <a:graphicData uri="http://schemas.openxmlformats.org/drawingml/2006/table">
            <a:tbl>
              <a:tblPr firstRow="1" bandRow="1">
                <a:tableStyleId>{5DA37D80-6434-44D0-A028-1B22A696006F}</a:tableStyleId>
              </a:tblPr>
              <a:tblGrid>
                <a:gridCol w="2234789">
                  <a:extLst>
                    <a:ext uri="{9D8B030D-6E8A-4147-A177-3AD203B41FA5}">
                      <a16:colId xmlns:a16="http://schemas.microsoft.com/office/drawing/2014/main" val="20000"/>
                    </a:ext>
                  </a:extLst>
                </a:gridCol>
                <a:gridCol w="4814193">
                  <a:extLst>
                    <a:ext uri="{9D8B030D-6E8A-4147-A177-3AD203B41FA5}">
                      <a16:colId xmlns:a16="http://schemas.microsoft.com/office/drawing/2014/main" val="20001"/>
                    </a:ext>
                  </a:extLst>
                </a:gridCol>
              </a:tblGrid>
              <a:tr h="261818">
                <a:tc>
                  <a:txBody>
                    <a:bodyPr/>
                    <a:lstStyle/>
                    <a:p>
                      <a:r>
                        <a:rPr lang="en-US" altLang="ko-KR" sz="1800" b="1" dirty="0">
                          <a:latin typeface="Georgia" panose="02040502050405020303" pitchFamily="18" charset="0"/>
                          <a:ea typeface="Batang" panose="02030600000101010101" pitchFamily="18" charset="-127"/>
                        </a:rPr>
                        <a:t>Fiery Impose</a:t>
                      </a:r>
                      <a:endParaRPr lang="ko-KR" altLang="en-US" sz="1800" b="1" baseline="0" dirty="0">
                        <a:latin typeface="Georgia" panose="02040502050405020303" pitchFamily="18" charset="0"/>
                        <a:ea typeface="Batang" panose="02030600000101010101" pitchFamily="18" charset="-127"/>
                      </a:endParaRPr>
                    </a:p>
                    <a:p>
                      <a:r>
                        <a:rPr lang="en-US" altLang="ko-KR" sz="1800" b="1" baseline="0" dirty="0">
                          <a:latin typeface="Georgia" panose="02040502050405020303" pitchFamily="18" charset="0"/>
                          <a:ea typeface="Batang" panose="02030600000101010101" pitchFamily="18" charset="-127"/>
                        </a:rPr>
                        <a:t>Fiery Compose</a:t>
                      </a:r>
                    </a:p>
                    <a:p>
                      <a:r>
                        <a:rPr lang="en-US" altLang="ko-KR" sz="1800" b="1" dirty="0">
                          <a:latin typeface="Georgia" panose="02040502050405020303" pitchFamily="18" charset="0"/>
                          <a:ea typeface="Batang" panose="02030600000101010101" pitchFamily="18" charset="-127"/>
                        </a:rPr>
                        <a:t>Fiery JobMaster</a:t>
                      </a:r>
                      <a:endParaRPr lang="ko-KR" altLang="en-US" sz="1800" b="1" dirty="0">
                        <a:latin typeface="Batang" panose="02030600000101010101" pitchFamily="18" charset="-127"/>
                        <a:ea typeface="Batang" panose="02030600000101010101" pitchFamily="18" charset="-127"/>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altLang="en-US" sz="1600" b="0" dirty="0">
                          <a:latin typeface="Georgia" panose="02040502050405020303" pitchFamily="18" charset="0"/>
                          <a:ea typeface="Batang" panose="02030600000101010101" pitchFamily="18" charset="-127"/>
                        </a:rPr>
                        <a:t>사용성 향상</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ko-KR" altLang="en-US" sz="1400" b="0" dirty="0">
                          <a:latin typeface="Georgia" panose="02040502050405020303" pitchFamily="18" charset="0"/>
                          <a:ea typeface="Batang" panose="02030600000101010101" pitchFamily="18" charset="-127"/>
                        </a:rPr>
                        <a:t>더욱 간편한 환경설정</a:t>
                      </a:r>
                      <a:r>
                        <a:rPr lang="en-US" altLang="ko-KR" sz="1400" b="0" dirty="0">
                          <a:latin typeface="Georgia" panose="02040502050405020303" pitchFamily="18" charset="0"/>
                          <a:ea typeface="Batang" panose="02030600000101010101" pitchFamily="18" charset="-127"/>
                        </a:rPr>
                        <a:t>, </a:t>
                      </a:r>
                      <a:r>
                        <a:rPr lang="ko-KR" altLang="en-US" sz="1400" b="0" dirty="0">
                          <a:latin typeface="Georgia" panose="02040502050405020303" pitchFamily="18" charset="0"/>
                          <a:ea typeface="Batang" panose="02030600000101010101" pitchFamily="18" charset="-127"/>
                        </a:rPr>
                        <a:t>창 크기 보존</a:t>
                      </a:r>
                      <a:r>
                        <a:rPr lang="en-US" altLang="ko-KR" sz="1400" b="0" dirty="0">
                          <a:latin typeface="Georgia" panose="02040502050405020303" pitchFamily="18" charset="0"/>
                          <a:ea typeface="Batang" panose="02030600000101010101" pitchFamily="18" charset="-127"/>
                        </a:rPr>
                        <a:t>, </a:t>
                      </a:r>
                      <a:r>
                        <a:rPr lang="ko-KR" altLang="en-US" sz="1400" b="0" dirty="0">
                          <a:latin typeface="Georgia" panose="02040502050405020303" pitchFamily="18" charset="0"/>
                          <a:ea typeface="Batang" panose="02030600000101010101" pitchFamily="18" charset="-127"/>
                        </a:rPr>
                        <a:t>용지색 표시</a:t>
                      </a:r>
                      <a:r>
                        <a:rPr lang="en-US" altLang="ko-KR" sz="1400" b="0" dirty="0">
                          <a:latin typeface="Georgia" panose="02040502050405020303" pitchFamily="18" charset="0"/>
                          <a:ea typeface="Batang" panose="02030600000101010101" pitchFamily="18" charset="-127"/>
                        </a:rPr>
                        <a:t>, </a:t>
                      </a:r>
                      <a:r>
                        <a:rPr lang="ko-KR" altLang="en-US" sz="1400" b="0" dirty="0">
                          <a:latin typeface="Georgia" panose="02040502050405020303" pitchFamily="18" charset="0"/>
                          <a:ea typeface="Batang" panose="02030600000101010101" pitchFamily="18" charset="-127"/>
                        </a:rPr>
                        <a:t>향상된 페이지 삽입</a:t>
                      </a:r>
                      <a:r>
                        <a:rPr lang="en-US" altLang="ko-KR" sz="1400" b="0" dirty="0">
                          <a:latin typeface="Georgia" panose="02040502050405020303" pitchFamily="18" charset="0"/>
                          <a:ea typeface="Batang" panose="02030600000101010101" pitchFamily="18" charset="-127"/>
                        </a:rPr>
                        <a:t>, </a:t>
                      </a:r>
                      <a:r>
                        <a:rPr lang="ko-KR" altLang="en-US" sz="1400" b="0" dirty="0">
                          <a:latin typeface="Georgia" panose="02040502050405020303" pitchFamily="18" charset="0"/>
                          <a:ea typeface="Batang" panose="02030600000101010101" pitchFamily="18" charset="-127"/>
                        </a:rPr>
                        <a:t>더욱 빠른 작업 저장</a:t>
                      </a:r>
                      <a:r>
                        <a:rPr lang="en-US" altLang="ko-KR" sz="1400" b="0" dirty="0">
                          <a:latin typeface="Georgia" panose="02040502050405020303" pitchFamily="18" charset="0"/>
                          <a:ea typeface="Batang" panose="02030600000101010101" pitchFamily="18" charset="-127"/>
                        </a:rPr>
                        <a:t>, </a:t>
                      </a:r>
                      <a:r>
                        <a:rPr lang="ko-KR" altLang="en-US" sz="1400" b="0" dirty="0">
                          <a:latin typeface="Georgia" panose="02040502050405020303" pitchFamily="18" charset="0"/>
                          <a:ea typeface="Batang" panose="02030600000101010101" pitchFamily="18" charset="-127"/>
                        </a:rPr>
                        <a:t>더욱 빠른 용지 크기 선택</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b="0" kern="1200" baseline="0" dirty="0">
                          <a:solidFill>
                            <a:schemeClr val="tx1"/>
                          </a:solidFill>
                          <a:latin typeface="Georgia" panose="02040502050405020303" pitchFamily="18" charset="0"/>
                          <a:ea typeface="Batang" panose="02030600000101010101" pitchFamily="18" charset="-127"/>
                        </a:rPr>
                        <a:t>Acrobat DC Professional </a:t>
                      </a:r>
                      <a:r>
                        <a:rPr lang="ko-KR" altLang="en-US" sz="1600" b="0" kern="1200" baseline="0" dirty="0">
                          <a:solidFill>
                            <a:schemeClr val="tx1"/>
                          </a:solidFill>
                          <a:latin typeface="Georgia" panose="02040502050405020303" pitchFamily="18" charset="0"/>
                          <a:ea typeface="Batang" panose="02030600000101010101" pitchFamily="18" charset="-127"/>
                        </a:rPr>
                        <a:t>및 </a:t>
                      </a:r>
                      <a:r>
                        <a:rPr lang="en-US" altLang="ko-KR" sz="1600" b="0" kern="1200" baseline="0" dirty="0">
                          <a:solidFill>
                            <a:schemeClr val="tx1"/>
                          </a:solidFill>
                          <a:latin typeface="Georgia" panose="02040502050405020303" pitchFamily="18" charset="0"/>
                          <a:ea typeface="Batang" panose="02030600000101010101" pitchFamily="18" charset="-127"/>
                        </a:rPr>
                        <a:t>PitStop Edit 13</a:t>
                      </a:r>
                      <a:endParaRPr lang="ko-KR" altLang="en-US" sz="1600" b="0" kern="1200" dirty="0">
                        <a:solidFill>
                          <a:schemeClr val="tx1"/>
                        </a:solidFill>
                        <a:latin typeface="Georgia" panose="02040502050405020303" pitchFamily="18" charset="0"/>
                        <a:ea typeface="Batang" panose="02030600000101010101" pitchFamily="18" charset="-127"/>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en-US" altLang="ko-KR" sz="1800" b="1" dirty="0">
                          <a:latin typeface="Georgia" panose="02040502050405020303" pitchFamily="18" charset="0"/>
                          <a:ea typeface="Batang" panose="02030600000101010101" pitchFamily="18" charset="-127"/>
                        </a:rPr>
                        <a:t>Fiery Impose</a:t>
                      </a:r>
                      <a:endParaRPr lang="ko-KR" altLang="en-US" sz="1800" b="1" dirty="0">
                        <a:latin typeface="Batang" panose="02030600000101010101" pitchFamily="18" charset="-127"/>
                        <a:ea typeface="Batang" panose="02030600000101010101" pitchFamily="18" charset="-127"/>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ko-KR" altLang="en-US" sz="1600" b="0" kern="1200" dirty="0">
                          <a:effectLst/>
                          <a:latin typeface="Georgia" panose="02040502050405020303" pitchFamily="18" charset="0"/>
                          <a:ea typeface="Batang" panose="02030600000101010101" pitchFamily="18" charset="-127"/>
                        </a:rPr>
                        <a:t>용지 크기별로 갱업 자동화</a:t>
                      </a:r>
                    </a:p>
                    <a:p>
                      <a:pPr marL="171450" indent="-171450">
                        <a:buFont typeface="Arial" panose="020B0604020202020204" pitchFamily="34" charset="0"/>
                        <a:buChar char="•"/>
                      </a:pPr>
                      <a:r>
                        <a:rPr lang="ko-KR" altLang="en-US" sz="1600" b="0" dirty="0">
                          <a:latin typeface="Georgia" panose="02040502050405020303" pitchFamily="18" charset="0"/>
                          <a:ea typeface="Batang" panose="02030600000101010101" pitchFamily="18" charset="-127"/>
                        </a:rPr>
                        <a:t>페이지 자동 회전</a:t>
                      </a:r>
                      <a:endParaRPr lang="ko-KR" altLang="en-US" sz="1600" b="0" kern="1200" dirty="0">
                        <a:effectLst/>
                        <a:latin typeface="Georgia" panose="02040502050405020303" pitchFamily="18" charset="0"/>
                        <a:ea typeface="Batang" panose="02030600000101010101" pitchFamily="18" charset="-127"/>
                      </a:endParaRPr>
                    </a:p>
                    <a:p>
                      <a:pPr marL="171450" indent="-171450">
                        <a:buFont typeface="Arial" panose="020B0604020202020204" pitchFamily="34" charset="0"/>
                        <a:buChar char="•"/>
                      </a:pPr>
                      <a:r>
                        <a:rPr lang="ko-KR" altLang="en-US" sz="1600" b="0" dirty="0">
                          <a:latin typeface="Georgia" panose="02040502050405020303" pitchFamily="18" charset="0"/>
                          <a:ea typeface="Batang" panose="02030600000101010101" pitchFamily="18" charset="-127"/>
                        </a:rPr>
                        <a:t>마크 프리셋</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b="0" dirty="0">
                          <a:latin typeface="Georgia" panose="02040502050405020303" pitchFamily="18" charset="0"/>
                          <a:ea typeface="Batang" panose="02030600000101010101" pitchFamily="18" charset="-127"/>
                        </a:rPr>
                        <a:t>VDP </a:t>
                      </a:r>
                      <a:r>
                        <a:rPr lang="ko-KR" altLang="en-US" sz="1600" b="0" dirty="0">
                          <a:latin typeface="Georgia" panose="02040502050405020303" pitchFamily="18" charset="0"/>
                          <a:ea typeface="Batang" panose="02030600000101010101" pitchFamily="18" charset="-127"/>
                        </a:rPr>
                        <a:t>소책자 커버에 혼합 용지</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altLang="en-US" sz="1600" b="0" dirty="0">
                          <a:latin typeface="Georgia" panose="02040502050405020303" pitchFamily="18" charset="0"/>
                          <a:ea typeface="Batang" panose="02030600000101010101" pitchFamily="18" charset="-127"/>
                        </a:rPr>
                        <a:t>일본어 자르기 표시 스타일 워크플로 자동화</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b="0" dirty="0">
                          <a:latin typeface="Georgia" panose="02040502050405020303" pitchFamily="18" charset="0"/>
                          <a:ea typeface="Batang" panose="02030600000101010101" pitchFamily="18" charset="-127"/>
                        </a:rPr>
                        <a:t>30</a:t>
                      </a:r>
                      <a:r>
                        <a:rPr lang="ko-KR" altLang="en-US" sz="1600" b="0" dirty="0">
                          <a:latin typeface="Georgia" panose="02040502050405020303" pitchFamily="18" charset="0"/>
                          <a:ea typeface="Batang" panose="02030600000101010101" pitchFamily="18" charset="-127"/>
                        </a:rPr>
                        <a:t>일 무료 체험</a:t>
                      </a:r>
                      <a:endParaRPr lang="ko-KR" altLang="en-US" sz="1600" b="0" dirty="0">
                        <a:latin typeface="Batang" panose="02030600000101010101" pitchFamily="18" charset="-127"/>
                        <a:ea typeface="Batang" panose="02030600000101010101" pitchFamily="18" charset="-127"/>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ko-KR" sz="1800" b="1" dirty="0">
                          <a:latin typeface="Georgia" panose="02040502050405020303" pitchFamily="18" charset="0"/>
                          <a:ea typeface="Batang" panose="02030600000101010101" pitchFamily="18" charset="-127"/>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altLang="en-US" sz="1600" b="0" dirty="0">
                          <a:latin typeface="Georgia" panose="02040502050405020303" pitchFamily="18" charset="0"/>
                          <a:ea typeface="Batang" panose="02030600000101010101" pitchFamily="18" charset="-127"/>
                        </a:rPr>
                        <a:t>이미지 스탬핑</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altLang="en-US" sz="1600" b="0" dirty="0">
                          <a:latin typeface="Georgia" panose="02040502050405020303" pitchFamily="18" charset="0"/>
                          <a:ea typeface="Batang" panose="02030600000101010101" pitchFamily="18" charset="-127"/>
                        </a:rPr>
                        <a:t>스캔한 페이지 가져오기</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altLang="en-US" sz="1600" b="0" dirty="0">
                          <a:latin typeface="Georgia" panose="02040502050405020303" pitchFamily="18" charset="0"/>
                          <a:ea typeface="Batang" panose="02030600000101010101" pitchFamily="18" charset="-127"/>
                        </a:rPr>
                        <a:t>페이지 오프셋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1600" b="0" dirty="0">
                          <a:latin typeface="Georgia" panose="02040502050405020303" pitchFamily="18" charset="0"/>
                          <a:ea typeface="Batang" panose="02030600000101010101" pitchFamily="18" charset="-127"/>
                        </a:rPr>
                        <a:t>30</a:t>
                      </a:r>
                      <a:r>
                        <a:rPr lang="ko-KR" altLang="en-US" sz="1600" b="0" dirty="0">
                          <a:latin typeface="Georgia" panose="02040502050405020303" pitchFamily="18" charset="0"/>
                          <a:ea typeface="Batang" panose="02030600000101010101" pitchFamily="18" charset="-127"/>
                        </a:rPr>
                        <a:t>일 무료 체험</a:t>
                      </a:r>
                      <a:endParaRPr lang="ko-KR" altLang="en-US" sz="1600" b="0" dirty="0">
                        <a:latin typeface="Batang" panose="02030600000101010101" pitchFamily="18" charset="-127"/>
                        <a:ea typeface="Batang" panose="02030600000101010101" pitchFamily="18" charset="-127"/>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320309" y="4203491"/>
            <a:ext cx="1757145" cy="74290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ko-KR" altLang="en-US" sz="1600" dirty="0">
                <a:solidFill>
                  <a:schemeClr val="tx1"/>
                </a:solidFill>
                <a:latin typeface="Georgia" panose="02040502050405020303" pitchFamily="18" charset="0"/>
                <a:ea typeface="Batang" panose="02030600000101010101" pitchFamily="18" charset="-127"/>
              </a:rPr>
              <a:t>*</a:t>
            </a:r>
            <a:r>
              <a:rPr lang="en-US" altLang="ko-KR" sz="1600" dirty="0">
                <a:solidFill>
                  <a:schemeClr val="tx1"/>
                </a:solidFill>
                <a:latin typeface="Georgia" panose="02040502050405020303" pitchFamily="18" charset="0"/>
                <a:ea typeface="Batang" panose="02030600000101010101" pitchFamily="18" charset="-127"/>
              </a:rPr>
              <a:t>FS300 Pro </a:t>
            </a:r>
            <a:r>
              <a:rPr lang="ko-KR" altLang="en-US" sz="1600" dirty="0">
                <a:solidFill>
                  <a:schemeClr val="tx1"/>
                </a:solidFill>
                <a:latin typeface="Georgia" panose="02040502050405020303" pitchFamily="18" charset="0"/>
                <a:ea typeface="Batang" panose="02030600000101010101" pitchFamily="18" charset="-127"/>
              </a:rPr>
              <a:t>서버에만 있는 새로운 기능</a:t>
            </a:r>
          </a:p>
        </p:txBody>
      </p:sp>
      <p:sp>
        <p:nvSpPr>
          <p:cNvPr id="17" name="TextBox 16"/>
          <p:cNvSpPr txBox="1"/>
          <p:nvPr/>
        </p:nvSpPr>
        <p:spPr>
          <a:xfrm>
            <a:off x="7510709" y="4195230"/>
            <a:ext cx="1480145"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ko-KR" altLang="en-US" sz="1600" dirty="0">
                <a:latin typeface="Georgia"/>
                <a:ea typeface="Batang" panose="02030600000101010101" pitchFamily="18" charset="-127"/>
                <a:hlinkClick r:id="rId3"/>
              </a:rPr>
              <a:t>프레젠테이션 전문 보기</a:t>
            </a:r>
            <a:endParaRPr lang="ko-KR" altLang="en-US" sz="2400" dirty="0">
              <a:latin typeface="Georgia"/>
              <a:ea typeface="Batang" panose="02030600000101010101" pitchFamily="18" charset="-127"/>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a:t>모든 작업 미리 보기</a:t>
            </a:r>
          </a:p>
        </p:txBody>
      </p:sp>
      <p:sp>
        <p:nvSpPr>
          <p:cNvPr id="3" name="Slide Number Placeholder 2"/>
          <p:cNvSpPr>
            <a:spLocks noGrp="1"/>
          </p:cNvSpPr>
          <p:nvPr>
            <p:ph type="sldNum" sz="quarter" idx="11"/>
          </p:nvPr>
        </p:nvSpPr>
        <p:spPr/>
        <p:txBody>
          <a:bodyPr/>
          <a:lstStyle/>
          <a:p>
            <a:fld id="{6BEE8092-FD92-D247-BFBB-7625102F9F8E}" type="slidenum">
              <a:rPr lang="en-US" altLang="ko-KR" smtClean="0"/>
              <a:pPr/>
              <a:t>9</a:t>
            </a:fld>
            <a:endParaRPr lang="ko-KR" altLang="en-US" dirty="0"/>
          </a:p>
        </p:txBody>
      </p:sp>
      <p:sp>
        <p:nvSpPr>
          <p:cNvPr id="4" name="Content Placeholder 3"/>
          <p:cNvSpPr>
            <a:spLocks noGrp="1"/>
          </p:cNvSpPr>
          <p:nvPr>
            <p:ph sz="quarter" idx="12"/>
          </p:nvPr>
        </p:nvSpPr>
        <p:spPr>
          <a:xfrm>
            <a:off x="457199" y="1433513"/>
            <a:ext cx="4241791" cy="3180160"/>
          </a:xfrm>
        </p:spPr>
        <p:txBody>
          <a:bodyPr>
            <a:normAutofit fontScale="85000" lnSpcReduction="10000"/>
          </a:bodyPr>
          <a:lstStyle/>
          <a:p>
            <a:r>
              <a:rPr lang="ko-KR" altLang="en-US" sz="3800" dirty="0"/>
              <a:t>작업을 빠르게 확인 </a:t>
            </a:r>
          </a:p>
          <a:p>
            <a:pPr lvl="1"/>
            <a:r>
              <a:rPr lang="ko-KR" altLang="en-US" dirty="0"/>
              <a:t>성능에 미치는 영향 없음</a:t>
            </a:r>
          </a:p>
          <a:p>
            <a:pPr lvl="1"/>
            <a:r>
              <a:rPr lang="ko-KR" altLang="en-US" dirty="0"/>
              <a:t>첫 페이지 미리 보기만</a:t>
            </a:r>
          </a:p>
          <a:p>
            <a:pPr lvl="1"/>
            <a:r>
              <a:rPr lang="ko-KR" altLang="en-US" dirty="0"/>
              <a:t>지원되는 파일 형식</a:t>
            </a:r>
            <a:r>
              <a:rPr lang="en-US" altLang="ko-KR" dirty="0"/>
              <a:t>:</a:t>
            </a:r>
          </a:p>
          <a:p>
            <a:pPr lvl="2"/>
            <a:r>
              <a:rPr lang="en-US" altLang="ko-KR" sz="2100" dirty="0"/>
              <a:t>PS, PDF, PDF/VT, TIF, EPS</a:t>
            </a:r>
          </a:p>
          <a:p>
            <a:pPr lvl="1"/>
            <a:r>
              <a:rPr lang="ko-KR" altLang="en-US" dirty="0"/>
              <a:t>외부 </a:t>
            </a:r>
            <a:r>
              <a:rPr lang="en-US" altLang="ko-KR" dirty="0"/>
              <a:t>Fiery </a:t>
            </a:r>
            <a:r>
              <a:rPr lang="ko-KR" altLang="en-US" dirty="0"/>
              <a:t>서버에서만 사용 가능</a:t>
            </a:r>
          </a:p>
          <a:p>
            <a:endParaRPr lang="ko-KR" altLang="en-US"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Props1.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2.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CE3396E2-FFE3-464C-B67B-66943124D8A8}">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38ec9129-e675-41a9-9b68-17816e552f5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43106</TotalTime>
  <Words>3704</Words>
  <Application>Microsoft Office PowerPoint</Application>
  <PresentationFormat>On-screen Show (16:9)</PresentationFormat>
  <Paragraphs>711</Paragraphs>
  <Slides>31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Batang</vt:lpstr>
      <vt:lpstr>맑은 고딕</vt:lpstr>
      <vt:lpstr>Arial</vt:lpstr>
      <vt:lpstr>Calibri</vt:lpstr>
      <vt:lpstr>Franklin Gothic Book</vt:lpstr>
      <vt:lpstr>Georgia</vt:lpstr>
      <vt:lpstr>Museo 300</vt:lpstr>
      <vt:lpstr>Times New Roman</vt:lpstr>
      <vt:lpstr>Custom Design</vt:lpstr>
      <vt:lpstr>Fiery FS300 Pro 새로운 기능</vt:lpstr>
      <vt:lpstr>Fiery FS300 Pro 플랫폼이란?</vt:lpstr>
      <vt:lpstr>새로운 플랫폼 혁신</vt:lpstr>
      <vt:lpstr>Fiery FS300 Pro 새로운 기능</vt:lpstr>
      <vt:lpstr>Fiery Command WorkStation 6</vt:lpstr>
      <vt:lpstr>Fiery Command WorkStation 6</vt:lpstr>
      <vt:lpstr>버전 6의 새로운 기능</vt:lpstr>
      <vt:lpstr>판 고르기 솔루션의 새로운 기능</vt:lpstr>
      <vt:lpstr>모든 작업 미리 보기</vt:lpstr>
      <vt:lpstr>자동으로 래스터 제거</vt:lpstr>
      <vt:lpstr>빠른 재인쇄</vt:lpstr>
      <vt:lpstr>Fiery NX 및 XB 플랫폼</vt:lpstr>
      <vt:lpstr>새로운 Fiery NX Premium 및 NX Pro</vt:lpstr>
      <vt:lpstr>Fiery XB</vt:lpstr>
      <vt:lpstr>Fiery FS300 Pro 시스템 소프트웨어</vt:lpstr>
      <vt:lpstr>FS300 Pro 중점 분야</vt:lpstr>
      <vt:lpstr>출력 화질 제어</vt:lpstr>
      <vt:lpstr>별색 그룹 우선순위</vt:lpstr>
      <vt:lpstr>객체 검사기</vt:lpstr>
      <vt:lpstr>전체 영역 포함</vt:lpstr>
      <vt:lpstr>그레이스케일 입력 프로필</vt:lpstr>
      <vt:lpstr>성능 향상</vt:lpstr>
      <vt:lpstr>단일 작업 모드에서 지원되는 파일 형식</vt:lpstr>
      <vt:lpstr>단일 작업 모드에서 지원되는 파일 형식</vt:lpstr>
      <vt:lpstr>보안 강화</vt:lpstr>
      <vt:lpstr>서비스 편의성 향상</vt:lpstr>
      <vt:lpstr>자동 시스템 백업</vt:lpstr>
      <vt:lpstr>향상된 통합</vt:lpstr>
      <vt:lpstr>Fiery FS300 Pro의 가치</vt:lpstr>
      <vt:lpstr>공개 릴리스</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Fiery FS300 Pro - 새로운 기능 프레젠테이션</dc:title>
  <dc:subject>이 프레젠테이션은 Fiery FS300 Pro 서버의 새로운 기능에 대한 개요입니다.</dc:subject>
  <dc:creator>tiffanyc</dc:creator>
  <cp:keywords>s300, cws6, nx station, nx design, appe, hyperrip, wn, 새로운 기능</cp:keywords>
  <cp:lastModifiedBy>Veronica Carlson</cp:lastModifiedBy>
  <cp:revision>277</cp:revision>
  <cp:lastPrinted>2017-09-25T20:14:47Z</cp:lastPrinted>
  <dcterms:created xsi:type="dcterms:W3CDTF">2014-06-10T16:44:14Z</dcterms:created>
  <dcterms:modified xsi:type="dcterms:W3CDTF">2017-11-16T17:58:14Z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