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2124"/>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nl-NL"/>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nl-NL"/>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nl-NL" dirty="0">
                <a:latin typeface="Georgia" panose="02040502050405020303" pitchFamily="18" charset="0"/>
              </a:rPr>
              <a:t>Fiery FS300 Pro </a:t>
            </a:r>
            <a:br/>
            <a:r>
              <a:rPr lang="nl-NL" dirty="0">
                <a:latin typeface="Georgia" panose="02040502050405020303" pitchFamily="18" charset="0"/>
              </a:rPr>
              <a:t>Wat is nieuw?</a:t>
            </a:r>
            <a:endParaRPr lang="nl-NL"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nl-NL" sz="1650" dirty="0">
                <a:latin typeface="Georgia" panose="02040502050405020303" pitchFamily="18" charset="0"/>
              </a:rPr>
              <a:t>Naam van de presentator</a:t>
            </a:r>
          </a:p>
          <a:p>
            <a:pPr fontAlgn="auto">
              <a:spcAft>
                <a:spcPts val="0"/>
              </a:spcAft>
            </a:pPr>
            <a:r>
              <a:rPr lang="nl-NL" sz="1400" dirty="0">
                <a:latin typeface="Georgia" panose="02040502050405020303" pitchFamily="18" charset="0"/>
              </a:rPr>
              <a:t>Functie</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018289" cy="857250"/>
          </a:xfrm>
        </p:spPr>
        <p:txBody>
          <a:bodyPr>
            <a:normAutofit/>
          </a:bodyPr>
          <a:lstStyle/>
          <a:p>
            <a:r>
              <a:rPr lang="nl-NL" sz="3900" spc="-30" dirty="0"/>
              <a:t>Automatisch rasters verwijderen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nl-NL"/>
          </a:p>
        </p:txBody>
      </p:sp>
      <p:sp>
        <p:nvSpPr>
          <p:cNvPr id="4" name="Content Placeholder 3"/>
          <p:cNvSpPr>
            <a:spLocks noGrp="1"/>
          </p:cNvSpPr>
          <p:nvPr>
            <p:ph sz="quarter" idx="12"/>
          </p:nvPr>
        </p:nvSpPr>
        <p:spPr>
          <a:xfrm>
            <a:off x="457200" y="1433513"/>
            <a:ext cx="5421086" cy="3180160"/>
          </a:xfrm>
        </p:spPr>
        <p:txBody>
          <a:bodyPr>
            <a:normAutofit fontScale="92500" lnSpcReduction="10000"/>
          </a:bodyPr>
          <a:lstStyle/>
          <a:p>
            <a:r>
              <a:rPr lang="nl-NL" dirty="0"/>
              <a:t>Met één klik toegang tot instellingen voor drukwerkvoorbereiding</a:t>
            </a:r>
          </a:p>
          <a:p>
            <a:r>
              <a:rPr lang="nl-NL" dirty="0"/>
              <a:t>De jobacties voor verwerkte jobs zijn dezelfde als die voor in de wachtrij geplaatste jobs</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06A37-0FF4-4CCB-9919-44769D9D636D}"/>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nl-NL"/>
              <a:t>Snel opnieuw afdrukken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nl-NL"/>
          </a:p>
        </p:txBody>
      </p:sp>
      <p:sp>
        <p:nvSpPr>
          <p:cNvPr id="4" name="Content Placeholder 3"/>
          <p:cNvSpPr>
            <a:spLocks noGrp="1"/>
          </p:cNvSpPr>
          <p:nvPr>
            <p:ph sz="quarter" idx="12"/>
          </p:nvPr>
        </p:nvSpPr>
        <p:spPr>
          <a:xfrm>
            <a:off x="457199" y="1318253"/>
            <a:ext cx="4549878" cy="3180160"/>
          </a:xfrm>
        </p:spPr>
        <p:txBody>
          <a:bodyPr>
            <a:normAutofit/>
          </a:bodyPr>
          <a:lstStyle/>
          <a:p>
            <a:r>
              <a:rPr lang="nl-NL" sz="2300" dirty="0"/>
              <a:t>Jobs opnieuw afdrukken zonder opnieuw te RIPpen</a:t>
            </a:r>
          </a:p>
          <a:p>
            <a:r>
              <a:rPr lang="nl-NL" sz="2300" dirty="0"/>
              <a:t>De nieuwe optie in Configure gebruiken om rasterbestanden met jobs op te slaan in de wachtrij AFGEDRUKT</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48625" y="3359459"/>
            <a:ext cx="4287691" cy="230832"/>
          </a:xfrm>
          <a:prstGeom prst="rect">
            <a:avLst/>
          </a:prstGeom>
        </p:spPr>
        <p:txBody>
          <a:bodyPr wrap="square">
            <a:spAutoFit/>
          </a:bodyPr>
          <a:lstStyle/>
          <a:p>
            <a:r>
              <a:rPr lang="nl-NL" sz="900" i="1" dirty="0">
                <a:latin typeface="Georgia" panose="02040502050405020303" pitchFamily="18" charset="0"/>
              </a:rPr>
              <a:t>In Configure “Rasters met taken opslaan in de wachtrij Afgedrukt” inschakelen</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a:t>Fiery NX- en Fiery XB-platformen</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nl-NL"/>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39"/>
            <a:ext cx="8229600" cy="857250"/>
          </a:xfrm>
        </p:spPr>
        <p:txBody>
          <a:bodyPr>
            <a:normAutofit fontScale="90000"/>
          </a:bodyPr>
          <a:lstStyle/>
          <a:p>
            <a:pPr>
              <a:lnSpc>
                <a:spcPct val="95000"/>
              </a:lnSpc>
            </a:pPr>
            <a:r>
              <a:rPr lang="nl-NL" dirty="0"/>
              <a:t>Nieuwe Fiery NX Premium </a:t>
            </a:r>
            <a:br>
              <a:rPr lang="nl-NL" dirty="0"/>
            </a:br>
            <a:r>
              <a:rPr lang="nl-NL" dirty="0"/>
              <a:t>en Fiery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nl-NL" dirty="0"/>
          </a:p>
        </p:txBody>
      </p:sp>
      <p:sp>
        <p:nvSpPr>
          <p:cNvPr id="4" name="Content Placeholder 3"/>
          <p:cNvSpPr>
            <a:spLocks noGrp="1"/>
          </p:cNvSpPr>
          <p:nvPr>
            <p:ph sz="quarter" idx="12"/>
          </p:nvPr>
        </p:nvSpPr>
        <p:spPr>
          <a:xfrm>
            <a:off x="457200" y="1433513"/>
            <a:ext cx="6572992" cy="3021346"/>
          </a:xfrm>
        </p:spPr>
        <p:txBody>
          <a:bodyPr>
            <a:normAutofit/>
          </a:bodyPr>
          <a:lstStyle/>
          <a:p>
            <a:r>
              <a:rPr lang="nl-NL" sz="2400" dirty="0"/>
              <a:t>Nieuw industrieel design voor de NX-servers</a:t>
            </a:r>
          </a:p>
          <a:p>
            <a:r>
              <a:rPr lang="nl-NL" sz="2400" dirty="0"/>
              <a:t>Nieuw touchscreendisplaypaneel met </a:t>
            </a:r>
            <a:br>
              <a:rPr lang="nl-NL" sz="2400" dirty="0"/>
            </a:br>
            <a:r>
              <a:rPr lang="nl-NL" sz="2400" dirty="0"/>
              <a:t>Fiery QuickTouch-software</a:t>
            </a:r>
          </a:p>
          <a:p>
            <a:r>
              <a:rPr lang="nl-NL" sz="2400" dirty="0">
                <a:latin typeface="Georgia" panose="02040502050405020303" pitchFamily="18" charset="0"/>
              </a:rPr>
              <a:t>Efficiënte bediening met het nieuwe </a:t>
            </a:r>
            <a:br>
              <a:rPr lang="nl-NL" sz="2400" dirty="0">
                <a:latin typeface="Georgia" panose="02040502050405020303" pitchFamily="18" charset="0"/>
              </a:rPr>
            </a:br>
            <a:r>
              <a:rPr lang="nl-NL" sz="2400" dirty="0">
                <a:latin typeface="Georgia" panose="02040502050405020303" pitchFamily="18" charset="0"/>
              </a:rPr>
              <a:t>NX Station</a:t>
            </a:r>
            <a:endParaRPr lang="nl-NL" sz="2400" dirty="0"/>
          </a:p>
        </p:txBody>
      </p:sp>
      <p:sp>
        <p:nvSpPr>
          <p:cNvPr id="14" name="TextBox 13"/>
          <p:cNvSpPr txBox="1"/>
          <p:nvPr/>
        </p:nvSpPr>
        <p:spPr>
          <a:xfrm>
            <a:off x="2343630" y="4339161"/>
            <a:ext cx="1930827" cy="584775"/>
          </a:xfrm>
          <a:prstGeom prst="rect">
            <a:avLst/>
          </a:prstGeom>
          <a:noFill/>
        </p:spPr>
        <p:txBody>
          <a:bodyPr wrap="square" rtlCol="0">
            <a:spAutoFit/>
          </a:bodyPr>
          <a:lstStyle/>
          <a:p>
            <a:pPr algn="r"/>
            <a:r>
              <a:rPr lang="nl-NL" sz="1600" dirty="0">
                <a:latin typeface="Georgia" panose="02040502050405020303" pitchFamily="18" charset="0"/>
              </a:rPr>
              <a:t>Draaiend touchscreenpaneel</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776658" y="1279367"/>
            <a:ext cx="2304491" cy="3461681"/>
          </a:xfrm>
          <a:prstGeom prst="rect">
            <a:avLst/>
          </a:prstGeom>
        </p:spPr>
      </p:pic>
      <p:sp>
        <p:nvSpPr>
          <p:cNvPr id="9" name="TextBox 8"/>
          <p:cNvSpPr txBox="1"/>
          <p:nvPr/>
        </p:nvSpPr>
        <p:spPr>
          <a:xfrm>
            <a:off x="801501" y="3562347"/>
            <a:ext cx="2110748"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nl-NL" sz="1600" dirty="0">
                <a:latin typeface="Georgia"/>
                <a:hlinkClick r:id="rId5"/>
              </a:rPr>
              <a:t>Open webpagina over Fiery Production Solutions</a:t>
            </a:r>
            <a:endParaRPr lang="nl-NL"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latin typeface="Georgia" panose="02040502050405020303" pitchFamily="18" charset="0"/>
              </a:rPr>
              <a:t>Fiery XB</a:t>
            </a:r>
            <a:endParaRPr lang="nl-NL"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nl-NL" dirty="0"/>
          </a:p>
        </p:txBody>
      </p:sp>
      <p:sp>
        <p:nvSpPr>
          <p:cNvPr id="4" name="Content Placeholder 3"/>
          <p:cNvSpPr>
            <a:spLocks noGrp="1"/>
          </p:cNvSpPr>
          <p:nvPr>
            <p:ph sz="quarter" idx="12"/>
          </p:nvPr>
        </p:nvSpPr>
        <p:spPr>
          <a:xfrm>
            <a:off x="457200" y="1433512"/>
            <a:ext cx="6223000" cy="3499141"/>
          </a:xfrm>
        </p:spPr>
        <p:txBody>
          <a:bodyPr>
            <a:normAutofit fontScale="85000" lnSpcReduction="10000"/>
          </a:bodyPr>
          <a:lstStyle/>
          <a:p>
            <a:r>
              <a:rPr lang="nl-NL" sz="2400" dirty="0"/>
              <a:t>Ontwikkeld voor een brede waaier aan markten</a:t>
            </a:r>
          </a:p>
          <a:p>
            <a:pPr lvl="1">
              <a:lnSpc>
                <a:spcPct val="105000"/>
              </a:lnSpc>
            </a:pPr>
            <a:r>
              <a:rPr lang="nl-NL" sz="2000" dirty="0"/>
              <a:t>Verpakkingen</a:t>
            </a:r>
            <a:endParaRPr lang="en-US" dirty="0"/>
          </a:p>
          <a:p>
            <a:pPr marL="457200" lvl="1" indent="0">
              <a:lnSpc>
                <a:spcPct val="105000"/>
              </a:lnSpc>
              <a:buNone/>
              <a:tabLst>
                <a:tab pos="742950" algn="l"/>
              </a:tabLst>
            </a:pPr>
            <a:r>
              <a:rPr lang="en-US" sz="1600" dirty="0"/>
              <a:t>	</a:t>
            </a:r>
            <a:r>
              <a:rPr lang="nl-NL" sz="1600" dirty="0"/>
              <a:t>Vouwkarton, golfkarton en flexibele verpakkingen</a:t>
            </a:r>
          </a:p>
          <a:p>
            <a:pPr lvl="1">
              <a:lnSpc>
                <a:spcPct val="105000"/>
              </a:lnSpc>
            </a:pPr>
            <a:r>
              <a:rPr lang="nl-NL" sz="2000" dirty="0"/>
              <a:t>Commercieel drukwerk</a:t>
            </a:r>
          </a:p>
          <a:p>
            <a:pPr lvl="1">
              <a:lnSpc>
                <a:spcPct val="105000"/>
              </a:lnSpc>
            </a:pPr>
            <a:r>
              <a:rPr lang="nl-NL" sz="2000" dirty="0"/>
              <a:t>Transactioneel drukwerk/IPDS, direct mail</a:t>
            </a:r>
          </a:p>
          <a:p>
            <a:r>
              <a:rPr lang="nl-NL" sz="2400" dirty="0"/>
              <a:t>Krachtige bladearchitectuur</a:t>
            </a:r>
          </a:p>
          <a:p>
            <a:pPr lvl="1">
              <a:lnSpc>
                <a:spcPct val="105000"/>
              </a:lnSpc>
            </a:pPr>
            <a:r>
              <a:rPr lang="nl-NL" sz="2000" dirty="0"/>
              <a:t>Vellenwerk tot 1,8 m x 3 m of rotatiewerk tot 1 m breed</a:t>
            </a:r>
          </a:p>
          <a:p>
            <a:pPr lvl="1">
              <a:lnSpc>
                <a:spcPct val="105000"/>
              </a:lnSpc>
            </a:pPr>
            <a:r>
              <a:rPr lang="nl-NL" sz="2000" dirty="0"/>
              <a:t>Tot 15.000 vellen per uur bij digitale vellendruk </a:t>
            </a:r>
            <a:br>
              <a:rPr lang="nl-NL" sz="2000" dirty="0"/>
            </a:br>
            <a:r>
              <a:rPr lang="nl-NL" sz="2000" dirty="0"/>
              <a:t>(B1, 1200 x 1200 dpi)</a:t>
            </a:r>
          </a:p>
          <a:p>
            <a:pPr lvl="1">
              <a:lnSpc>
                <a:spcPct val="105000"/>
              </a:lnSpc>
            </a:pPr>
            <a:r>
              <a:rPr lang="nl-NL" sz="2000" dirty="0"/>
              <a:t>Tot 200 meters per minuut bij digitale rotatiedruk (1 m, 1200 x 1200 dpi)</a:t>
            </a:r>
            <a:endParaRPr lang="nl-NL" sz="2400" dirty="0"/>
          </a:p>
          <a:p>
            <a:endParaRPr lang="nl-NL"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64289"/>
            <a:ext cx="8196888" cy="955497"/>
          </a:xfrm>
        </p:spPr>
        <p:txBody>
          <a:bodyPr vert="horz" lIns="91440" tIns="45720" rIns="91440" bIns="45720" rtlCol="0" anchor="b">
            <a:noAutofit/>
          </a:bodyPr>
          <a:lstStyle/>
          <a:p>
            <a:r>
              <a:rPr lang="nl-NL" sz="2000" dirty="0"/>
              <a:t>Drukkerijen behouden hun concurrentievoordeel dankzij ongeëvenaarde productiviteit, kleurkwaliteit en integratie</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nl-NL" dirty="0"/>
          </a:p>
        </p:txBody>
      </p:sp>
      <p:sp>
        <p:nvSpPr>
          <p:cNvPr id="2" name="Title 1"/>
          <p:cNvSpPr>
            <a:spLocks noGrp="1"/>
          </p:cNvSpPr>
          <p:nvPr>
            <p:ph type="title"/>
          </p:nvPr>
        </p:nvSpPr>
        <p:spPr>
          <a:xfrm>
            <a:off x="559185" y="2084052"/>
            <a:ext cx="8196888" cy="585868"/>
          </a:xfrm>
        </p:spPr>
        <p:txBody>
          <a:bodyPr vert="horz" lIns="91440" tIns="45720" rIns="91440" bIns="45720" rtlCol="0" anchor="t">
            <a:noAutofit/>
          </a:bodyPr>
          <a:lstStyle/>
          <a:p>
            <a:r>
              <a:rPr lang="nl-NL" dirty="0"/>
              <a:t>Fiery FS300 Pro-systeemsoftware</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a:t>Focusgebieden van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nl-NL"/>
          </a:p>
        </p:txBody>
      </p:sp>
      <p:sp>
        <p:nvSpPr>
          <p:cNvPr id="6" name="Content Placeholder 5"/>
          <p:cNvSpPr>
            <a:spLocks noGrp="1"/>
          </p:cNvSpPr>
          <p:nvPr>
            <p:ph sz="quarter" idx="12"/>
          </p:nvPr>
        </p:nvSpPr>
        <p:spPr>
          <a:xfrm>
            <a:off x="537364" y="1433513"/>
            <a:ext cx="7957335" cy="3180160"/>
          </a:xfrm>
        </p:spPr>
        <p:txBody>
          <a:bodyPr>
            <a:normAutofit/>
          </a:bodyPr>
          <a:lstStyle/>
          <a:p>
            <a:r>
              <a:rPr lang="nl-NL" dirty="0"/>
              <a:t>Controle over de uitvoerkwaliteit</a:t>
            </a:r>
          </a:p>
          <a:p>
            <a:r>
              <a:rPr lang="nl-NL" dirty="0"/>
              <a:t>Prestaties</a:t>
            </a:r>
          </a:p>
          <a:p>
            <a:r>
              <a:rPr lang="nl-NL" dirty="0"/>
              <a:t>Beveiliging</a:t>
            </a:r>
          </a:p>
          <a:p>
            <a:r>
              <a:rPr lang="nl-NL" dirty="0"/>
              <a:t>Servicegemak</a:t>
            </a:r>
          </a:p>
          <a:p>
            <a:r>
              <a:rPr lang="nl-NL" dirty="0"/>
              <a:t>Integratie</a:t>
            </a:r>
          </a:p>
          <a:p>
            <a:endParaRPr lang="nl-NL" dirty="0"/>
          </a:p>
          <a:p>
            <a:endParaRPr lang="nl-NL" dirty="0"/>
          </a:p>
        </p:txBody>
      </p:sp>
      <p:grpSp>
        <p:nvGrpSpPr>
          <p:cNvPr id="16" name="Group 15">
            <a:extLst>
              <a:ext uri="{FF2B5EF4-FFF2-40B4-BE49-F238E27FC236}">
                <a16:creationId xmlns:a16="http://schemas.microsoft.com/office/drawing/2014/main" id="{C4E7F1F8-2819-478A-8241-14470CBB7782}"/>
              </a:ext>
            </a:extLst>
          </p:cNvPr>
          <p:cNvGrpSpPr/>
          <p:nvPr/>
        </p:nvGrpSpPr>
        <p:grpSpPr>
          <a:xfrm>
            <a:off x="6070879" y="1530028"/>
            <a:ext cx="2886247" cy="2864453"/>
            <a:chOff x="6070879" y="1530028"/>
            <a:chExt cx="2886247" cy="2864453"/>
          </a:xfrm>
        </p:grpSpPr>
        <p:grpSp>
          <p:nvGrpSpPr>
            <p:cNvPr id="2" name="Group 1">
              <a:extLst>
                <a:ext uri="{FF2B5EF4-FFF2-40B4-BE49-F238E27FC236}">
                  <a16:creationId xmlns:a16="http://schemas.microsoft.com/office/drawing/2014/main" id="{E0735272-B699-4238-8ED3-A63932E240C8}"/>
                </a:ext>
              </a:extLst>
            </p:cNvPr>
            <p:cNvGrpSpPr/>
            <p:nvPr/>
          </p:nvGrpSpPr>
          <p:grpSpPr>
            <a:xfrm>
              <a:off x="6100591"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a:extLst>
                <a:ext uri="{FF2B5EF4-FFF2-40B4-BE49-F238E27FC236}">
                  <a16:creationId xmlns:a16="http://schemas.microsoft.com/office/drawing/2014/main" id="{72106C66-81DC-4E94-876D-FDA262068DB8}"/>
                </a:ext>
              </a:extLst>
            </p:cNvPr>
            <p:cNvPicPr>
              <a:picLocks noChangeAspect="1"/>
            </p:cNvPicPr>
            <p:nvPr/>
          </p:nvPicPr>
          <p:blipFill>
            <a:blip r:embed="rId5"/>
            <a:stretch>
              <a:fillRect/>
            </a:stretch>
          </p:blipFill>
          <p:spPr>
            <a:xfrm>
              <a:off x="6070879" y="2414546"/>
              <a:ext cx="1002314" cy="1002314"/>
            </a:xfrm>
            <a:prstGeom prst="rect">
              <a:avLst/>
            </a:prstGeom>
          </p:spPr>
        </p:pic>
        <p:pic>
          <p:nvPicPr>
            <p:cNvPr id="11" name="Picture 10">
              <a:extLst>
                <a:ext uri="{FF2B5EF4-FFF2-40B4-BE49-F238E27FC236}">
                  <a16:creationId xmlns:a16="http://schemas.microsoft.com/office/drawing/2014/main" id="{317E872F-D1DE-4F71-99B4-A57959DAAAFF}"/>
                </a:ext>
              </a:extLst>
            </p:cNvPr>
            <p:cNvPicPr>
              <a:picLocks noChangeAspect="1"/>
            </p:cNvPicPr>
            <p:nvPr/>
          </p:nvPicPr>
          <p:blipFill>
            <a:blip r:embed="rId6"/>
            <a:stretch>
              <a:fillRect/>
            </a:stretch>
          </p:blipFill>
          <p:spPr>
            <a:xfrm>
              <a:off x="7004027" y="3367158"/>
              <a:ext cx="1027323" cy="1027323"/>
            </a:xfrm>
            <a:prstGeom prst="rect">
              <a:avLst/>
            </a:prstGeom>
          </p:spPr>
        </p:pic>
        <p:pic>
          <p:nvPicPr>
            <p:cNvPr id="13" name="Picture 12">
              <a:extLst>
                <a:ext uri="{FF2B5EF4-FFF2-40B4-BE49-F238E27FC236}">
                  <a16:creationId xmlns:a16="http://schemas.microsoft.com/office/drawing/2014/main" id="{F7964459-2D68-4849-8007-81B84B7E84CE}"/>
                </a:ext>
              </a:extLst>
            </p:cNvPr>
            <p:cNvPicPr>
              <a:picLocks noChangeAspect="1"/>
            </p:cNvPicPr>
            <p:nvPr/>
          </p:nvPicPr>
          <p:blipFill>
            <a:blip r:embed="rId7"/>
            <a:stretch>
              <a:fillRect/>
            </a:stretch>
          </p:blipFill>
          <p:spPr>
            <a:xfrm>
              <a:off x="7021341" y="1535367"/>
              <a:ext cx="1002314" cy="1002314"/>
            </a:xfrm>
            <a:prstGeom prst="rect">
              <a:avLst/>
            </a:prstGeom>
          </p:spPr>
        </p:pic>
        <p:pic>
          <p:nvPicPr>
            <p:cNvPr id="15" name="Picture 14">
              <a:extLst>
                <a:ext uri="{FF2B5EF4-FFF2-40B4-BE49-F238E27FC236}">
                  <a16:creationId xmlns:a16="http://schemas.microsoft.com/office/drawing/2014/main" id="{DF93004F-1901-4887-B37A-0CF9F6B84A07}"/>
                </a:ext>
              </a:extLst>
            </p:cNvPr>
            <p:cNvPicPr>
              <a:picLocks noChangeAspect="1"/>
            </p:cNvPicPr>
            <p:nvPr/>
          </p:nvPicPr>
          <p:blipFill>
            <a:blip r:embed="rId8"/>
            <a:stretch>
              <a:fillRect/>
            </a:stretch>
          </p:blipFill>
          <p:spPr>
            <a:xfrm>
              <a:off x="7954812" y="2435821"/>
              <a:ext cx="1002314" cy="1002314"/>
            </a:xfrm>
            <a:prstGeom prst="rect">
              <a:avLst/>
            </a:prstGeom>
          </p:spPr>
        </p:pic>
      </p:grpSp>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nl-NL" sz="3900" spc="-30" dirty="0"/>
              <a:t>Controle over de uitvoerkwaliteit </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nl-NL"/>
          </a:p>
        </p:txBody>
      </p:sp>
      <p:sp>
        <p:nvSpPr>
          <p:cNvPr id="4" name="Content Placeholder 3"/>
          <p:cNvSpPr>
            <a:spLocks noGrp="1"/>
          </p:cNvSpPr>
          <p:nvPr>
            <p:ph sz="quarter" idx="12"/>
          </p:nvPr>
        </p:nvSpPr>
        <p:spPr>
          <a:xfrm>
            <a:off x="457200" y="1433513"/>
            <a:ext cx="4474396" cy="3180160"/>
          </a:xfrm>
        </p:spPr>
        <p:txBody>
          <a:bodyPr>
            <a:normAutofit/>
          </a:bodyPr>
          <a:lstStyle/>
          <a:p>
            <a:r>
              <a:rPr lang="nl-NL" dirty="0"/>
              <a:t>Fiery Spot-On™</a:t>
            </a:r>
          </a:p>
          <a:p>
            <a:pPr lvl="1"/>
            <a:r>
              <a:rPr lang="nl-NL" dirty="0"/>
              <a:t>Steunkleurgroepen met prioritering</a:t>
            </a:r>
          </a:p>
          <a:p>
            <a:r>
              <a:rPr lang="nl-NL" dirty="0"/>
              <a:t>Fiery ImageViewer</a:t>
            </a:r>
          </a:p>
          <a:p>
            <a:pPr lvl="1"/>
            <a:r>
              <a:rPr lang="nl-NL" dirty="0"/>
              <a:t>Objectgegevens</a:t>
            </a:r>
          </a:p>
          <a:p>
            <a:pPr lvl="1"/>
            <a:r>
              <a:rPr lang="nl-NL" dirty="0"/>
              <a:t>Totale dekking</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spc="-30" dirty="0"/>
              <a:t>Steunkleurgroepen met prioritering</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nl-NL"/>
          </a:p>
        </p:txBody>
      </p:sp>
      <p:sp>
        <p:nvSpPr>
          <p:cNvPr id="4" name="Content Placeholder 3"/>
          <p:cNvSpPr>
            <a:spLocks noGrp="1"/>
          </p:cNvSpPr>
          <p:nvPr>
            <p:ph sz="quarter" idx="12"/>
          </p:nvPr>
        </p:nvSpPr>
        <p:spPr>
          <a:xfrm>
            <a:off x="388043" y="1433513"/>
            <a:ext cx="5542194" cy="3180160"/>
          </a:xfrm>
        </p:spPr>
        <p:txBody>
          <a:bodyPr>
            <a:noAutofit/>
          </a:bodyPr>
          <a:lstStyle/>
          <a:p>
            <a:r>
              <a:rPr lang="nl-NL" sz="2500" dirty="0"/>
              <a:t>Gemakkelijk voldoen aan aangepaste kleurvoorkeuren</a:t>
            </a:r>
          </a:p>
          <a:p>
            <a:r>
              <a:rPr lang="nl-NL" sz="2500" dirty="0"/>
              <a:t>Volgorde van kleurenbibliotheken definiëren op basis van de jobs</a:t>
            </a:r>
          </a:p>
          <a:p>
            <a:r>
              <a:rPr lang="nl-NL" sz="2500" dirty="0"/>
              <a:t>Spaart tijd uit wat betreft het opnieuw ordenen van </a:t>
            </a:r>
            <a:br>
              <a:rPr lang="nl-NL" sz="2500" dirty="0"/>
            </a:br>
            <a:r>
              <a:rPr lang="nl-NL" sz="2500" dirty="0"/>
              <a:t>kleurgroepen in Apparaatcentrum</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nl-NL" sz="900" i="1" dirty="0">
                <a:latin typeface="Georgia" panose="02040502050405020303" pitchFamily="18" charset="0"/>
              </a:rPr>
              <a:t>Vereist Fiery Spot-On</a:t>
            </a:r>
          </a:p>
        </p:txBody>
      </p:sp>
      <p:pic>
        <p:nvPicPr>
          <p:cNvPr id="34" name="Picture 33">
            <a:extLst>
              <a:ext uri="{FF2B5EF4-FFF2-40B4-BE49-F238E27FC236}">
                <a16:creationId xmlns:a16="http://schemas.microsoft.com/office/drawing/2014/main" id="{FE63351B-F2C0-45CE-9957-22A0F9B6243B}"/>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a:t>Objectgegevens</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nl-NL"/>
          </a:p>
        </p:txBody>
      </p:sp>
      <p:sp>
        <p:nvSpPr>
          <p:cNvPr id="6" name="Content Placeholder 5"/>
          <p:cNvSpPr>
            <a:spLocks noGrp="1"/>
          </p:cNvSpPr>
          <p:nvPr>
            <p:ph sz="quarter" idx="12"/>
          </p:nvPr>
        </p:nvSpPr>
        <p:spPr>
          <a:xfrm>
            <a:off x="689525" y="1251556"/>
            <a:ext cx="5772747" cy="3891944"/>
          </a:xfrm>
        </p:spPr>
        <p:txBody>
          <a:bodyPr>
            <a:normAutofit/>
          </a:bodyPr>
          <a:lstStyle/>
          <a:p>
            <a:r>
              <a:rPr lang="nl-NL" sz="1900" dirty="0"/>
              <a:t>Toont het objecttype voor rasterpixels</a:t>
            </a:r>
          </a:p>
          <a:p>
            <a:pPr lvl="1">
              <a:spcBef>
                <a:spcPts val="0"/>
              </a:spcBef>
            </a:pPr>
            <a:r>
              <a:rPr lang="nl-NL" sz="1700" dirty="0"/>
              <a:t>Tekst, lijntekening, afbeelding, geleidelijke kleurtoon en rand</a:t>
            </a:r>
          </a:p>
          <a:p>
            <a:r>
              <a:rPr lang="nl-NL" sz="1900" spc="-30" dirty="0"/>
              <a:t>Helpt om problemen met objectgebaseerde instellingen te identificeren:</a:t>
            </a:r>
          </a:p>
          <a:p>
            <a:pPr lvl="1">
              <a:spcBef>
                <a:spcPts val="0"/>
              </a:spcBef>
            </a:pPr>
            <a:r>
              <a:rPr lang="nl-NL" sz="1700" dirty="0"/>
              <a:t>Grijswaarden alleen met zwart afdrukken</a:t>
            </a:r>
          </a:p>
          <a:p>
            <a:pPr lvl="1"/>
            <a:r>
              <a:rPr lang="nl-NL" sz="1700" dirty="0"/>
              <a:t>Randverfijningseffecten </a:t>
            </a:r>
          </a:p>
          <a:p>
            <a:pPr lvl="2"/>
            <a:r>
              <a:rPr lang="nl-NL" sz="1500" dirty="0"/>
              <a:t>Bijvoorbeeld Dynamische tekst en </a:t>
            </a:r>
            <a:br>
              <a:rPr lang="nl-NL" sz="1500" dirty="0"/>
            </a:br>
            <a:r>
              <a:rPr lang="nl-NL" sz="1500" dirty="0"/>
              <a:t>lijntekeningen HD</a:t>
            </a:r>
          </a:p>
          <a:p>
            <a:pPr lvl="1"/>
            <a:r>
              <a:rPr lang="nl-NL" sz="1700" dirty="0"/>
              <a:t>Objectgebaseerd raster</a:t>
            </a:r>
          </a:p>
          <a:p>
            <a:r>
              <a:rPr lang="nl-NL" sz="1900" dirty="0"/>
              <a:t>Verkort de tijd voor het oplossen van problemen</a:t>
            </a:r>
          </a:p>
          <a:p>
            <a:endParaRPr lang="nl-NL" sz="2400" dirty="0"/>
          </a:p>
          <a:p>
            <a:endParaRPr lang="nl-NL" sz="2400" dirty="0"/>
          </a:p>
          <a:p>
            <a:pPr lvl="1"/>
            <a:endParaRPr lang="nl-NL"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77676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70311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23444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nl-NL" sz="900" i="1" dirty="0">
                <a:latin typeface="Georgia" panose="02040502050405020303" pitchFamily="18" charset="0"/>
              </a:rPr>
              <a:t>Vereist Fiery Graphic Arts Package, Premium Edition of Fiery Productivity Package</a:t>
            </a:r>
          </a:p>
        </p:txBody>
      </p:sp>
      <p:pic>
        <p:nvPicPr>
          <p:cNvPr id="13" name="Picture 12">
            <a:extLst>
              <a:ext uri="{FF2B5EF4-FFF2-40B4-BE49-F238E27FC236}">
                <a16:creationId xmlns:a16="http://schemas.microsoft.com/office/drawing/2014/main" id="{CE772A23-62DE-4A2F-AD63-D6DE7F1C128E}"/>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a:t>Wat is het Fiery FS300 Pro-platform?</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nl-NL"/>
          </a:p>
        </p:txBody>
      </p:sp>
      <p:sp>
        <p:nvSpPr>
          <p:cNvPr id="6" name="Content Placeholder 5"/>
          <p:cNvSpPr>
            <a:spLocks noGrp="1"/>
          </p:cNvSpPr>
          <p:nvPr>
            <p:ph sz="quarter" idx="12"/>
          </p:nvPr>
        </p:nvSpPr>
        <p:spPr>
          <a:xfrm>
            <a:off x="457201" y="1302889"/>
            <a:ext cx="5373232" cy="3180160"/>
          </a:xfrm>
        </p:spPr>
        <p:txBody>
          <a:bodyPr>
            <a:noAutofit/>
          </a:bodyPr>
          <a:lstStyle/>
          <a:p>
            <a:pPr marL="0" indent="0">
              <a:buNone/>
            </a:pPr>
            <a:r>
              <a:rPr lang="nl-NL" sz="2600" i="1" dirty="0"/>
              <a:t>“Een platform voor het volgende decennium”</a:t>
            </a:r>
          </a:p>
          <a:p>
            <a:pPr lvl="1"/>
            <a:r>
              <a:rPr lang="nl-NL" sz="1900" dirty="0"/>
              <a:t>Het draait allemaal om de gebruikers</a:t>
            </a:r>
            <a:endParaRPr lang="en-US" sz="1900" dirty="0"/>
          </a:p>
          <a:p>
            <a:pPr lvl="2">
              <a:spcBef>
                <a:spcPts val="0"/>
              </a:spcBef>
            </a:pPr>
            <a:r>
              <a:rPr lang="nl-NL" sz="1400" dirty="0"/>
              <a:t>Innovatie in bijna elk opzicht waarin de gebruiker interactie heeft met Fiery</a:t>
            </a:r>
            <a:r>
              <a:rPr lang="nl-NL" sz="1400" baseline="30000" dirty="0"/>
              <a:t>®</a:t>
            </a:r>
          </a:p>
          <a:p>
            <a:pPr lvl="2"/>
            <a:r>
              <a:rPr lang="nl-NL" sz="1400" dirty="0"/>
              <a:t>Nieuwe functies op het gebied van kleur, productiviteit, gebruiksgemak en integratie, m.a.w. de sleutelgebieden waaraan gebruikers belang hechten</a:t>
            </a:r>
          </a:p>
          <a:p>
            <a:pPr lvl="1">
              <a:spcBef>
                <a:spcPts val="1200"/>
              </a:spcBef>
            </a:pPr>
            <a:r>
              <a:rPr lang="nl-NL" sz="1900" dirty="0"/>
              <a:t>Stuurt Fiery Driven™ printers aan </a:t>
            </a:r>
          </a:p>
          <a:p>
            <a:pPr lvl="2"/>
            <a:r>
              <a:rPr lang="nl-NL" sz="1400" dirty="0"/>
              <a:t>Losbladsystemen, rotatieve systemen op hoge snelheid, systemen op B1-formaat voor vouwkarton, en systemen voor golfkarton </a:t>
            </a:r>
          </a:p>
          <a:p>
            <a:pPr lvl="1"/>
            <a:endParaRPr lang="nl-NL" dirty="0"/>
          </a:p>
        </p:txBody>
      </p:sp>
      <p:pic>
        <p:nvPicPr>
          <p:cNvPr id="7" name="Picture 6"/>
          <p:cNvPicPr>
            <a:picLocks noChangeAspect="1"/>
          </p:cNvPicPr>
          <p:nvPr/>
        </p:nvPicPr>
        <p:blipFill>
          <a:blip r:embed="rId3"/>
          <a:stretch>
            <a:fillRect/>
          </a:stretch>
        </p:blipFill>
        <p:spPr>
          <a:xfrm>
            <a:off x="5972783" y="1481392"/>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nl-NL"/>
              <a:t>Totale dekking</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nl-NL"/>
          </a:p>
        </p:txBody>
      </p:sp>
      <p:sp>
        <p:nvSpPr>
          <p:cNvPr id="4" name="Content Placeholder 3"/>
          <p:cNvSpPr>
            <a:spLocks noGrp="1"/>
          </p:cNvSpPr>
          <p:nvPr>
            <p:ph sz="quarter" idx="12"/>
          </p:nvPr>
        </p:nvSpPr>
        <p:spPr>
          <a:xfrm>
            <a:off x="457199" y="1218361"/>
            <a:ext cx="7581154" cy="3180160"/>
          </a:xfrm>
        </p:spPr>
        <p:txBody>
          <a:bodyPr>
            <a:normAutofit/>
          </a:bodyPr>
          <a:lstStyle/>
          <a:p>
            <a:r>
              <a:rPr lang="nl-NL" sz="2000" dirty="0"/>
              <a:t>Toont de som van de scheidingswaarden</a:t>
            </a:r>
          </a:p>
          <a:p>
            <a:r>
              <a:rPr lang="nl-NL" sz="2000" dirty="0"/>
              <a:t>Helpt om gebieden te identificeren waar de limiet voor de totale dekking is bereikt</a:t>
            </a:r>
          </a:p>
          <a:p>
            <a:r>
              <a:rPr lang="nl-NL" sz="2000" dirty="0"/>
              <a:t>Kan worden gebruikt om imagingproblemen op te lossen, </a:t>
            </a:r>
            <a:br>
              <a:rPr lang="nl-NL" sz="2000" dirty="0"/>
            </a:br>
            <a:r>
              <a:rPr lang="nl-NL" sz="2000" dirty="0"/>
              <a:t>zoals een gebrek aan schaduwdetails</a:t>
            </a:r>
          </a:p>
          <a:p>
            <a:endParaRPr lang="nl-NL" sz="2400" dirty="0"/>
          </a:p>
          <a:p>
            <a:endParaRPr lang="nl-NL" sz="2400" dirty="0"/>
          </a:p>
          <a:p>
            <a:pPr lvl="1"/>
            <a:endParaRPr lang="nl-NL"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nl-NL" sz="900" i="1" dirty="0">
                <a:latin typeface="Georgia" panose="02040502050405020303" pitchFamily="18" charset="0"/>
              </a:rPr>
              <a:t>Vereist Fiery Graphic Arts Package, Premium Edition of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99344FB-506D-4DF9-8E93-CF316247C504}"/>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Invoerprofiel voor grijswaarden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nl-NL"/>
          </a:p>
        </p:txBody>
      </p:sp>
      <p:sp>
        <p:nvSpPr>
          <p:cNvPr id="4" name="Content Placeholder 3"/>
          <p:cNvSpPr>
            <a:spLocks noGrp="1"/>
          </p:cNvSpPr>
          <p:nvPr>
            <p:ph sz="quarter" idx="12"/>
          </p:nvPr>
        </p:nvSpPr>
        <p:spPr>
          <a:xfrm>
            <a:off x="457200" y="1433512"/>
            <a:ext cx="5123793" cy="3581379"/>
          </a:xfrm>
        </p:spPr>
        <p:txBody>
          <a:bodyPr>
            <a:normAutofit fontScale="77500" lnSpcReduction="20000"/>
          </a:bodyPr>
          <a:lstStyle/>
          <a:p>
            <a:pPr>
              <a:lnSpc>
                <a:spcPct val="110000"/>
              </a:lnSpc>
            </a:pPr>
            <a:r>
              <a:rPr lang="nl-NL" sz="3400" dirty="0"/>
              <a:t>Afstemming realiseren met hoe afbeeldingen in grijswaarden, vectorobjecten of grafische objecten er afgedrukt naar verwachting moeten uitzien</a:t>
            </a:r>
          </a:p>
          <a:p>
            <a:pPr>
              <a:lnSpc>
                <a:spcPct val="110000"/>
              </a:lnSpc>
            </a:pPr>
            <a:r>
              <a:rPr lang="nl-NL" sz="3400" dirty="0"/>
              <a:t>Regelingen voor kleurweergave op dezelfde manier opgeven als bij RGB en CMYK</a:t>
            </a:r>
          </a:p>
          <a:p>
            <a:endParaRPr lang="nl-NL" dirty="0"/>
          </a:p>
        </p:txBody>
      </p:sp>
      <p:pic>
        <p:nvPicPr>
          <p:cNvPr id="5" name="Picture 4"/>
          <p:cNvPicPr>
            <a:picLocks noChangeAspect="1"/>
          </p:cNvPicPr>
          <p:nvPr/>
        </p:nvPicPr>
        <p:blipFill rotWithShape="1">
          <a:blip r:embed="rId3"/>
          <a:srcRect l="5680" t="52801" r="59632" b="11693"/>
          <a:stretch/>
        </p:blipFill>
        <p:spPr>
          <a:xfrm>
            <a:off x="589093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890932" y="4148887"/>
            <a:ext cx="2734558" cy="369332"/>
          </a:xfrm>
          <a:prstGeom prst="rect">
            <a:avLst/>
          </a:prstGeom>
        </p:spPr>
        <p:txBody>
          <a:bodyPr wrap="square">
            <a:spAutoFit/>
          </a:bodyPr>
          <a:lstStyle/>
          <a:p>
            <a:r>
              <a:rPr lang="nl-NL" sz="900" i="1" dirty="0">
                <a:latin typeface="Georgia" panose="02040502050405020303" pitchFamily="18" charset="0"/>
              </a:rPr>
              <a:t>Instellingen voor grijswaarden op het tabblad Kleur in Taakeigenschappen en in de driver</a:t>
            </a:r>
          </a:p>
        </p:txBody>
      </p:sp>
      <p:pic>
        <p:nvPicPr>
          <p:cNvPr id="9" name="Picture 8">
            <a:extLst>
              <a:ext uri="{FF2B5EF4-FFF2-40B4-BE49-F238E27FC236}">
                <a16:creationId xmlns:a16="http://schemas.microsoft.com/office/drawing/2014/main" id="{1AEEC07A-AC09-491D-93A1-3933FB7247C0}"/>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Prestatieverbeteringen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nl-NL"/>
          </a:p>
        </p:txBody>
      </p:sp>
      <p:sp>
        <p:nvSpPr>
          <p:cNvPr id="4" name="Content Placeholder 3"/>
          <p:cNvSpPr>
            <a:spLocks noGrp="1"/>
          </p:cNvSpPr>
          <p:nvPr>
            <p:ph sz="quarter" idx="12"/>
          </p:nvPr>
        </p:nvSpPr>
        <p:spPr>
          <a:xfrm>
            <a:off x="457199" y="1433513"/>
            <a:ext cx="5869134" cy="3180160"/>
          </a:xfrm>
        </p:spPr>
        <p:txBody>
          <a:bodyPr>
            <a:normAutofit fontScale="92500"/>
          </a:bodyPr>
          <a:lstStyle/>
          <a:p>
            <a:r>
              <a:rPr lang="nl-NL" dirty="0"/>
              <a:t>HyperRIP-optimalisaties</a:t>
            </a:r>
          </a:p>
          <a:p>
            <a:r>
              <a:rPr lang="nl-NL" dirty="0"/>
              <a:t>Snel opnieuw afdrukken</a:t>
            </a:r>
          </a:p>
          <a:p>
            <a:r>
              <a:rPr lang="nl-NL" dirty="0"/>
              <a:t>Hardware van de nieuwe generatie</a:t>
            </a:r>
          </a:p>
          <a:p>
            <a:pPr lvl="1"/>
            <a:r>
              <a:rPr lang="nl-NL" dirty="0"/>
              <a:t>NX Pro- en NX Premium-servers</a:t>
            </a:r>
          </a:p>
          <a:p>
            <a:pPr lvl="1"/>
            <a:r>
              <a:rPr lang="nl-NL" dirty="0"/>
              <a:t>XB-servers </a:t>
            </a:r>
          </a:p>
        </p:txBody>
      </p:sp>
      <p:sp>
        <p:nvSpPr>
          <p:cNvPr id="5" name="TextBox 4"/>
          <p:cNvSpPr txBox="1"/>
          <p:nvPr/>
        </p:nvSpPr>
        <p:spPr>
          <a:xfrm>
            <a:off x="6164969" y="2661329"/>
            <a:ext cx="2570205" cy="461663"/>
          </a:xfrm>
          <a:prstGeom prst="rect">
            <a:avLst/>
          </a:prstGeom>
          <a:noFill/>
        </p:spPr>
        <p:txBody>
          <a:bodyPr wrap="square" lIns="91438" tIns="45719" rIns="91438" bIns="45719" rtlCol="0">
            <a:spAutoFit/>
          </a:bodyPr>
          <a:lstStyle/>
          <a:p>
            <a:pPr marL="0" lvl="1"/>
            <a:endParaRPr lang="nl-NL" sz="1200" b="1" dirty="0">
              <a:solidFill>
                <a:srgbClr val="333333"/>
              </a:solidFill>
              <a:latin typeface="Georgia"/>
              <a:cs typeface="Georgia"/>
            </a:endParaRPr>
          </a:p>
          <a:p>
            <a:r>
              <a:rPr lang="nl-NL" sz="1200" b="1" dirty="0">
                <a:latin typeface="Georgia"/>
                <a:hlinkClick r:id="rId3"/>
              </a:rPr>
              <a:t>Bekijk video over HyperRIP</a:t>
            </a:r>
            <a:endParaRPr lang="nl-NL"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914437" cy="369332"/>
          </a:xfrm>
          <a:prstGeom prst="rect">
            <a:avLst/>
          </a:prstGeom>
          <a:noFill/>
        </p:spPr>
        <p:txBody>
          <a:bodyPr wrap="square" rtlCol="0">
            <a:spAutoFit/>
          </a:bodyPr>
          <a:lstStyle/>
          <a:p>
            <a:r>
              <a:rPr lang="nl-NL" dirty="0">
                <a:latin typeface="Georgia" panose="02040502050405020303" pitchFamily="18" charset="0"/>
              </a:rPr>
              <a:t>Verwerkt jobs 55% sneller</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nl-NL"/>
              <a:t>Tabel voor FS300 Pro</a:t>
            </a:r>
          </a:p>
        </p:txBody>
      </p:sp>
      <p:sp>
        <p:nvSpPr>
          <p:cNvPr id="2" name="Title 1"/>
          <p:cNvSpPr>
            <a:spLocks noGrp="1"/>
          </p:cNvSpPr>
          <p:nvPr>
            <p:ph type="title"/>
          </p:nvPr>
        </p:nvSpPr>
        <p:spPr>
          <a:xfrm>
            <a:off x="457200" y="159875"/>
            <a:ext cx="8234624" cy="857250"/>
          </a:xfrm>
        </p:spPr>
        <p:txBody>
          <a:bodyPr>
            <a:noAutofit/>
          </a:bodyPr>
          <a:lstStyle/>
          <a:p>
            <a:r>
              <a:rPr lang="nl-NL" sz="3200" dirty="0"/>
              <a:t>Ondersteunde bestandsindelingen in de modus voor een enkele job</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nl-NL"/>
          </a:p>
        </p:txBody>
      </p:sp>
      <p:graphicFrame>
        <p:nvGraphicFramePr>
          <p:cNvPr id="5" name="Table 4"/>
          <p:cNvGraphicFramePr>
            <a:graphicFrameLocks noGrp="1"/>
          </p:cNvGraphicFramePr>
          <p:nvPr>
            <p:extLst>
              <p:ext uri="{D42A27DB-BD31-4B8C-83A1-F6EECF244321}">
                <p14:modId xmlns:p14="http://schemas.microsoft.com/office/powerpoint/2010/main" val="1741047052"/>
              </p:ext>
            </p:extLst>
          </p:nvPr>
        </p:nvGraphicFramePr>
        <p:xfrm>
          <a:off x="1040832" y="1260627"/>
          <a:ext cx="6624910" cy="3856070"/>
        </p:xfrm>
        <a:graphic>
          <a:graphicData uri="http://schemas.openxmlformats.org/drawingml/2006/table">
            <a:tbl>
              <a:tblPr firstRow="1" firstCol="1" bandRow="1">
                <a:tableStyleId>{5C22544A-7EE6-4342-B048-85BDC9FD1C3A}</a:tableStyleId>
              </a:tblPr>
              <a:tblGrid>
                <a:gridCol w="910913">
                  <a:extLst>
                    <a:ext uri="{9D8B030D-6E8A-4147-A177-3AD203B41FA5}">
                      <a16:colId xmlns:a16="http://schemas.microsoft.com/office/drawing/2014/main" val="4244338496"/>
                    </a:ext>
                  </a:extLst>
                </a:gridCol>
                <a:gridCol w="514830">
                  <a:extLst>
                    <a:ext uri="{9D8B030D-6E8A-4147-A177-3AD203B41FA5}">
                      <a16:colId xmlns:a16="http://schemas.microsoft.com/office/drawing/2014/main" val="3476930490"/>
                    </a:ext>
                  </a:extLst>
                </a:gridCol>
                <a:gridCol w="776087">
                  <a:extLst>
                    <a:ext uri="{9D8B030D-6E8A-4147-A177-3AD203B41FA5}">
                      <a16:colId xmlns:a16="http://schemas.microsoft.com/office/drawing/2014/main" val="3859636535"/>
                    </a:ext>
                  </a:extLst>
                </a:gridCol>
                <a:gridCol w="683879">
                  <a:extLst>
                    <a:ext uri="{9D8B030D-6E8A-4147-A177-3AD203B41FA5}">
                      <a16:colId xmlns:a16="http://schemas.microsoft.com/office/drawing/2014/main" val="2963765834"/>
                    </a:ext>
                  </a:extLst>
                </a:gridCol>
                <a:gridCol w="674263">
                  <a:extLst>
                    <a:ext uri="{9D8B030D-6E8A-4147-A177-3AD203B41FA5}">
                      <a16:colId xmlns:a16="http://schemas.microsoft.com/office/drawing/2014/main" val="1980968583"/>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614390">
                  <a:extLst>
                    <a:ext uri="{9D8B030D-6E8A-4147-A177-3AD203B41FA5}">
                      <a16:colId xmlns:a16="http://schemas.microsoft.com/office/drawing/2014/main" val="4243101901"/>
                    </a:ext>
                  </a:extLst>
                </a:gridCol>
                <a:gridCol w="534959">
                  <a:extLst>
                    <a:ext uri="{9D8B030D-6E8A-4147-A177-3AD203B41FA5}">
                      <a16:colId xmlns:a16="http://schemas.microsoft.com/office/drawing/2014/main" val="1275704902"/>
                    </a:ext>
                  </a:extLst>
                </a:gridCol>
              </a:tblGrid>
              <a:tr h="552805">
                <a:tc>
                  <a:txBody>
                    <a:bodyPr/>
                    <a:lstStyle/>
                    <a:p>
                      <a:pPr marL="0" marR="0">
                        <a:spcBef>
                          <a:spcPts val="0"/>
                        </a:spcBef>
                        <a:spcAft>
                          <a:spcPts val="0"/>
                        </a:spcAft>
                      </a:pPr>
                      <a:r>
                        <a:rPr lang="nl-NL" sz="700" dirty="0">
                          <a:effectLst/>
                          <a:latin typeface="Georgia" panose="02040502050405020303" pitchFamily="18" charset="0"/>
                        </a:rPr>
                        <a:t>Bestandstype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Gewoon</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spc="-30" baseline="0" dirty="0">
                          <a:effectLst/>
                          <a:latin typeface="Georgia" panose="02040502050405020303" pitchFamily="18" charset="0"/>
                        </a:rPr>
                        <a:t>Dubbelzijdig</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spc="-30" baseline="0" dirty="0">
                          <a:effectLst/>
                          <a:latin typeface="Georgia" panose="02040502050405020303" pitchFamily="18" charset="0"/>
                        </a:rPr>
                        <a:t>XObjects/</a:t>
                      </a:r>
                      <a:br>
                        <a:rPr lang="nl-NL" sz="700" spc="-30" baseline="0" dirty="0">
                          <a:effectLst/>
                          <a:latin typeface="Georgia" panose="02040502050405020303" pitchFamily="18" charset="0"/>
                        </a:rPr>
                      </a:br>
                      <a:r>
                        <a:rPr lang="nl-NL" sz="700" spc="-30" baseline="0" dirty="0">
                          <a:effectLst/>
                          <a:latin typeface="Georgia" panose="02040502050405020303" pitchFamily="18" charset="0"/>
                        </a:rPr>
                        <a:t>cacheopslag voor formulieren</a:t>
                      </a:r>
                      <a:endParaRPr lang="nl-NL"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spc="-30" baseline="0" dirty="0">
                          <a:effectLst/>
                          <a:latin typeface="Georgia" panose="02040502050405020303" pitchFamily="18" charset="0"/>
                        </a:rPr>
                        <a:t>Gemengde</a:t>
                      </a:r>
                      <a:r>
                        <a:rPr lang="nl-NL" sz="700" dirty="0">
                          <a:effectLst/>
                          <a:latin typeface="Georgia" panose="02040502050405020303" pitchFamily="18" charset="0"/>
                        </a:rPr>
                        <a:t> media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Control Bar</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Afdrukbereik</a:t>
                      </a:r>
                    </a:p>
                    <a:p>
                      <a:pPr marL="0" marR="0">
                        <a:spcBef>
                          <a:spcPts val="0"/>
                        </a:spcBef>
                        <a:spcAft>
                          <a:spcPts val="0"/>
                        </a:spcAft>
                      </a:pPr>
                      <a:r>
                        <a:rPr lang="nl-NL" sz="700" dirty="0">
                          <a:effectLst/>
                          <a:latin typeface="Georgia" panose="02040502050405020303" pitchFamily="18" charset="0"/>
                        </a:rPr>
                        <a:t>Pagina/record</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Inslag</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Postflight</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Directe wachtrij</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nl-NL" sz="700" dirty="0">
                          <a:effectLst/>
                          <a:latin typeface="Georgia" panose="02040502050405020303" pitchFamily="18" charset="0"/>
                        </a:rPr>
                        <a:t>CPSI-workflow</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pPr marL="0" marR="0">
                        <a:spcBef>
                          <a:spcPts val="0"/>
                        </a:spcBef>
                        <a:spcAft>
                          <a:spcPts val="0"/>
                        </a:spcAft>
                      </a:pP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nl-NL" sz="700" b="0" dirty="0">
                          <a:effectLst/>
                          <a:latin typeface="Georgia" panose="02040502050405020303" pitchFamily="18" charset="0"/>
                        </a:rPr>
                        <a:t>PDF</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nl-NL" sz="700" b="0" dirty="0">
                          <a:effectLst/>
                          <a:latin typeface="Georgia" panose="02040502050405020303" pitchFamily="18" charset="0"/>
                        </a:rPr>
                        <a:t>PS</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nl-NL" sz="700" b="0" dirty="0">
                          <a:effectLst/>
                          <a:latin typeface="Georgia" panose="02040502050405020303" pitchFamily="18" charset="0"/>
                        </a:rPr>
                        <a:t>Quick Doc Merge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nl-NL" sz="700" b="0" dirty="0">
                          <a:effectLst/>
                          <a:latin typeface="Georgia" panose="02040502050405020303" pitchFamily="18" charset="0"/>
                        </a:rPr>
                        <a:t>PDF/VT</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nl-NL" sz="700" b="0" dirty="0">
                          <a:effectLst/>
                          <a:latin typeface="Georgia" panose="02040502050405020303" pitchFamily="18" charset="0"/>
                        </a:rPr>
                        <a:t>PPML</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nl-NL" sz="700" b="0" dirty="0">
                          <a:effectLst/>
                          <a:latin typeface="Georgia" panose="02040502050405020303" pitchFamily="18" charset="0"/>
                        </a:rPr>
                        <a:t>VPS</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b="1"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nl-NL" sz="700" b="0" dirty="0">
                          <a:effectLst/>
                          <a:latin typeface="Georgia" panose="02040502050405020303" pitchFamily="18" charset="0"/>
                        </a:rPr>
                        <a:t>VIPP</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b="1">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nl-NL" sz="700" b="0" dirty="0">
                          <a:effectLst/>
                          <a:latin typeface="Georgia" panose="02040502050405020303" pitchFamily="18" charset="0"/>
                        </a:rPr>
                        <a:t>FreeForm-master</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Nee</a:t>
                      </a:r>
                      <a:endParaRPr lang="en-US"/>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267241">
                <a:tc>
                  <a:txBody>
                    <a:bodyPr/>
                    <a:lstStyle/>
                    <a:p>
                      <a:pPr marL="0" marR="0">
                        <a:spcBef>
                          <a:spcPts val="0"/>
                        </a:spcBef>
                        <a:spcAft>
                          <a:spcPts val="0"/>
                        </a:spcAft>
                      </a:pPr>
                      <a:r>
                        <a:rPr lang="nl-NL" sz="700" b="0" dirty="0">
                          <a:effectLst/>
                          <a:latin typeface="Georgia" panose="02040502050405020303" pitchFamily="18" charset="0"/>
                        </a:rPr>
                        <a:t>Variabele gegevens van FreeForm</a:t>
                      </a:r>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0" dirty="0">
                        <a:effectLst/>
                        <a:latin typeface="Georgia" panose="02040502050405020303" pitchFamily="18" charset="0"/>
                      </a:endParaRPr>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0" dirty="0">
                        <a:effectLst/>
                        <a:latin typeface="Georgia" panose="02040502050405020303" pitchFamily="18" charset="0"/>
                      </a:endParaRPr>
                    </a:p>
                  </a:txBody>
                  <a:tcPr marL="67136" marR="67136" marT="0" marB="0" anchor="ctr"/>
                </a:tc>
                <a:tc>
                  <a:txBody>
                    <a:bodyPr/>
                    <a:lstStyle/>
                    <a:p>
                      <a:pPr algn="ctr"/>
                      <a:r>
                        <a:rPr lang="nl-NL" sz="700" b="1">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b="1">
                          <a:effectLst/>
                          <a:latin typeface="Georgia" panose="02040502050405020303" pitchFamily="18" charset="0"/>
                        </a:rPr>
                        <a:t>Ja</a:t>
                      </a:r>
                      <a:endParaRPr lang="nl-N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nl-NL" sz="700" b="0" dirty="0">
                          <a:effectLst/>
                          <a:latin typeface="Georgia" panose="02040502050405020303" pitchFamily="18" charset="0"/>
                        </a:rPr>
                        <a:t>TIF</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Nee</a:t>
                      </a:r>
                      <a:endParaRPr lang="en-US"/>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nl-NL" sz="700" b="0" dirty="0">
                          <a:effectLst/>
                          <a:latin typeface="Georgia" panose="02040502050405020303" pitchFamily="18" charset="0"/>
                        </a:rPr>
                        <a:t>EPS</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Nee</a:t>
                      </a:r>
                      <a:endParaRPr lang="en-US" dirty="0"/>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lgn="l">
                        <a:spcBef>
                          <a:spcPts val="0"/>
                        </a:spcBef>
                        <a:spcAft>
                          <a:spcPts val="0"/>
                        </a:spcAft>
                      </a:pPr>
                      <a:r>
                        <a:rPr lang="nl-NL" sz="700" dirty="0">
                          <a:effectLst/>
                          <a:latin typeface="Georgia" panose="02040502050405020303" pitchFamily="18" charset="0"/>
                        </a:rPr>
                        <a:t>APPE-workflow</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pPr marL="0" marR="0">
                        <a:spcBef>
                          <a:spcPts val="0"/>
                        </a:spcBef>
                        <a:spcAft>
                          <a:spcPts val="0"/>
                        </a:spcAft>
                      </a:pP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nl-NL" sz="700" b="0" dirty="0">
                          <a:effectLst/>
                          <a:latin typeface="Georgia" panose="02040502050405020303" pitchFamily="18" charset="0"/>
                        </a:rPr>
                        <a:t>PDF</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nl-NL" sz="700" b="0" dirty="0">
                          <a:effectLst/>
                          <a:latin typeface="Georgia" panose="02040502050405020303" pitchFamily="18" charset="0"/>
                        </a:rPr>
                        <a:t>PDF/VT</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lgn="l">
                        <a:spcBef>
                          <a:spcPts val="0"/>
                        </a:spcBef>
                        <a:spcAft>
                          <a:spcPts val="0"/>
                        </a:spcAft>
                      </a:pPr>
                      <a:r>
                        <a:rPr lang="nl-NL" sz="700" dirty="0">
                          <a:effectLst/>
                          <a:latin typeface="Georgia" panose="02040502050405020303" pitchFamily="18" charset="0"/>
                        </a:rPr>
                        <a:t>PCL-workflow</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pPr marL="0" marR="0">
                        <a:spcBef>
                          <a:spcPts val="0"/>
                        </a:spcBef>
                        <a:spcAft>
                          <a:spcPts val="0"/>
                        </a:spcAft>
                      </a:pP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nl-NL" sz="700" b="0" dirty="0">
                          <a:effectLst/>
                          <a:latin typeface="Georgia" panose="02040502050405020303" pitchFamily="18" charset="0"/>
                        </a:rPr>
                        <a:t>PCL</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Nee</a:t>
                      </a:r>
                      <a:endParaRPr lang="en-US" dirty="0"/>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1951745" y="1999398"/>
            <a:ext cx="4043475" cy="2755220"/>
            <a:chOff x="2172970" y="1850923"/>
            <a:chExt cx="4043475" cy="2755220"/>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nl-NL" dirty="0">
                  <a:solidFill>
                    <a:schemeClr val="tx1"/>
                  </a:solidFill>
                  <a:latin typeface="Georgia" panose="02040502050405020303" pitchFamily="18" charset="0"/>
                </a:rPr>
                <a:t>NEE</a:t>
              </a:r>
            </a:p>
          </p:txBody>
        </p:sp>
        <p:sp>
          <p:nvSpPr>
            <p:cNvPr id="7" name="Rectangle 6"/>
            <p:cNvSpPr/>
            <p:nvPr/>
          </p:nvSpPr>
          <p:spPr>
            <a:xfrm>
              <a:off x="2172971" y="2836607"/>
              <a:ext cx="3202816"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155450" y="2234381"/>
              <a:ext cx="674647"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155450" y="2639961"/>
              <a:ext cx="674647"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172970" y="3399504"/>
              <a:ext cx="4043475"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5" y="4222955"/>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2" y="4414549"/>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nl-NL" dirty="0"/>
              <a:t>Tabel voor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nl-NL"/>
              <a:t>Tabel voor FS300 Pro</a:t>
            </a:r>
          </a:p>
        </p:txBody>
      </p:sp>
      <p:sp>
        <p:nvSpPr>
          <p:cNvPr id="2" name="Title 1"/>
          <p:cNvSpPr>
            <a:spLocks noGrp="1"/>
          </p:cNvSpPr>
          <p:nvPr>
            <p:ph type="title"/>
          </p:nvPr>
        </p:nvSpPr>
        <p:spPr>
          <a:xfrm>
            <a:off x="457200" y="162779"/>
            <a:ext cx="8234624" cy="857250"/>
          </a:xfrm>
        </p:spPr>
        <p:txBody>
          <a:bodyPr>
            <a:noAutofit/>
          </a:bodyPr>
          <a:lstStyle/>
          <a:p>
            <a:r>
              <a:rPr lang="nl-NL" sz="3200" dirty="0"/>
              <a:t>Ondersteunde bestandsindelingen in de modus voor een enkele job</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nl-NL"/>
          </a:p>
        </p:txBody>
      </p:sp>
      <p:graphicFrame>
        <p:nvGraphicFramePr>
          <p:cNvPr id="6" name="Table 5">
            <a:extLst>
              <a:ext uri="{FF2B5EF4-FFF2-40B4-BE49-F238E27FC236}">
                <a16:creationId xmlns:a16="http://schemas.microsoft.com/office/drawing/2014/main" id="{E8DCA3ED-BC8B-4FAC-ADBB-F0B4B03E1982}"/>
              </a:ext>
            </a:extLst>
          </p:cNvPr>
          <p:cNvGraphicFramePr>
            <a:graphicFrameLocks noGrp="1"/>
          </p:cNvGraphicFramePr>
          <p:nvPr>
            <p:extLst>
              <p:ext uri="{D42A27DB-BD31-4B8C-83A1-F6EECF244321}">
                <p14:modId xmlns:p14="http://schemas.microsoft.com/office/powerpoint/2010/main" val="3529549126"/>
              </p:ext>
            </p:extLst>
          </p:nvPr>
        </p:nvGraphicFramePr>
        <p:xfrm>
          <a:off x="1040832" y="1260627"/>
          <a:ext cx="6624910" cy="3856070"/>
        </p:xfrm>
        <a:graphic>
          <a:graphicData uri="http://schemas.openxmlformats.org/drawingml/2006/table">
            <a:tbl>
              <a:tblPr firstRow="1" firstCol="1" bandRow="1">
                <a:tableStyleId>{5C22544A-7EE6-4342-B048-85BDC9FD1C3A}</a:tableStyleId>
              </a:tblPr>
              <a:tblGrid>
                <a:gridCol w="910913">
                  <a:extLst>
                    <a:ext uri="{9D8B030D-6E8A-4147-A177-3AD203B41FA5}">
                      <a16:colId xmlns:a16="http://schemas.microsoft.com/office/drawing/2014/main" val="4244338496"/>
                    </a:ext>
                  </a:extLst>
                </a:gridCol>
                <a:gridCol w="514830">
                  <a:extLst>
                    <a:ext uri="{9D8B030D-6E8A-4147-A177-3AD203B41FA5}">
                      <a16:colId xmlns:a16="http://schemas.microsoft.com/office/drawing/2014/main" val="3476930490"/>
                    </a:ext>
                  </a:extLst>
                </a:gridCol>
                <a:gridCol w="776087">
                  <a:extLst>
                    <a:ext uri="{9D8B030D-6E8A-4147-A177-3AD203B41FA5}">
                      <a16:colId xmlns:a16="http://schemas.microsoft.com/office/drawing/2014/main" val="3859636535"/>
                    </a:ext>
                  </a:extLst>
                </a:gridCol>
                <a:gridCol w="683879">
                  <a:extLst>
                    <a:ext uri="{9D8B030D-6E8A-4147-A177-3AD203B41FA5}">
                      <a16:colId xmlns:a16="http://schemas.microsoft.com/office/drawing/2014/main" val="2963765834"/>
                    </a:ext>
                  </a:extLst>
                </a:gridCol>
                <a:gridCol w="674263">
                  <a:extLst>
                    <a:ext uri="{9D8B030D-6E8A-4147-A177-3AD203B41FA5}">
                      <a16:colId xmlns:a16="http://schemas.microsoft.com/office/drawing/2014/main" val="1980968583"/>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614390">
                  <a:extLst>
                    <a:ext uri="{9D8B030D-6E8A-4147-A177-3AD203B41FA5}">
                      <a16:colId xmlns:a16="http://schemas.microsoft.com/office/drawing/2014/main" val="4243101901"/>
                    </a:ext>
                  </a:extLst>
                </a:gridCol>
                <a:gridCol w="534959">
                  <a:extLst>
                    <a:ext uri="{9D8B030D-6E8A-4147-A177-3AD203B41FA5}">
                      <a16:colId xmlns:a16="http://schemas.microsoft.com/office/drawing/2014/main" val="1275704902"/>
                    </a:ext>
                  </a:extLst>
                </a:gridCol>
              </a:tblGrid>
              <a:tr h="552805">
                <a:tc>
                  <a:txBody>
                    <a:bodyPr/>
                    <a:lstStyle/>
                    <a:p>
                      <a:pPr marL="0" marR="0">
                        <a:spcBef>
                          <a:spcPts val="0"/>
                        </a:spcBef>
                        <a:spcAft>
                          <a:spcPts val="0"/>
                        </a:spcAft>
                      </a:pPr>
                      <a:r>
                        <a:rPr lang="nl-NL" sz="700" dirty="0">
                          <a:effectLst/>
                          <a:latin typeface="Georgia" panose="02040502050405020303" pitchFamily="18" charset="0"/>
                        </a:rPr>
                        <a:t>Bestandstype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Gewoon</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spc="-30" baseline="0" dirty="0">
                          <a:effectLst/>
                          <a:latin typeface="Georgia" panose="02040502050405020303" pitchFamily="18" charset="0"/>
                        </a:rPr>
                        <a:t>Dubbelzijdig</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spc="-30" baseline="0" dirty="0">
                          <a:effectLst/>
                          <a:latin typeface="Georgia" panose="02040502050405020303" pitchFamily="18" charset="0"/>
                        </a:rPr>
                        <a:t>XObjects/</a:t>
                      </a:r>
                      <a:br>
                        <a:rPr lang="nl-NL" sz="700" spc="-30" baseline="0" dirty="0">
                          <a:effectLst/>
                          <a:latin typeface="Georgia" panose="02040502050405020303" pitchFamily="18" charset="0"/>
                        </a:rPr>
                      </a:br>
                      <a:r>
                        <a:rPr lang="nl-NL" sz="700" spc="-30" baseline="0" dirty="0">
                          <a:effectLst/>
                          <a:latin typeface="Georgia" panose="02040502050405020303" pitchFamily="18" charset="0"/>
                        </a:rPr>
                        <a:t>cacheopslag voor formulieren</a:t>
                      </a:r>
                      <a:endParaRPr lang="nl-NL"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spc="-30" baseline="0" dirty="0">
                          <a:effectLst/>
                          <a:latin typeface="Georgia" panose="02040502050405020303" pitchFamily="18" charset="0"/>
                        </a:rPr>
                        <a:t>Gemengde</a:t>
                      </a:r>
                      <a:r>
                        <a:rPr lang="nl-NL" sz="700" dirty="0">
                          <a:effectLst/>
                          <a:latin typeface="Georgia" panose="02040502050405020303" pitchFamily="18" charset="0"/>
                        </a:rPr>
                        <a:t> media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Control Bar</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Afdrukbereik</a:t>
                      </a:r>
                    </a:p>
                    <a:p>
                      <a:pPr marL="0" marR="0">
                        <a:spcBef>
                          <a:spcPts val="0"/>
                        </a:spcBef>
                        <a:spcAft>
                          <a:spcPts val="0"/>
                        </a:spcAft>
                      </a:pPr>
                      <a:r>
                        <a:rPr lang="nl-NL" sz="700" dirty="0">
                          <a:effectLst/>
                          <a:latin typeface="Georgia" panose="02040502050405020303" pitchFamily="18" charset="0"/>
                        </a:rPr>
                        <a:t>Pagina/record</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Inslag</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Postflight</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nl-NL" sz="700" dirty="0">
                          <a:effectLst/>
                          <a:latin typeface="Georgia" panose="02040502050405020303" pitchFamily="18" charset="0"/>
                        </a:rPr>
                        <a:t>Directe wachtrij</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nl-NL" sz="700" dirty="0">
                          <a:effectLst/>
                          <a:latin typeface="Georgia" panose="02040502050405020303" pitchFamily="18" charset="0"/>
                        </a:rPr>
                        <a:t>CPSI-workflow</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pPr marL="0" marR="0">
                        <a:spcBef>
                          <a:spcPts val="0"/>
                        </a:spcBef>
                        <a:spcAft>
                          <a:spcPts val="0"/>
                        </a:spcAft>
                      </a:pP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nl-NL" sz="700" b="0" dirty="0">
                          <a:effectLst/>
                          <a:latin typeface="Georgia" panose="02040502050405020303" pitchFamily="18" charset="0"/>
                        </a:rPr>
                        <a:t>PDF</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nl-NL" sz="700" b="0" dirty="0">
                          <a:effectLst/>
                          <a:latin typeface="Georgia" panose="02040502050405020303" pitchFamily="18" charset="0"/>
                        </a:rPr>
                        <a:t>PS</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nl-NL" sz="700" b="0" dirty="0">
                          <a:effectLst/>
                          <a:latin typeface="Georgia" panose="02040502050405020303" pitchFamily="18" charset="0"/>
                        </a:rPr>
                        <a:t>Quick Doc Merge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nl-NL" sz="700" b="0" dirty="0">
                          <a:effectLst/>
                          <a:latin typeface="Georgia" panose="02040502050405020303" pitchFamily="18" charset="0"/>
                        </a:rPr>
                        <a:t>PDF/VT</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nl-NL" sz="700" b="0" dirty="0">
                          <a:effectLst/>
                          <a:latin typeface="Georgia" panose="02040502050405020303" pitchFamily="18" charset="0"/>
                        </a:rPr>
                        <a:t>PPML</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nl-NL" sz="700" b="0" dirty="0">
                          <a:effectLst/>
                          <a:latin typeface="Georgia" panose="02040502050405020303" pitchFamily="18" charset="0"/>
                        </a:rPr>
                        <a:t>VPS</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algn="ctr"/>
                      <a:r>
                        <a:rPr lang="nl-NL" sz="700" b="1" dirty="0">
                          <a:effectLst/>
                          <a:latin typeface="Georgia" panose="02040502050405020303" pitchFamily="18" charset="0"/>
                        </a:rPr>
                        <a:t>Ja</a:t>
                      </a:r>
                      <a:endParaRPr lang="en-US" dirty="0"/>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nl-NL" sz="700" b="0" dirty="0">
                          <a:effectLst/>
                          <a:latin typeface="Georgia" panose="02040502050405020303" pitchFamily="18" charset="0"/>
                        </a:rPr>
                        <a:t>VIPP</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algn="ctr"/>
                      <a:r>
                        <a:rPr lang="nl-NL" sz="700" b="1" dirty="0">
                          <a:effectLst/>
                          <a:latin typeface="Georgia" panose="02040502050405020303" pitchFamily="18" charset="0"/>
                        </a:rPr>
                        <a:t>Ja</a:t>
                      </a:r>
                      <a:endParaRPr lang="en-US" dirty="0"/>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nl-NL" sz="700" b="0" dirty="0">
                          <a:effectLst/>
                          <a:latin typeface="Georgia" panose="02040502050405020303" pitchFamily="18" charset="0"/>
                        </a:rPr>
                        <a:t>FreeForm-master</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Nee</a:t>
                      </a:r>
                      <a:endParaRPr lang="en-US"/>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267241">
                <a:tc>
                  <a:txBody>
                    <a:bodyPr/>
                    <a:lstStyle/>
                    <a:p>
                      <a:pPr marL="0" marR="0">
                        <a:spcBef>
                          <a:spcPts val="0"/>
                        </a:spcBef>
                        <a:spcAft>
                          <a:spcPts val="0"/>
                        </a:spcAft>
                      </a:pPr>
                      <a:r>
                        <a:rPr lang="nl-NL" sz="700" b="0" dirty="0">
                          <a:effectLst/>
                          <a:latin typeface="Georgia" panose="02040502050405020303" pitchFamily="18" charset="0"/>
                        </a:rPr>
                        <a:t>Variabele gegevens van FreeForm</a:t>
                      </a:r>
                    </a:p>
                  </a:txBody>
                  <a:tcPr marL="67136" marR="67136" marT="0" marB="0" anchor="ct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0" dirty="0">
                        <a:effectLst/>
                        <a:latin typeface="Georgia" panose="02040502050405020303"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0" dirty="0">
                        <a:effectLst/>
                        <a:latin typeface="Georgia" panose="02040502050405020303" pitchFamily="18" charset="0"/>
                      </a:endParaRPr>
                    </a:p>
                  </a:txBody>
                  <a:tcPr marL="67136" marR="67136" marT="0" marB="0" anchor="ctr">
                    <a:solidFill>
                      <a:schemeClr val="accent2">
                        <a:lumMod val="60000"/>
                        <a:lumOff val="40000"/>
                      </a:schemeClr>
                    </a:solidFill>
                  </a:tcPr>
                </a:tc>
                <a:tc>
                  <a:txBody>
                    <a:bodyPr/>
                    <a:lstStyle/>
                    <a:p>
                      <a:pPr algn="ctr"/>
                      <a:r>
                        <a:rPr lang="nl-NL" sz="700" b="1" dirty="0">
                          <a:effectLst/>
                          <a:latin typeface="Georgia" panose="02040502050405020303" pitchFamily="18" charset="0"/>
                        </a:rPr>
                        <a:t>Ja</a:t>
                      </a:r>
                      <a:endParaRPr lang="en-US" dirty="0"/>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nl-NL" sz="700" b="0" dirty="0">
                          <a:effectLst/>
                          <a:latin typeface="Georgia" panose="02040502050405020303" pitchFamily="18" charset="0"/>
                        </a:rPr>
                        <a:t>TIF</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Nee</a:t>
                      </a:r>
                      <a:endParaRPr lang="en-US"/>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nl-NL" sz="700" b="0" dirty="0">
                          <a:effectLst/>
                          <a:latin typeface="Georgia" panose="02040502050405020303" pitchFamily="18" charset="0"/>
                        </a:rPr>
                        <a:t>EPS</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Nee</a:t>
                      </a:r>
                      <a:endParaRPr lang="en-US" dirty="0"/>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Nee</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lgn="l">
                        <a:spcBef>
                          <a:spcPts val="0"/>
                        </a:spcBef>
                        <a:spcAft>
                          <a:spcPts val="0"/>
                        </a:spcAft>
                      </a:pPr>
                      <a:r>
                        <a:rPr lang="nl-NL" sz="700" dirty="0">
                          <a:effectLst/>
                          <a:latin typeface="Georgia" panose="02040502050405020303" pitchFamily="18" charset="0"/>
                        </a:rPr>
                        <a:t>APPE-workflow</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pPr marL="0" marR="0">
                        <a:spcBef>
                          <a:spcPts val="0"/>
                        </a:spcBef>
                        <a:spcAft>
                          <a:spcPts val="0"/>
                        </a:spcAft>
                      </a:pP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nl-NL" sz="700" b="0" dirty="0">
                          <a:effectLst/>
                          <a:latin typeface="Georgia" panose="02040502050405020303" pitchFamily="18" charset="0"/>
                        </a:rPr>
                        <a:t>PDF</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a:effectLst/>
                          <a:latin typeface="Georgia" panose="02040502050405020303" pitchFamily="18" charset="0"/>
                        </a:rPr>
                        <a:t>Ja</a:t>
                      </a:r>
                      <a:endParaRPr lang="en-US"/>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a:effectLst/>
                          <a:latin typeface="Georgia" panose="02040502050405020303" pitchFamily="18" charset="0"/>
                        </a:rPr>
                        <a:t>Ja</a:t>
                      </a:r>
                      <a:endParaRPr lang="nl-N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nl-NL" sz="700" b="0" dirty="0">
                          <a:effectLst/>
                          <a:latin typeface="Georgia" panose="02040502050405020303" pitchFamily="18" charset="0"/>
                        </a:rPr>
                        <a:t>PDF/VT</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Ja</a:t>
                      </a:r>
                      <a:endParaRPr lang="en-US" dirty="0"/>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700" b="1" dirty="0">
                          <a:effectLst/>
                          <a:latin typeface="Georgia" panose="02040502050405020303" pitchFamily="18" charset="0"/>
                        </a:rPr>
                        <a:t>Ja</a:t>
                      </a:r>
                      <a:endParaRPr lang="nl-N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Ja</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lgn="l">
                        <a:spcBef>
                          <a:spcPts val="0"/>
                        </a:spcBef>
                        <a:spcAft>
                          <a:spcPts val="0"/>
                        </a:spcAft>
                      </a:pPr>
                      <a:r>
                        <a:rPr lang="nl-NL" sz="700" dirty="0">
                          <a:effectLst/>
                          <a:latin typeface="Georgia" panose="02040502050405020303" pitchFamily="18" charset="0"/>
                        </a:rPr>
                        <a:t>PCL-workflow</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pPr marL="0" marR="0">
                        <a:spcBef>
                          <a:spcPts val="0"/>
                        </a:spcBef>
                        <a:spcAft>
                          <a:spcPts val="0"/>
                        </a:spcAft>
                      </a:pP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nl-NL" sz="700" b="0" dirty="0">
                          <a:effectLst/>
                          <a:latin typeface="Georgia" panose="02040502050405020303" pitchFamily="18" charset="0"/>
                        </a:rPr>
                        <a:t>PCL</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algn="ctr"/>
                      <a:r>
                        <a:rPr lang="nl-NL" sz="700" dirty="0">
                          <a:effectLst/>
                          <a:latin typeface="Georgia" panose="02040502050405020303" pitchFamily="18" charset="0"/>
                        </a:rPr>
                        <a:t>Nee</a:t>
                      </a:r>
                      <a:endParaRPr lang="en-US" dirty="0"/>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nl-NL" sz="700" dirty="0">
                          <a:effectLst/>
                          <a:latin typeface="Georgia" panose="02040502050405020303" pitchFamily="18" charset="0"/>
                        </a:rPr>
                        <a:t>Nee</a:t>
                      </a:r>
                      <a:endParaRPr lang="nl-N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a:t>Beveiligingsverbeteringen</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nl-NL"/>
          </a:p>
        </p:txBody>
      </p:sp>
      <p:sp>
        <p:nvSpPr>
          <p:cNvPr id="6" name="Content Placeholder 5"/>
          <p:cNvSpPr>
            <a:spLocks noGrp="1"/>
          </p:cNvSpPr>
          <p:nvPr>
            <p:ph sz="quarter" idx="12"/>
          </p:nvPr>
        </p:nvSpPr>
        <p:spPr>
          <a:xfrm>
            <a:off x="457200" y="1433513"/>
            <a:ext cx="8229600" cy="3180160"/>
          </a:xfrm>
        </p:spPr>
        <p:txBody>
          <a:bodyPr>
            <a:normAutofit fontScale="92500" lnSpcReduction="10000"/>
          </a:bodyPr>
          <a:lstStyle/>
          <a:p>
            <a:r>
              <a:rPr lang="nl-NL" sz="2800" dirty="0"/>
              <a:t>Windows 10 IoT Enterprise</a:t>
            </a:r>
          </a:p>
          <a:p>
            <a:pPr lvl="1">
              <a:spcBef>
                <a:spcPts val="1800"/>
              </a:spcBef>
            </a:pPr>
            <a:r>
              <a:rPr lang="nl-NL" sz="2400" dirty="0"/>
              <a:t>Beveiliging tegen kwaadwillige toepassingen dankzij Windows Defender SmartScreen</a:t>
            </a:r>
          </a:p>
          <a:p>
            <a:pPr lvl="1"/>
            <a:r>
              <a:rPr lang="nl-NL" sz="2400" dirty="0"/>
              <a:t>Beveiliging tegen man-in-the-middle-aanvallen dankzij SMB-beveiliging en certificaatkoppeling voor ondernemingen</a:t>
            </a:r>
          </a:p>
          <a:p>
            <a:pPr lvl="1"/>
            <a:r>
              <a:rPr lang="nl-NL" sz="2400" dirty="0"/>
              <a:t>Antimalware- en antivirusbeveiliging dankzij Windows Defender en Windows Preventie van gegevensuitvoering</a:t>
            </a:r>
            <a:endParaRPr lang="nl-NL" dirty="0"/>
          </a:p>
          <a:p>
            <a:pPr lvl="1"/>
            <a:endParaRPr lang="nl-NL"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79"/>
            <a:ext cx="8229600" cy="857250"/>
          </a:xfrm>
        </p:spPr>
        <p:txBody>
          <a:bodyPr>
            <a:normAutofit fontScale="90000"/>
          </a:bodyPr>
          <a:lstStyle/>
          <a:p>
            <a:pPr>
              <a:lnSpc>
                <a:spcPct val="95000"/>
              </a:lnSpc>
            </a:pPr>
            <a:r>
              <a:rPr lang="nl-NL" dirty="0"/>
              <a:t>Verbeteringen op het gebied van servicegemak</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nl-NL"/>
          </a:p>
        </p:txBody>
      </p:sp>
      <p:sp>
        <p:nvSpPr>
          <p:cNvPr id="4" name="Content Placeholder 3"/>
          <p:cNvSpPr>
            <a:spLocks noGrp="1"/>
          </p:cNvSpPr>
          <p:nvPr>
            <p:ph sz="quarter" idx="12"/>
          </p:nvPr>
        </p:nvSpPr>
        <p:spPr>
          <a:xfrm>
            <a:off x="457200" y="1433513"/>
            <a:ext cx="5594279" cy="3180160"/>
          </a:xfrm>
        </p:spPr>
        <p:txBody>
          <a:bodyPr>
            <a:normAutofit fontScale="85000" lnSpcReduction="10000"/>
          </a:bodyPr>
          <a:lstStyle/>
          <a:p>
            <a:pPr marL="0" indent="0">
              <a:buNone/>
            </a:pPr>
            <a:r>
              <a:rPr lang="nl-NL" dirty="0"/>
              <a:t>Productieonderbrekingen minimaliseren  </a:t>
            </a:r>
          </a:p>
          <a:p>
            <a:r>
              <a:rPr lang="nl-NL" dirty="0"/>
              <a:t>Fiery-updates</a:t>
            </a:r>
          </a:p>
          <a:p>
            <a:pPr lvl="1"/>
            <a:r>
              <a:rPr lang="nl-NL" dirty="0"/>
              <a:t>Fiery-servers gemakkelijk </a:t>
            </a:r>
            <a:br>
              <a:rPr lang="nl-NL" dirty="0"/>
            </a:br>
            <a:r>
              <a:rPr lang="nl-NL" dirty="0"/>
              <a:t>up-to-date houden</a:t>
            </a:r>
          </a:p>
          <a:p>
            <a:r>
              <a:rPr lang="nl-NL" dirty="0"/>
              <a:t>Automatische systeemback-ups</a:t>
            </a:r>
          </a:p>
          <a:p>
            <a:r>
              <a:rPr lang="nl-NL" dirty="0"/>
              <a:t>Snel herstel na het terugzetten</a:t>
            </a:r>
          </a:p>
          <a:p>
            <a:endParaRPr lang="nl-NL"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9" name="Picture 8">
            <a:extLst>
              <a:ext uri="{FF2B5EF4-FFF2-40B4-BE49-F238E27FC236}">
                <a16:creationId xmlns:a16="http://schemas.microsoft.com/office/drawing/2014/main" id="{14191413-17D3-449A-AD30-18D393634D49}"/>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a:t>Automatische systeemback-ups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nl-NL"/>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nl-NL" sz="2400" dirty="0"/>
              <a:t>Een back-upschema instellen via Fiery QuickTouch en WebTools</a:t>
            </a:r>
          </a:p>
          <a:p>
            <a:pPr>
              <a:spcBef>
                <a:spcPts val="0"/>
              </a:spcBef>
            </a:pPr>
            <a:r>
              <a:rPr lang="nl-NL" sz="2400" dirty="0"/>
              <a:t>De Fiery-server in minder dan één uur terugzetten </a:t>
            </a:r>
          </a:p>
          <a:p>
            <a:pPr lvl="1">
              <a:spcBef>
                <a:spcPts val="0"/>
              </a:spcBef>
            </a:pPr>
            <a:r>
              <a:rPr lang="nl-NL" sz="1800" dirty="0"/>
              <a:t>1/8e van de tijd die nodig is om te laden vanaf een DVD-kit</a:t>
            </a:r>
          </a:p>
          <a:p>
            <a:pPr>
              <a:spcBef>
                <a:spcPts val="0"/>
              </a:spcBef>
            </a:pPr>
            <a:r>
              <a:rPr lang="nl-NL" sz="2400" dirty="0"/>
              <a:t>Geen DVD-kit vereist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4C2FC73A-446F-4DF2-9924-DDA18A9E78DA}"/>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Integratieverbeteringen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nl-NL"/>
          </a:p>
        </p:txBody>
      </p:sp>
      <p:sp>
        <p:nvSpPr>
          <p:cNvPr id="4" name="Content Placeholder 3"/>
          <p:cNvSpPr>
            <a:spLocks noGrp="1"/>
          </p:cNvSpPr>
          <p:nvPr>
            <p:ph sz="quarter" idx="12"/>
          </p:nvPr>
        </p:nvSpPr>
        <p:spPr>
          <a:xfrm>
            <a:off x="457200" y="1411913"/>
            <a:ext cx="8229600" cy="3371090"/>
          </a:xfrm>
        </p:spPr>
        <p:txBody>
          <a:bodyPr>
            <a:normAutofit fontScale="92500" lnSpcReduction="10000"/>
          </a:bodyPr>
          <a:lstStyle/>
          <a:p>
            <a:r>
              <a:rPr lang="nl-NL" sz="2800" dirty="0"/>
              <a:t>Nieuwe API’s en verbeteringen op het gebied van gebruiksgemak om inhouse toepassingen gemakkelijk te integreren in de Fiery API v4</a:t>
            </a:r>
          </a:p>
          <a:p>
            <a:r>
              <a:rPr lang="nl-NL" sz="2800" dirty="0"/>
              <a:t>Het nieuwe JDF-compatibele Fiery biedt Fiery JDF v1.5</a:t>
            </a:r>
          </a:p>
          <a:p>
            <a:pPr lvl="1"/>
            <a:r>
              <a:rPr lang="nl-NL" dirty="0"/>
              <a:t>EFI AutoCount</a:t>
            </a:r>
          </a:p>
          <a:p>
            <a:pPr lvl="1"/>
            <a:r>
              <a:rPr lang="nl-NL" dirty="0"/>
              <a:t>EFI Quick Print Suite</a:t>
            </a:r>
          </a:p>
          <a:p>
            <a:pPr lvl="1"/>
            <a:r>
              <a:rPr lang="nl-NL" dirty="0"/>
              <a:t>KODAK Prinergy 8.1</a:t>
            </a:r>
          </a:p>
        </p:txBody>
      </p:sp>
      <p:pic>
        <p:nvPicPr>
          <p:cNvPr id="6" name="Picture 5">
            <a:extLst>
              <a:ext uri="{FF2B5EF4-FFF2-40B4-BE49-F238E27FC236}">
                <a16:creationId xmlns:a16="http://schemas.microsoft.com/office/drawing/2014/main" id="{C6C7395C-6A51-43A9-B1ED-4CCF02779DF2}"/>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a:t>De waarde van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nl-NL"/>
          </a:p>
        </p:txBody>
      </p:sp>
      <p:sp>
        <p:nvSpPr>
          <p:cNvPr id="4" name="Content Placeholder 3"/>
          <p:cNvSpPr>
            <a:spLocks noGrp="1"/>
          </p:cNvSpPr>
          <p:nvPr>
            <p:ph sz="quarter" idx="12"/>
          </p:nvPr>
        </p:nvSpPr>
        <p:spPr>
          <a:xfrm>
            <a:off x="457199" y="1817699"/>
            <a:ext cx="5060731" cy="2594373"/>
          </a:xfrm>
        </p:spPr>
        <p:txBody>
          <a:bodyPr>
            <a:normAutofit lnSpcReduction="10000"/>
          </a:bodyPr>
          <a:lstStyle/>
          <a:p>
            <a:r>
              <a:rPr lang="nl-NL" sz="2800" dirty="0"/>
              <a:t>Toonaangevende innovatie op gebieden die belangrijk zijn voor klanten</a:t>
            </a:r>
          </a:p>
          <a:p>
            <a:r>
              <a:rPr lang="nl-NL" sz="2800" dirty="0"/>
              <a:t>Stuurt de meest geavanceerde digitale persen in de grafische industrie aan</a:t>
            </a:r>
          </a:p>
        </p:txBody>
      </p:sp>
      <p:grpSp>
        <p:nvGrpSpPr>
          <p:cNvPr id="9" name="Group 8">
            <a:extLst>
              <a:ext uri="{FF2B5EF4-FFF2-40B4-BE49-F238E27FC236}">
                <a16:creationId xmlns:a16="http://schemas.microsoft.com/office/drawing/2014/main" id="{DB54AF41-3677-42A0-BFCE-B547A286E99F}"/>
              </a:ext>
            </a:extLst>
          </p:cNvPr>
          <p:cNvGrpSpPr/>
          <p:nvPr/>
        </p:nvGrpSpPr>
        <p:grpSpPr>
          <a:xfrm>
            <a:off x="5986355" y="1530028"/>
            <a:ext cx="2886247" cy="2864453"/>
            <a:chOff x="6070879" y="1530028"/>
            <a:chExt cx="2886247" cy="2864453"/>
          </a:xfrm>
        </p:grpSpPr>
        <p:grpSp>
          <p:nvGrpSpPr>
            <p:cNvPr id="10" name="Group 9">
              <a:extLst>
                <a:ext uri="{FF2B5EF4-FFF2-40B4-BE49-F238E27FC236}">
                  <a16:creationId xmlns:a16="http://schemas.microsoft.com/office/drawing/2014/main" id="{1A9CFA1F-8A57-4608-94B1-8DB1437D4B15}"/>
                </a:ext>
              </a:extLst>
            </p:cNvPr>
            <p:cNvGrpSpPr/>
            <p:nvPr/>
          </p:nvGrpSpPr>
          <p:grpSpPr>
            <a:xfrm>
              <a:off x="6100591" y="1530028"/>
              <a:ext cx="2838648" cy="2816134"/>
              <a:chOff x="5770179" y="1530028"/>
              <a:chExt cx="2838648" cy="2816134"/>
            </a:xfrm>
          </p:grpSpPr>
          <p:pic>
            <p:nvPicPr>
              <p:cNvPr id="15" name="Picture 14" descr="EFI_ICON_FourFieryAreas_US_v2a.3_withBorder_R1.png">
                <a:extLst>
                  <a:ext uri="{FF2B5EF4-FFF2-40B4-BE49-F238E27FC236}">
                    <a16:creationId xmlns:a16="http://schemas.microsoft.com/office/drawing/2014/main" id="{4D3478B5-093F-4AFB-B194-FB531DC1E3A6}"/>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6" name="Picture 15">
                <a:extLst>
                  <a:ext uri="{FF2B5EF4-FFF2-40B4-BE49-F238E27FC236}">
                    <a16:creationId xmlns:a16="http://schemas.microsoft.com/office/drawing/2014/main" id="{8EDF62E0-D7F4-4055-A4D3-83C958E48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a:extLst>
                <a:ext uri="{FF2B5EF4-FFF2-40B4-BE49-F238E27FC236}">
                  <a16:creationId xmlns:a16="http://schemas.microsoft.com/office/drawing/2014/main" id="{7FC712DF-2654-44CC-9E9E-6B30F5250E2D}"/>
                </a:ext>
              </a:extLst>
            </p:cNvPr>
            <p:cNvPicPr>
              <a:picLocks noChangeAspect="1"/>
            </p:cNvPicPr>
            <p:nvPr/>
          </p:nvPicPr>
          <p:blipFill>
            <a:blip r:embed="rId5"/>
            <a:stretch>
              <a:fillRect/>
            </a:stretch>
          </p:blipFill>
          <p:spPr>
            <a:xfrm>
              <a:off x="6070879" y="2414546"/>
              <a:ext cx="1002314" cy="1002314"/>
            </a:xfrm>
            <a:prstGeom prst="rect">
              <a:avLst/>
            </a:prstGeom>
          </p:spPr>
        </p:pic>
        <p:pic>
          <p:nvPicPr>
            <p:cNvPr id="12" name="Picture 11">
              <a:extLst>
                <a:ext uri="{FF2B5EF4-FFF2-40B4-BE49-F238E27FC236}">
                  <a16:creationId xmlns:a16="http://schemas.microsoft.com/office/drawing/2014/main" id="{611DFFDE-8E14-40F4-A01B-A9F058D65B7E}"/>
                </a:ext>
              </a:extLst>
            </p:cNvPr>
            <p:cNvPicPr>
              <a:picLocks noChangeAspect="1"/>
            </p:cNvPicPr>
            <p:nvPr/>
          </p:nvPicPr>
          <p:blipFill>
            <a:blip r:embed="rId6"/>
            <a:stretch>
              <a:fillRect/>
            </a:stretch>
          </p:blipFill>
          <p:spPr>
            <a:xfrm>
              <a:off x="7004027" y="3367158"/>
              <a:ext cx="1027323" cy="1027323"/>
            </a:xfrm>
            <a:prstGeom prst="rect">
              <a:avLst/>
            </a:prstGeom>
          </p:spPr>
        </p:pic>
        <p:pic>
          <p:nvPicPr>
            <p:cNvPr id="13" name="Picture 12">
              <a:extLst>
                <a:ext uri="{FF2B5EF4-FFF2-40B4-BE49-F238E27FC236}">
                  <a16:creationId xmlns:a16="http://schemas.microsoft.com/office/drawing/2014/main" id="{9873FEFB-3229-4AC5-9E61-448F1F76C9E7}"/>
                </a:ext>
              </a:extLst>
            </p:cNvPr>
            <p:cNvPicPr>
              <a:picLocks noChangeAspect="1"/>
            </p:cNvPicPr>
            <p:nvPr/>
          </p:nvPicPr>
          <p:blipFill>
            <a:blip r:embed="rId7"/>
            <a:stretch>
              <a:fillRect/>
            </a:stretch>
          </p:blipFill>
          <p:spPr>
            <a:xfrm>
              <a:off x="7021341" y="1535367"/>
              <a:ext cx="1002314" cy="1002314"/>
            </a:xfrm>
            <a:prstGeom prst="rect">
              <a:avLst/>
            </a:prstGeom>
          </p:spPr>
        </p:pic>
        <p:pic>
          <p:nvPicPr>
            <p:cNvPr id="14" name="Picture 13">
              <a:extLst>
                <a:ext uri="{FF2B5EF4-FFF2-40B4-BE49-F238E27FC236}">
                  <a16:creationId xmlns:a16="http://schemas.microsoft.com/office/drawing/2014/main" id="{38CFE32B-DED5-4BE4-BF14-1A5E9EACDBBD}"/>
                </a:ext>
              </a:extLst>
            </p:cNvPr>
            <p:cNvPicPr>
              <a:picLocks noChangeAspect="1"/>
            </p:cNvPicPr>
            <p:nvPr/>
          </p:nvPicPr>
          <p:blipFill>
            <a:blip r:embed="rId8"/>
            <a:stretch>
              <a:fillRect/>
            </a:stretch>
          </p:blipFill>
          <p:spPr>
            <a:xfrm>
              <a:off x="7954812" y="2435821"/>
              <a:ext cx="1002314" cy="1002314"/>
            </a:xfrm>
            <a:prstGeom prst="rect">
              <a:avLst/>
            </a:prstGeom>
          </p:spPr>
        </p:pic>
      </p:grpSp>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nl-NL" dirty="0">
                  <a:latin typeface="Georgia" panose="02040502050405020303" pitchFamily="18" charset="0"/>
                </a:rPr>
                <a:t>Fiery Command WorkStation</a:t>
              </a:r>
              <a:r>
                <a:rPr lang="nl-NL" baseline="30000" dirty="0">
                  <a:latin typeface="Georgia" panose="02040502050405020303" pitchFamily="18" charset="0"/>
                </a:rPr>
                <a:t>®</a:t>
              </a:r>
            </a:p>
          </p:txBody>
        </p:sp>
      </p:grpSp>
      <p:grpSp>
        <p:nvGrpSpPr>
          <p:cNvPr id="24" name="Group 23"/>
          <p:cNvGrpSpPr/>
          <p:nvPr/>
        </p:nvGrpSpPr>
        <p:grpSpPr>
          <a:xfrm>
            <a:off x="4698367" y="1121512"/>
            <a:ext cx="3201072" cy="2331064"/>
            <a:chOff x="4698367" y="1121512"/>
            <a:chExt cx="320107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60634" y="1767757"/>
              <a:ext cx="2038805" cy="646331"/>
            </a:xfrm>
            <a:prstGeom prst="rect">
              <a:avLst/>
            </a:prstGeom>
            <a:noFill/>
          </p:spPr>
          <p:txBody>
            <a:bodyPr wrap="square" rtlCol="0">
              <a:spAutoFit/>
            </a:bodyPr>
            <a:lstStyle/>
            <a:p>
              <a:r>
                <a:rPr lang="nl-NL" spc="-30" dirty="0">
                  <a:latin typeface="Georgia" panose="02040502050405020303" pitchFamily="18" charset="0"/>
                </a:rPr>
                <a:t>Fiery FS300 Pro-</a:t>
              </a:r>
              <a:r>
                <a:rPr lang="nl-NL" dirty="0">
                  <a:latin typeface="Georgia" panose="02040502050405020303" pitchFamily="18" charset="0"/>
                </a:rPr>
                <a:t>systeemsoftware</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695385"/>
              <a:ext cx="2038805" cy="923330"/>
            </a:xfrm>
            <a:prstGeom prst="rect">
              <a:avLst/>
            </a:prstGeom>
            <a:noFill/>
          </p:spPr>
          <p:txBody>
            <a:bodyPr wrap="square" rtlCol="0">
              <a:spAutoFit/>
            </a:bodyPr>
            <a:lstStyle/>
            <a:p>
              <a:pPr algn="ctr"/>
              <a:r>
                <a:rPr lang="nl-NL" dirty="0">
                  <a:latin typeface="Georgia" panose="02040502050405020303" pitchFamily="18" charset="0"/>
                </a:rPr>
                <a:t>Fiery NX- en Fiery </a:t>
              </a:r>
              <a:br>
                <a:rPr lang="nl-NL" dirty="0">
                  <a:latin typeface="Georgia" panose="02040502050405020303" pitchFamily="18" charset="0"/>
                </a:rPr>
              </a:br>
              <a:r>
                <a:rPr lang="nl-NL" dirty="0">
                  <a:latin typeface="Georgia" panose="02040502050405020303" pitchFamily="18" charset="0"/>
                </a:rPr>
                <a:t>XB-platformen</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413906"/>
              <a:ext cx="2038805" cy="1200329"/>
            </a:xfrm>
            <a:prstGeom prst="rect">
              <a:avLst/>
            </a:prstGeom>
            <a:noFill/>
          </p:spPr>
          <p:txBody>
            <a:bodyPr wrap="square" rtlCol="0">
              <a:spAutoFit/>
            </a:bodyPr>
            <a:lstStyle/>
            <a:p>
              <a:pPr algn="ctr"/>
              <a:r>
                <a:rPr lang="nl-NL" dirty="0">
                  <a:latin typeface="Georgia" panose="02040502050405020303" pitchFamily="18" charset="0"/>
                </a:rPr>
                <a:t>Fiery-workflow voor drukwerkvoor-bereiding</a:t>
              </a:r>
            </a:p>
          </p:txBody>
        </p:sp>
      </p:grpSp>
      <p:sp>
        <p:nvSpPr>
          <p:cNvPr id="5" name="Title 4"/>
          <p:cNvSpPr>
            <a:spLocks noGrp="1"/>
          </p:cNvSpPr>
          <p:nvPr>
            <p:ph type="title"/>
          </p:nvPr>
        </p:nvSpPr>
        <p:spPr/>
        <p:txBody>
          <a:bodyPr/>
          <a:lstStyle/>
          <a:p>
            <a:r>
              <a:rPr lang="nl-NL"/>
              <a:t>Nieuwe platforminnovatie</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nl-NL"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a:t>Openbare release</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nl-NL" sz="2400" dirty="0"/>
              <a:t>EFI-persbericht: </a:t>
            </a:r>
          </a:p>
          <a:p>
            <a:pPr lvl="1"/>
            <a:r>
              <a:rPr lang="nl-NL" sz="2000" dirty="0"/>
              <a:t>Europa en de VS: 11 september</a:t>
            </a:r>
            <a:r>
              <a:rPr lang="nl-NL"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nl-NL"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nl-NL" dirty="0">
                <a:solidFill>
                  <a:srgbClr val="000000"/>
                </a:solidFill>
                <a:latin typeface="Georgia" panose="02040502050405020303" pitchFamily="18" charset="0"/>
                <a:hlinkClick r:id="rId3"/>
              </a:rPr>
              <a:t>EFI-persbericht</a:t>
            </a: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nl-NL" dirty="0">
                <a:solidFill>
                  <a:srgbClr val="000000"/>
                </a:solidFill>
                <a:latin typeface="Georgia" panose="02040502050405020303" pitchFamily="18" charset="0"/>
              </a:rPr>
              <a:t>Persartikelen</a:t>
            </a:r>
          </a:p>
          <a:p>
            <a:pPr marL="0" marR="0">
              <a:spcBef>
                <a:spcPts val="0"/>
              </a:spcBef>
              <a:spcAft>
                <a:spcPts val="0"/>
              </a:spcAft>
            </a:pPr>
            <a:r>
              <a:rPr lang="nl-NL" dirty="0">
                <a:solidFill>
                  <a:srgbClr val="000000"/>
                </a:solidFill>
                <a:latin typeface="Georgia" panose="02040502050405020303" pitchFamily="18" charset="0"/>
                <a:hlinkClick r:id="rId4"/>
              </a:rPr>
              <a:t>What They Think</a:t>
            </a: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nl-NL" dirty="0">
                <a:solidFill>
                  <a:srgbClr val="000000"/>
                </a:solidFill>
                <a:latin typeface="Georgia" panose="02040502050405020303" pitchFamily="18" charset="0"/>
                <a:hlinkClick r:id="rId5"/>
              </a:rPr>
              <a:t>Printing Impressions</a:t>
            </a: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nl-NL" dirty="0">
                <a:solidFill>
                  <a:srgbClr val="000000"/>
                </a:solidFill>
                <a:latin typeface="Georgia" panose="02040502050405020303" pitchFamily="18" charset="0"/>
                <a:hlinkClick r:id="rId6"/>
              </a:rPr>
              <a:t>Deutscher Drucker</a:t>
            </a: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nl-NL" dirty="0">
                <a:solidFill>
                  <a:srgbClr val="000000"/>
                </a:solidFill>
                <a:latin typeface="Georgia" panose="02040502050405020303" pitchFamily="18" charset="0"/>
                <a:hlinkClick r:id="rId7"/>
              </a:rPr>
              <a:t>PrintWeek</a:t>
            </a: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nl-NL" dirty="0">
                <a:solidFill>
                  <a:srgbClr val="000000"/>
                </a:solidFill>
                <a:latin typeface="Georgia" panose="02040502050405020303" pitchFamily="18" charset="0"/>
                <a:hlinkClick r:id="rId8"/>
              </a:rPr>
              <a:t>Australian Printer</a:t>
            </a:r>
            <a:endParaRPr lang="nl-N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nl-NL" dirty="0">
                <a:solidFill>
                  <a:srgbClr val="000000"/>
                </a:solidFill>
                <a:latin typeface="Georgia" panose="02040502050405020303" pitchFamily="18" charset="0"/>
                <a:hlinkClick r:id="rId9"/>
              </a:rPr>
              <a:t>Digital Printer</a:t>
            </a:r>
          </a:p>
          <a:p>
            <a:pPr marL="0" marR="0">
              <a:spcBef>
                <a:spcPts val="0"/>
              </a:spcBef>
              <a:spcAft>
                <a:spcPts val="0"/>
              </a:spcAft>
            </a:pPr>
            <a:r>
              <a:rPr lang="nl-NL" dirty="0">
                <a:solidFill>
                  <a:srgbClr val="000000"/>
                </a:solidFill>
                <a:latin typeface="Georgia" panose="02040502050405020303" pitchFamily="18" charset="0"/>
                <a:hlinkClick r:id="rId9"/>
              </a:rPr>
              <a:t> </a:t>
            </a:r>
            <a:endParaRPr lang="nl-NL"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nl-NL"/>
              <a:t>Nieuwe functies in Fiery FS300 Pro</a:t>
            </a:r>
          </a:p>
        </p:txBody>
      </p:sp>
      <p:sp>
        <p:nvSpPr>
          <p:cNvPr id="15" name="Rectangle 14"/>
          <p:cNvSpPr/>
          <p:nvPr/>
        </p:nvSpPr>
        <p:spPr>
          <a:xfrm>
            <a:off x="827530" y="2484436"/>
            <a:ext cx="2125191" cy="1323439"/>
          </a:xfrm>
          <a:prstGeom prst="rect">
            <a:avLst/>
          </a:prstGeom>
        </p:spPr>
        <p:txBody>
          <a:bodyPr wrap="square">
            <a:spAutoFit/>
          </a:bodyPr>
          <a:lstStyle/>
          <a:p>
            <a:pPr marL="86916" lvl="1" indent="-86916">
              <a:spcBef>
                <a:spcPts val="0"/>
              </a:spcBef>
              <a:buFont typeface="Arial"/>
              <a:buChar char="•"/>
            </a:pPr>
            <a:r>
              <a:rPr lang="nl-NL" sz="1000" dirty="0">
                <a:latin typeface="Georgia" panose="02040502050405020303" pitchFamily="18" charset="0"/>
              </a:rPr>
              <a:t>Ondersteuning voor 7-kleurendruk</a:t>
            </a:r>
          </a:p>
          <a:p>
            <a:pPr marL="86916" lvl="1" indent="-86916">
              <a:spcBef>
                <a:spcPts val="0"/>
              </a:spcBef>
              <a:buFont typeface="Arial"/>
              <a:buChar char="•"/>
            </a:pPr>
            <a:r>
              <a:rPr lang="nl-NL" sz="1000" dirty="0">
                <a:latin typeface="Georgia" panose="02040502050405020303" pitchFamily="18" charset="0"/>
              </a:rPr>
              <a:t>Steunkleurgroepen met prioritering </a:t>
            </a:r>
          </a:p>
          <a:p>
            <a:pPr marL="86916" lvl="1" indent="-86916">
              <a:spcBef>
                <a:spcPts val="0"/>
              </a:spcBef>
              <a:buFont typeface="Arial"/>
              <a:buChar char="•"/>
            </a:pPr>
            <a:r>
              <a:rPr lang="nl-NL" sz="1000" dirty="0">
                <a:latin typeface="Georgia" panose="02040502050405020303" pitchFamily="18" charset="0"/>
              </a:rPr>
              <a:t>Invoerprofiel voor grijswaarden</a:t>
            </a:r>
          </a:p>
          <a:p>
            <a:pPr marL="86916" lvl="1" indent="-86916">
              <a:spcBef>
                <a:spcPts val="0"/>
              </a:spcBef>
              <a:buFont typeface="Arial"/>
              <a:buChar char="•"/>
            </a:pPr>
            <a:r>
              <a:rPr lang="nl-NL" sz="1000" dirty="0">
                <a:latin typeface="Georgia" panose="02040502050405020303" pitchFamily="18" charset="0"/>
              </a:rPr>
              <a:t>Fiery ImageViewer</a:t>
            </a:r>
            <a:endParaRPr lang="nl-NL" sz="10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nl-NL" sz="1000" dirty="0">
                <a:latin typeface="Georgia" panose="02040502050405020303" pitchFamily="18" charset="0"/>
              </a:rPr>
              <a:t>Objectgegevens</a:t>
            </a:r>
          </a:p>
          <a:p>
            <a:pPr marL="287337" lvl="1" indent="-171450">
              <a:spcBef>
                <a:spcPts val="0"/>
              </a:spcBef>
              <a:buFont typeface="Georgia" panose="02040502050405020303" pitchFamily="18" charset="0"/>
              <a:buChar char="–"/>
            </a:pPr>
            <a:r>
              <a:rPr lang="nl-NL" sz="1000" dirty="0">
                <a:latin typeface="Georgia" panose="02040502050405020303" pitchFamily="18" charset="0"/>
              </a:rPr>
              <a:t>Totale dekking</a:t>
            </a:r>
          </a:p>
        </p:txBody>
      </p:sp>
      <p:sp>
        <p:nvSpPr>
          <p:cNvPr id="17" name="Rectangle 16"/>
          <p:cNvSpPr/>
          <p:nvPr/>
        </p:nvSpPr>
        <p:spPr>
          <a:xfrm>
            <a:off x="2884806" y="2487691"/>
            <a:ext cx="1955260" cy="1785104"/>
          </a:xfrm>
          <a:prstGeom prst="rect">
            <a:avLst/>
          </a:prstGeom>
        </p:spPr>
        <p:txBody>
          <a:bodyPr wrap="square">
            <a:spAutoFit/>
          </a:bodyPr>
          <a:lstStyle/>
          <a:p>
            <a:pPr marL="84535" indent="-84535">
              <a:buFont typeface="Arial"/>
              <a:buChar char="•"/>
            </a:pPr>
            <a:r>
              <a:rPr lang="nl-NL" sz="1000" dirty="0">
                <a:latin typeface="Georgia" panose="02040502050405020303" pitchFamily="18" charset="0"/>
              </a:rPr>
              <a:t>Nieuwe hardware</a:t>
            </a:r>
          </a:p>
          <a:p>
            <a:pPr marL="84535" indent="-84535">
              <a:buFont typeface="Arial"/>
              <a:buChar char="•"/>
            </a:pPr>
            <a:r>
              <a:rPr lang="nl-NL" sz="1000" dirty="0">
                <a:latin typeface="Georgia" panose="02040502050405020303" pitchFamily="18" charset="0"/>
              </a:rPr>
              <a:t>APPE 4*</a:t>
            </a:r>
          </a:p>
          <a:p>
            <a:pPr marL="84535" indent="-84535">
              <a:buFont typeface="Arial"/>
              <a:buChar char="•"/>
            </a:pPr>
            <a:r>
              <a:rPr lang="nl-NL" sz="1000" dirty="0">
                <a:latin typeface="Georgia" panose="02040502050405020303" pitchFamily="18" charset="0"/>
              </a:rPr>
              <a:t>HyperRIP-verbeteringen</a:t>
            </a:r>
          </a:p>
          <a:p>
            <a:pPr marL="84535" indent="-84535">
              <a:buFont typeface="Arial"/>
              <a:buChar char="•"/>
            </a:pPr>
            <a:r>
              <a:rPr lang="nl-NL" sz="1000" dirty="0">
                <a:latin typeface="Georgia" panose="02040502050405020303" pitchFamily="18" charset="0"/>
              </a:rPr>
              <a:t>Snel opnieuw afdrukken</a:t>
            </a:r>
          </a:p>
          <a:p>
            <a:pPr marL="84535" indent="-84535">
              <a:buFont typeface="Arial"/>
              <a:buChar char="•"/>
            </a:pPr>
            <a:r>
              <a:rPr lang="nl-NL" sz="1000" dirty="0">
                <a:latin typeface="Georgia" panose="02040502050405020303" pitchFamily="18" charset="0"/>
              </a:rPr>
              <a:t>Fiery Impose:</a:t>
            </a:r>
          </a:p>
          <a:p>
            <a:pPr marL="284163" indent="-171450">
              <a:buFont typeface="Georgia" panose="02040502050405020303" pitchFamily="18" charset="0"/>
              <a:buChar char="–"/>
            </a:pPr>
            <a:r>
              <a:rPr lang="nl-NL" sz="1000" dirty="0">
                <a:latin typeface="Georgia" panose="02040502050405020303" pitchFamily="18" charset="0"/>
              </a:rPr>
              <a:t>Automatiseringsverbeteringen voor Combineren</a:t>
            </a:r>
          </a:p>
          <a:p>
            <a:pPr marL="284163" lvl="1" indent="-171450">
              <a:buFont typeface="Georgia" panose="02040502050405020303" pitchFamily="18" charset="0"/>
              <a:buChar char="–"/>
            </a:pPr>
            <a:r>
              <a:rPr lang="nl-NL" sz="1000" dirty="0">
                <a:latin typeface="Georgia" panose="02040502050405020303" pitchFamily="18" charset="0"/>
              </a:rPr>
              <a:t>Automatische paginarotatie</a:t>
            </a:r>
          </a:p>
          <a:p>
            <a:pPr marL="284163" lvl="1" indent="-171450">
              <a:buFont typeface="Georgia" panose="02040502050405020303" pitchFamily="18" charset="0"/>
              <a:buChar char="–"/>
            </a:pPr>
            <a:r>
              <a:rPr lang="nl-NL" sz="1000" dirty="0">
                <a:latin typeface="Georgia" panose="02040502050405020303" pitchFamily="18" charset="0"/>
              </a:rPr>
              <a:t>Voorkeuzen voor markeringen</a:t>
            </a:r>
          </a:p>
        </p:txBody>
      </p:sp>
      <p:sp>
        <p:nvSpPr>
          <p:cNvPr id="18" name="Rectangle 17"/>
          <p:cNvSpPr/>
          <p:nvPr/>
        </p:nvSpPr>
        <p:spPr>
          <a:xfrm>
            <a:off x="4840066" y="2487691"/>
            <a:ext cx="2057276" cy="2554545"/>
          </a:xfrm>
          <a:prstGeom prst="rect">
            <a:avLst/>
          </a:prstGeom>
        </p:spPr>
        <p:txBody>
          <a:bodyPr wrap="square">
            <a:spAutoFit/>
          </a:bodyPr>
          <a:lstStyle/>
          <a:p>
            <a:pPr marL="86916" lvl="1" indent="-86916">
              <a:buFont typeface="Arial"/>
              <a:buChar char="•"/>
            </a:pPr>
            <a:r>
              <a:rPr lang="nl-NL" sz="1000" dirty="0">
                <a:latin typeface="Georgia" panose="02040502050405020303" pitchFamily="18" charset="0"/>
              </a:rPr>
              <a:t>Fiery Command WorkStation 6</a:t>
            </a:r>
          </a:p>
          <a:p>
            <a:pPr marL="319087" lvl="2" indent="-171450">
              <a:buFont typeface="Georgia" panose="02040502050405020303" pitchFamily="18" charset="0"/>
              <a:buChar char="–"/>
            </a:pPr>
            <a:r>
              <a:rPr lang="nl-NL" sz="1000" dirty="0">
                <a:latin typeface="Georgia" panose="02040502050405020303" pitchFamily="18" charset="0"/>
              </a:rPr>
              <a:t>Voorbeeldweergaven voor alle jobs</a:t>
            </a:r>
          </a:p>
          <a:p>
            <a:pPr marL="319087" lvl="2" indent="-171450">
              <a:buFont typeface="Georgia" panose="02040502050405020303" pitchFamily="18" charset="0"/>
              <a:buChar char="–"/>
            </a:pPr>
            <a:r>
              <a:rPr lang="nl-NL" sz="1000" dirty="0">
                <a:latin typeface="Georgia" panose="02040502050405020303" pitchFamily="18" charset="0"/>
              </a:rPr>
              <a:t>Automatisch rasters verwijderen</a:t>
            </a:r>
            <a:endParaRPr lang="nl-NL" sz="1000" dirty="0">
              <a:latin typeface="Georgia" panose="02040502050405020303" pitchFamily="18" charset="0"/>
              <a:cs typeface="Arial"/>
            </a:endParaRPr>
          </a:p>
          <a:p>
            <a:pPr marL="86916" lvl="1" indent="-86916">
              <a:buFont typeface="Arial"/>
              <a:buChar char="•"/>
            </a:pPr>
            <a:r>
              <a:rPr lang="nl-NL" sz="1000" dirty="0">
                <a:latin typeface="Georgia" panose="02040502050405020303" pitchFamily="18" charset="0"/>
              </a:rPr>
              <a:t>Fiery NX-design</a:t>
            </a:r>
          </a:p>
          <a:p>
            <a:pPr marL="319087" lvl="2" indent="-171450">
              <a:buFont typeface="Georgia" panose="02040502050405020303" pitchFamily="18" charset="0"/>
              <a:buChar char="–"/>
            </a:pPr>
            <a:r>
              <a:rPr lang="nl-NL" sz="1000" dirty="0">
                <a:latin typeface="Georgia" panose="02040502050405020303" pitchFamily="18" charset="0"/>
              </a:rPr>
              <a:t>Fiery QuickTouch</a:t>
            </a:r>
            <a:endParaRPr lang="nl-NL" sz="1000" dirty="0">
              <a:latin typeface="Georgia" panose="02040502050405020303" pitchFamily="18" charset="0"/>
              <a:cs typeface="Arial"/>
            </a:endParaRPr>
          </a:p>
          <a:p>
            <a:pPr marL="319087" lvl="2" indent="-171450">
              <a:buFont typeface="Georgia" panose="02040502050405020303" pitchFamily="18" charset="0"/>
              <a:buChar char="–"/>
            </a:pPr>
            <a:r>
              <a:rPr lang="nl-NL" sz="1000" dirty="0">
                <a:latin typeface="Georgia" panose="02040502050405020303" pitchFamily="18" charset="0"/>
              </a:rPr>
              <a:t>Fiery NX Station</a:t>
            </a:r>
          </a:p>
          <a:p>
            <a:pPr marL="84535" indent="-84535">
              <a:buFont typeface="Arial"/>
              <a:buChar char="•"/>
            </a:pPr>
            <a:r>
              <a:rPr lang="nl-NL" sz="1000" dirty="0">
                <a:latin typeface="Georgia" panose="02040502050405020303" pitchFamily="18" charset="0"/>
              </a:rPr>
              <a:t>Fiery JobMaster:</a:t>
            </a:r>
          </a:p>
          <a:p>
            <a:pPr marL="319087" indent="-171450">
              <a:buFont typeface="Georgia" panose="02040502050405020303" pitchFamily="18" charset="0"/>
              <a:buChar char="–"/>
            </a:pPr>
            <a:r>
              <a:rPr lang="nl-NL" sz="1000" dirty="0">
                <a:latin typeface="Georgia" panose="02040502050405020303" pitchFamily="18" charset="0"/>
              </a:rPr>
              <a:t>Afbeeldingsstempel toevoegen</a:t>
            </a:r>
          </a:p>
          <a:p>
            <a:pPr marL="319087" indent="-171450">
              <a:buFont typeface="Georgia" panose="02040502050405020303" pitchFamily="18" charset="0"/>
              <a:buChar char="–"/>
            </a:pPr>
            <a:r>
              <a:rPr lang="nl-NL" sz="1000" dirty="0">
                <a:latin typeface="Georgia" panose="02040502050405020303" pitchFamily="18" charset="0"/>
              </a:rPr>
              <a:t>Gescande pagina’s importeren</a:t>
            </a:r>
          </a:p>
          <a:p>
            <a:pPr marL="319087" indent="-171450">
              <a:buFont typeface="Georgia" panose="02040502050405020303" pitchFamily="18" charset="0"/>
              <a:buChar char="–"/>
            </a:pPr>
            <a:r>
              <a:rPr lang="nl-NL" sz="1000" dirty="0">
                <a:latin typeface="Georgia" panose="02040502050405020303" pitchFamily="18" charset="0"/>
              </a:rPr>
              <a:t>Paginaverschuiving</a:t>
            </a:r>
          </a:p>
          <a:p>
            <a:pPr marL="84535" indent="-84535">
              <a:buFont typeface="Arial"/>
              <a:buChar char="•"/>
            </a:pPr>
            <a:r>
              <a:rPr lang="nl-NL" sz="1000" dirty="0">
                <a:latin typeface="Georgia" panose="02040502050405020303" pitchFamily="18" charset="0"/>
              </a:rPr>
              <a:t>Andere verbeteringen voor drukwerkvoorbereiding</a:t>
            </a:r>
          </a:p>
        </p:txBody>
      </p:sp>
      <p:sp>
        <p:nvSpPr>
          <p:cNvPr id="19" name="Rectangle 18"/>
          <p:cNvSpPr/>
          <p:nvPr/>
        </p:nvSpPr>
        <p:spPr>
          <a:xfrm>
            <a:off x="6964680" y="2484436"/>
            <a:ext cx="1820007" cy="1631216"/>
          </a:xfrm>
          <a:prstGeom prst="rect">
            <a:avLst/>
          </a:prstGeom>
        </p:spPr>
        <p:txBody>
          <a:bodyPr wrap="square">
            <a:spAutoFit/>
          </a:bodyPr>
          <a:lstStyle/>
          <a:p>
            <a:pPr marL="86916" lvl="1" indent="-86916">
              <a:spcBef>
                <a:spcPts val="0"/>
              </a:spcBef>
              <a:buFont typeface="Arial"/>
              <a:buChar char="•"/>
            </a:pPr>
            <a:r>
              <a:rPr lang="nl-NL" sz="1000" dirty="0">
                <a:latin typeface="Georgia" panose="02040502050405020303" pitchFamily="18" charset="0"/>
              </a:rPr>
              <a:t>Windows 10 </a:t>
            </a:r>
          </a:p>
          <a:p>
            <a:pPr marL="86916" lvl="1" indent="-86916">
              <a:spcBef>
                <a:spcPts val="0"/>
              </a:spcBef>
              <a:buFont typeface="Arial"/>
              <a:buChar char="•"/>
            </a:pPr>
            <a:r>
              <a:rPr lang="nl-NL" sz="1000" dirty="0">
                <a:latin typeface="Georgia" panose="02040502050405020303" pitchFamily="18" charset="0"/>
              </a:rPr>
              <a:t>Beveiligingsverbeteringen</a:t>
            </a:r>
          </a:p>
          <a:p>
            <a:pPr marL="86916" lvl="1" indent="-86916">
              <a:spcBef>
                <a:spcPts val="0"/>
              </a:spcBef>
              <a:buFont typeface="Arial"/>
              <a:buChar char="•"/>
            </a:pPr>
            <a:r>
              <a:rPr lang="nl-NL" sz="1000" dirty="0">
                <a:latin typeface="Georgia" panose="02040502050405020303" pitchFamily="18" charset="0"/>
              </a:rPr>
              <a:t>Automatische systeemback-ups</a:t>
            </a:r>
          </a:p>
          <a:p>
            <a:pPr marL="86916" lvl="1" indent="-86916">
              <a:spcBef>
                <a:spcPts val="0"/>
              </a:spcBef>
              <a:buFont typeface="Arial"/>
              <a:buChar char="•"/>
            </a:pPr>
            <a:r>
              <a:rPr lang="nl-NL" sz="1000" dirty="0">
                <a:latin typeface="Georgia" panose="02040502050405020303" pitchFamily="18" charset="0"/>
              </a:rPr>
              <a:t>Fiery-updates via Command WorkStation</a:t>
            </a:r>
          </a:p>
          <a:p>
            <a:pPr marL="86916" lvl="1" indent="-86916">
              <a:spcBef>
                <a:spcPts val="0"/>
              </a:spcBef>
              <a:buFont typeface="Arial"/>
              <a:buChar char="•"/>
            </a:pPr>
            <a:r>
              <a:rPr lang="nl-NL" sz="1000" dirty="0">
                <a:latin typeface="Georgia" panose="02040502050405020303" pitchFamily="18" charset="0"/>
              </a:rPr>
              <a:t>802.1x EAP-TLS</a:t>
            </a:r>
          </a:p>
          <a:p>
            <a:pPr marL="86916" lvl="1" indent="-86916">
              <a:spcBef>
                <a:spcPts val="0"/>
              </a:spcBef>
              <a:buFont typeface="Arial"/>
              <a:buChar char="•"/>
            </a:pPr>
            <a:r>
              <a:rPr lang="nl-NL" sz="1000" dirty="0">
                <a:latin typeface="Georgia" panose="02040502050405020303" pitchFamily="18" charset="0"/>
              </a:rPr>
              <a:t>Automatische proxyconfiguratie</a:t>
            </a:r>
          </a:p>
          <a:p>
            <a:pPr marL="86916" lvl="1" indent="-86916">
              <a:spcBef>
                <a:spcPts val="0"/>
              </a:spcBef>
              <a:buFont typeface="Arial"/>
              <a:buChar char="•"/>
            </a:pPr>
            <a:r>
              <a:rPr lang="nl-NL" sz="1000" dirty="0">
                <a:latin typeface="Georgia" panose="02040502050405020303" pitchFamily="18" charset="0"/>
              </a:rPr>
              <a:t>Integratieverbeteringen</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nl-NL"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nl-NL" sz="900" i="1" dirty="0">
                <a:latin typeface="Georgia" panose="02040502050405020303" pitchFamily="18" charset="0"/>
              </a:rPr>
              <a:t>*   APPE wordt voortdurend geüpdatet met verbeteringen en service releases.</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nl-NL" sz="2000" dirty="0"/>
              <a:t>De meest intuïtieve beheerinterface voor printjobs voor Fiery-servers</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nl-NL" dirty="0"/>
          </a:p>
        </p:txBody>
      </p:sp>
      <p:sp>
        <p:nvSpPr>
          <p:cNvPr id="4" name="Title 3"/>
          <p:cNvSpPr>
            <a:spLocks noGrp="1"/>
          </p:cNvSpPr>
          <p:nvPr>
            <p:ph type="title"/>
          </p:nvPr>
        </p:nvSpPr>
        <p:spPr>
          <a:xfrm>
            <a:off x="519597" y="1504842"/>
            <a:ext cx="5133780" cy="585868"/>
          </a:xfrm>
        </p:spPr>
        <p:txBody>
          <a:bodyPr>
            <a:noAutofit/>
          </a:bodyPr>
          <a:lstStyle/>
          <a:p>
            <a:r>
              <a:rPr lang="nl-NL"/>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69208"/>
            <a:ext cx="5564777" cy="3745684"/>
          </a:xfrm>
        </p:spPr>
        <p:txBody>
          <a:bodyPr>
            <a:normAutofit fontScale="92500"/>
          </a:bodyPr>
          <a:lstStyle/>
          <a:p>
            <a:pPr marL="0" indent="0">
              <a:buNone/>
            </a:pPr>
            <a:r>
              <a:rPr lang="nl-NL" sz="2800" dirty="0"/>
              <a:t>Printjobs sneller afhandelen. Drukwerkproductie een boost geven</a:t>
            </a:r>
            <a:br>
              <a:rPr dirty="0"/>
            </a:br>
            <a:endParaRPr lang="nl-NL" sz="1200" dirty="0"/>
          </a:p>
          <a:p>
            <a:pPr>
              <a:spcBef>
                <a:spcPts val="600"/>
              </a:spcBef>
            </a:pPr>
            <a:r>
              <a:rPr lang="nl-NL" sz="2400" dirty="0"/>
              <a:t>Intuïtiever en gebruiksvriendelijker</a:t>
            </a:r>
          </a:p>
          <a:p>
            <a:pPr>
              <a:spcBef>
                <a:spcPts val="600"/>
              </a:spcBef>
            </a:pPr>
            <a:r>
              <a:rPr lang="nl-NL" sz="2400" dirty="0"/>
              <a:t>Efficiënter en productiever</a:t>
            </a:r>
          </a:p>
          <a:p>
            <a:r>
              <a:rPr lang="nl-NL" sz="2400" dirty="0"/>
              <a:t>Nieuwe hulpmiddelen voor managers</a:t>
            </a:r>
          </a:p>
          <a:p>
            <a:r>
              <a:rPr lang="nl-NL" sz="2400" dirty="0"/>
              <a:t>Vlot en snel upgradeproces</a:t>
            </a:r>
          </a:p>
          <a:p>
            <a:r>
              <a:rPr lang="nl-NL" sz="2400" dirty="0"/>
              <a:t>Toekomstbestendig</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nl-NL"/>
          </a:p>
        </p:txBody>
      </p:sp>
      <p:sp>
        <p:nvSpPr>
          <p:cNvPr id="2" name="Title 1"/>
          <p:cNvSpPr>
            <a:spLocks noGrp="1"/>
          </p:cNvSpPr>
          <p:nvPr>
            <p:ph type="title"/>
          </p:nvPr>
        </p:nvSpPr>
        <p:spPr>
          <a:xfrm>
            <a:off x="330591" y="205979"/>
            <a:ext cx="7409151" cy="857250"/>
          </a:xfrm>
        </p:spPr>
        <p:txBody>
          <a:bodyPr>
            <a:normAutofit/>
          </a:bodyPr>
          <a:lstStyle/>
          <a:p>
            <a:r>
              <a:rPr lang="nl-NL"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037535" y="4645560"/>
            <a:ext cx="2566728"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nl-NL" sz="1600" dirty="0">
                <a:latin typeface="Georgia"/>
                <a:hlinkClick r:id="rId4"/>
              </a:rPr>
              <a:t>Open volledige presentatie</a:t>
            </a:r>
            <a:endParaRPr lang="nl-NL"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132396"/>
            <a:ext cx="3275806" cy="84582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nl-NL"/>
              <a:t>Nieuwe functies in versie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nl-NL"/>
          </a:p>
        </p:txBody>
      </p:sp>
      <p:sp>
        <p:nvSpPr>
          <p:cNvPr id="7" name="Content Placeholder 6"/>
          <p:cNvSpPr>
            <a:spLocks noGrp="1"/>
          </p:cNvSpPr>
          <p:nvPr>
            <p:ph sz="quarter" idx="12"/>
          </p:nvPr>
        </p:nvSpPr>
        <p:spPr>
          <a:xfrm>
            <a:off x="777001" y="1243386"/>
            <a:ext cx="8229600" cy="3792356"/>
          </a:xfrm>
        </p:spPr>
        <p:txBody>
          <a:bodyPr numCol="2">
            <a:noAutofit/>
          </a:bodyPr>
          <a:lstStyle/>
          <a:p>
            <a:pPr marL="0" indent="0">
              <a:buNone/>
            </a:pPr>
            <a:r>
              <a:rPr lang="nl-NL" sz="1600" b="1" dirty="0"/>
              <a:t>Gemakkelijke overstap vanaf versie 5</a:t>
            </a:r>
          </a:p>
          <a:p>
            <a:pPr marL="169863" indent="-169863">
              <a:spcBef>
                <a:spcPts val="0"/>
              </a:spcBef>
            </a:pPr>
            <a:r>
              <a:rPr lang="nl-NL" sz="1600" dirty="0"/>
              <a:t>Vlot en snel upgradeproces</a:t>
            </a:r>
          </a:p>
          <a:p>
            <a:pPr marL="169863" indent="-169863">
              <a:spcBef>
                <a:spcPts val="0"/>
              </a:spcBef>
            </a:pPr>
            <a:r>
              <a:rPr lang="nl-NL" sz="1600" dirty="0"/>
              <a:t>Rondleiding</a:t>
            </a:r>
          </a:p>
          <a:p>
            <a:pPr marL="0" indent="0">
              <a:buNone/>
            </a:pPr>
            <a:r>
              <a:rPr lang="nl-NL" sz="1600" b="1" dirty="0"/>
              <a:t>Intuïtiever en gebruiksvriendelijker</a:t>
            </a:r>
          </a:p>
          <a:p>
            <a:pPr marL="169863" indent="-169863">
              <a:spcBef>
                <a:spcPts val="0"/>
              </a:spcBef>
            </a:pPr>
            <a:r>
              <a:rPr lang="nl-NL" sz="1600" dirty="0"/>
              <a:t>Moderne en opgeruimde gebruikersinterface</a:t>
            </a:r>
          </a:p>
          <a:p>
            <a:pPr marL="0" indent="0">
              <a:buNone/>
            </a:pPr>
            <a:r>
              <a:rPr lang="nl-NL" sz="1600" b="1" dirty="0"/>
              <a:t>Efficiënter en productiever</a:t>
            </a:r>
          </a:p>
          <a:p>
            <a:pPr marL="169863" indent="-169863">
              <a:spcBef>
                <a:spcPts val="600"/>
              </a:spcBef>
              <a:buFont typeface="Arial" panose="020B0604020202020204" pitchFamily="34" charset="0"/>
              <a:buChar char="•"/>
            </a:pPr>
            <a:r>
              <a:rPr lang="nl-NL" sz="1600" dirty="0"/>
              <a:t>Taakvoorbeeld voor alle jobs*</a:t>
            </a:r>
          </a:p>
          <a:p>
            <a:pPr marL="169863" indent="-169863">
              <a:spcBef>
                <a:spcPts val="0"/>
              </a:spcBef>
              <a:buFont typeface="Arial" panose="020B0604020202020204" pitchFamily="34" charset="0"/>
              <a:buChar char="•"/>
            </a:pPr>
            <a:r>
              <a:rPr lang="nl-NL" sz="1600" dirty="0"/>
              <a:t>Automatisch rasters verwijderen*</a:t>
            </a:r>
          </a:p>
          <a:p>
            <a:pPr marL="169863" indent="-169863">
              <a:spcBef>
                <a:spcPts val="0"/>
              </a:spcBef>
              <a:buFont typeface="Arial" panose="020B0604020202020204" pitchFamily="34" charset="0"/>
              <a:buChar char="•"/>
            </a:pPr>
            <a:r>
              <a:rPr lang="nl-NL" sz="1600" dirty="0"/>
              <a:t>Snel opnieuw afdrukken*</a:t>
            </a:r>
          </a:p>
          <a:p>
            <a:pPr marL="169863" indent="-169863">
              <a:spcBef>
                <a:spcPts val="600"/>
              </a:spcBef>
            </a:pPr>
            <a:r>
              <a:rPr lang="nl-NL" sz="1600" dirty="0"/>
              <a:t>Zoekfuncties voor jobs </a:t>
            </a:r>
          </a:p>
          <a:p>
            <a:pPr marL="569913" lvl="1" indent="-169863">
              <a:spcBef>
                <a:spcPts val="0"/>
              </a:spcBef>
            </a:pPr>
            <a:r>
              <a:rPr lang="nl-NL" sz="1600" dirty="0"/>
              <a:t>Eenvoudig zoeken</a:t>
            </a:r>
          </a:p>
          <a:p>
            <a:pPr marL="569913" lvl="1" indent="-169863">
              <a:spcBef>
                <a:spcPts val="0"/>
              </a:spcBef>
            </a:pPr>
            <a:r>
              <a:rPr lang="nl-NL" sz="1600" dirty="0"/>
              <a:t>Geavanceerd zoeken</a:t>
            </a:r>
          </a:p>
          <a:p>
            <a:pPr marL="569913" lvl="1" indent="-169863">
              <a:spcBef>
                <a:spcPts val="0"/>
              </a:spcBef>
            </a:pPr>
            <a:r>
              <a:rPr lang="nl-NL" sz="1600" dirty="0"/>
              <a:t>Aangepaste weergaven en filters</a:t>
            </a:r>
          </a:p>
          <a:p>
            <a:pPr marL="169863" indent="-169863">
              <a:spcBef>
                <a:spcPts val="0"/>
              </a:spcBef>
            </a:pPr>
            <a:r>
              <a:rPr lang="nl-NL" sz="1600" dirty="0"/>
              <a:t>Kleurinstellingen in Taakeigenschappen</a:t>
            </a:r>
          </a:p>
          <a:p>
            <a:pPr marL="169863" indent="-169863">
              <a:spcBef>
                <a:spcPts val="0"/>
              </a:spcBef>
            </a:pPr>
            <a:r>
              <a:rPr lang="nl-NL" sz="1600" dirty="0"/>
              <a:t>Standaardwaarden instellen</a:t>
            </a:r>
          </a:p>
          <a:p>
            <a:pPr marL="569913" lvl="1" indent="-169863">
              <a:spcBef>
                <a:spcPts val="0"/>
              </a:spcBef>
            </a:pPr>
            <a:r>
              <a:rPr lang="nl-NL" sz="1600" dirty="0"/>
              <a:t>Standaardwaarden voor kleurenbeheer</a:t>
            </a:r>
          </a:p>
          <a:p>
            <a:pPr marL="169863" indent="-169863">
              <a:spcBef>
                <a:spcPts val="0"/>
              </a:spcBef>
            </a:pPr>
            <a:r>
              <a:rPr lang="nl-NL" sz="1600" dirty="0"/>
              <a:t>Inline bewerken</a:t>
            </a:r>
          </a:p>
          <a:p>
            <a:pPr marL="0" indent="0">
              <a:spcBef>
                <a:spcPts val="0"/>
              </a:spcBef>
              <a:buNone/>
            </a:pPr>
            <a:r>
              <a:rPr lang="nl-NL" sz="1600" b="1" dirty="0"/>
              <a:t>Nieuwe hulpmiddelen voor productiemanagers</a:t>
            </a:r>
          </a:p>
          <a:p>
            <a:pPr marL="169863" indent="-169863">
              <a:spcBef>
                <a:spcPts val="0"/>
              </a:spcBef>
            </a:pPr>
            <a:r>
              <a:rPr lang="nl-NL" sz="1600" dirty="0"/>
              <a:t>Beginscherm</a:t>
            </a:r>
          </a:p>
          <a:p>
            <a:pPr marL="569913" lvl="1" indent="-169863">
              <a:spcBef>
                <a:spcPts val="0"/>
              </a:spcBef>
            </a:pPr>
            <a:r>
              <a:rPr lang="nl-NL" sz="1600" dirty="0"/>
              <a:t>Serverstatus</a:t>
            </a:r>
          </a:p>
          <a:p>
            <a:pPr marL="569913" lvl="1" indent="-169863">
              <a:spcBef>
                <a:spcPts val="0"/>
              </a:spcBef>
            </a:pPr>
            <a:r>
              <a:rPr lang="nl-NL" sz="1600" dirty="0"/>
              <a:t>Snelle productiestatistieken</a:t>
            </a:r>
          </a:p>
          <a:p>
            <a:pPr marL="169863" indent="-169863">
              <a:spcBef>
                <a:spcPts val="0"/>
              </a:spcBef>
            </a:pPr>
            <a:r>
              <a:rPr lang="nl-NL" sz="1600" dirty="0"/>
              <a:t>Fiery-updates</a:t>
            </a:r>
          </a:p>
          <a:p>
            <a:pPr marL="169863" indent="-169863">
              <a:spcBef>
                <a:spcPts val="0"/>
              </a:spcBef>
            </a:pPr>
            <a:r>
              <a:rPr lang="nl-NL" sz="1600" dirty="0"/>
              <a:t>Standaardwaarden instellen</a:t>
            </a:r>
          </a:p>
        </p:txBody>
      </p:sp>
      <p:sp>
        <p:nvSpPr>
          <p:cNvPr id="9" name="Rectangle: Rounded Corners 8"/>
          <p:cNvSpPr/>
          <p:nvPr/>
        </p:nvSpPr>
        <p:spPr>
          <a:xfrm>
            <a:off x="4894729" y="4288079"/>
            <a:ext cx="3342555"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600" dirty="0">
                <a:solidFill>
                  <a:schemeClr val="tx1"/>
                </a:solidFill>
                <a:latin typeface="Georgia" panose="02040502050405020303" pitchFamily="18" charset="0"/>
              </a:rPr>
              <a:t>*Nieuwe functies alleen voor servers die draaien op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405063" y="3365607"/>
            <a:ext cx="5194447" cy="39880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6087"/>
            <a:ext cx="8229600" cy="857250"/>
          </a:xfrm>
        </p:spPr>
        <p:txBody>
          <a:bodyPr>
            <a:normAutofit fontScale="90000"/>
          </a:bodyPr>
          <a:lstStyle/>
          <a:p>
            <a:pPr>
              <a:lnSpc>
                <a:spcPct val="95000"/>
              </a:lnSpc>
            </a:pPr>
            <a:r>
              <a:rPr lang="nl-NL" dirty="0"/>
              <a:t>Nieuwe functies in oplossingen voor drukwerkvoorbereiding</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nl-NL" dirty="0"/>
          </a:p>
        </p:txBody>
      </p:sp>
      <p:graphicFrame>
        <p:nvGraphicFramePr>
          <p:cNvPr id="5" name="Table 4"/>
          <p:cNvGraphicFramePr>
            <a:graphicFrameLocks noGrp="1"/>
          </p:cNvGraphicFramePr>
          <p:nvPr>
            <p:extLst>
              <p:ext uri="{D42A27DB-BD31-4B8C-83A1-F6EECF244321}">
                <p14:modId xmlns:p14="http://schemas.microsoft.com/office/powerpoint/2010/main" val="63194029"/>
              </p:ext>
            </p:extLst>
          </p:nvPr>
        </p:nvGraphicFramePr>
        <p:xfrm>
          <a:off x="457200" y="1181284"/>
          <a:ext cx="7142310" cy="3781806"/>
        </p:xfrm>
        <a:graphic>
          <a:graphicData uri="http://schemas.openxmlformats.org/drawingml/2006/table">
            <a:tbl>
              <a:tblPr firstRow="1" bandRow="1">
                <a:tableStyleId>{5DA37D80-6434-44D0-A028-1B22A696006F}</a:tableStyleId>
              </a:tblPr>
              <a:tblGrid>
                <a:gridCol w="1925975">
                  <a:extLst>
                    <a:ext uri="{9D8B030D-6E8A-4147-A177-3AD203B41FA5}">
                      <a16:colId xmlns:a16="http://schemas.microsoft.com/office/drawing/2014/main" val="20000"/>
                    </a:ext>
                  </a:extLst>
                </a:gridCol>
                <a:gridCol w="5216335">
                  <a:extLst>
                    <a:ext uri="{9D8B030D-6E8A-4147-A177-3AD203B41FA5}">
                      <a16:colId xmlns:a16="http://schemas.microsoft.com/office/drawing/2014/main" val="20001"/>
                    </a:ext>
                  </a:extLst>
                </a:gridCol>
              </a:tblGrid>
              <a:tr h="261818">
                <a:tc>
                  <a:txBody>
                    <a:bodyPr/>
                    <a:lstStyle/>
                    <a:p>
                      <a:r>
                        <a:rPr lang="nl-NL" sz="1700" b="1" dirty="0">
                          <a:latin typeface="Georgia" panose="02040502050405020303" pitchFamily="18" charset="0"/>
                        </a:rPr>
                        <a:t>Fiery Impose</a:t>
                      </a:r>
                      <a:endParaRPr lang="nl-NL" sz="1700" b="1" baseline="0" dirty="0">
                        <a:latin typeface="Georgia" panose="02040502050405020303" pitchFamily="18" charset="0"/>
                      </a:endParaRPr>
                    </a:p>
                    <a:p>
                      <a:r>
                        <a:rPr lang="nl-NL" sz="1700" b="1" baseline="0" dirty="0">
                          <a:latin typeface="Georgia" panose="02040502050405020303" pitchFamily="18" charset="0"/>
                        </a:rPr>
                        <a:t>Fiery Compose</a:t>
                      </a:r>
                    </a:p>
                    <a:p>
                      <a:r>
                        <a:rPr lang="nl-NL" sz="1700" b="1" spc="-30" baseline="0" dirty="0">
                          <a:latin typeface="Georgia" panose="02040502050405020303" pitchFamily="18" charset="0"/>
                        </a:rPr>
                        <a:t>Fiery JobMaster</a:t>
                      </a:r>
                      <a:endParaRPr lang="nl-NL" sz="1700" b="1" spc="-30" baseline="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Verbeteringen op het gebied van gebruiksgemak</a:t>
                      </a:r>
                    </a:p>
                    <a:p>
                      <a:pPr marL="227013" marR="0" indent="0" algn="l" defTabSz="457200" rtl="0" eaLnBrk="1" fontAlgn="auto" latinLnBrk="0" hangingPunct="1">
                        <a:lnSpc>
                          <a:spcPct val="95000"/>
                        </a:lnSpc>
                        <a:spcBef>
                          <a:spcPts val="0"/>
                        </a:spcBef>
                        <a:spcAft>
                          <a:spcPts val="0"/>
                        </a:spcAft>
                        <a:buClrTx/>
                        <a:buSzTx/>
                        <a:buFont typeface="Arial" panose="020B0604020202020204" pitchFamily="34" charset="0"/>
                        <a:buNone/>
                        <a:tabLst/>
                        <a:defRPr/>
                      </a:pPr>
                      <a:r>
                        <a:rPr lang="nl-NL" sz="1300" b="0" dirty="0">
                          <a:latin typeface="Georgia" panose="02040502050405020303" pitchFamily="18" charset="0"/>
                        </a:rPr>
                        <a:t>Gemakkelijker voorkeuren instellen, venster- en deelvenstergrootte behouden, mediakleur weergeven, </a:t>
                      </a:r>
                      <a:br>
                        <a:rPr lang="nl-NL" sz="1300" b="0" dirty="0">
                          <a:latin typeface="Georgia" panose="02040502050405020303" pitchFamily="18" charset="0"/>
                        </a:rPr>
                      </a:br>
                      <a:r>
                        <a:rPr lang="nl-NL" sz="1300" b="0" dirty="0">
                          <a:latin typeface="Georgia" panose="02040502050405020303" pitchFamily="18" charset="0"/>
                        </a:rPr>
                        <a:t>op een verbeterde manier pagina’s invoegen, sneller jobs opslaan, sneller velformaat selecteren</a:t>
                      </a:r>
                    </a:p>
                    <a:p>
                      <a:pPr marL="231775" marR="0" indent="-231775"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kern="1200" baseline="0" dirty="0">
                          <a:solidFill>
                            <a:schemeClr val="tx1"/>
                          </a:solidFill>
                          <a:latin typeface="Georgia" panose="02040502050405020303" pitchFamily="18" charset="0"/>
                        </a:rPr>
                        <a:t>Acrobat DC Professional en PitStop Edit 13</a:t>
                      </a:r>
                      <a:endParaRPr lang="nl-NL" sz="15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nl-NL" sz="1700" b="1" dirty="0">
                          <a:latin typeface="Georgia" panose="02040502050405020303" pitchFamily="18" charset="0"/>
                        </a:rPr>
                        <a:t>Fiery Impose</a:t>
                      </a:r>
                      <a:endParaRPr lang="nl-NL" sz="17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lnSpc>
                          <a:spcPct val="95000"/>
                        </a:lnSpc>
                        <a:buFont typeface="Arial" panose="020B0604020202020204" pitchFamily="34" charset="0"/>
                        <a:buChar char="•"/>
                      </a:pPr>
                      <a:r>
                        <a:rPr lang="nl-NL" sz="1500" b="0" kern="1200" spc="-30" baseline="0" dirty="0">
                          <a:effectLst/>
                          <a:latin typeface="Georgia" panose="02040502050405020303" pitchFamily="18" charset="0"/>
                        </a:rPr>
                        <a:t>Automatisering van Combineren op basis van mediaformaat</a:t>
                      </a:r>
                    </a:p>
                    <a:p>
                      <a:pPr marL="171450" indent="-171450">
                        <a:lnSpc>
                          <a:spcPct val="95000"/>
                        </a:lnSpc>
                        <a:buFont typeface="Arial" panose="020B0604020202020204" pitchFamily="34" charset="0"/>
                        <a:buChar char="•"/>
                      </a:pPr>
                      <a:r>
                        <a:rPr lang="nl-NL" sz="1500" b="0" dirty="0">
                          <a:latin typeface="Georgia" panose="02040502050405020303" pitchFamily="18" charset="0"/>
                        </a:rPr>
                        <a:t>Automatische paginarotatie</a:t>
                      </a:r>
                      <a:endParaRPr lang="nl-NL" sz="1500" b="0" kern="1200" dirty="0">
                        <a:effectLst/>
                        <a:latin typeface="Georgia" panose="02040502050405020303" pitchFamily="18" charset="0"/>
                      </a:endParaRPr>
                    </a:p>
                    <a:p>
                      <a:pPr marL="171450" indent="-171450">
                        <a:lnSpc>
                          <a:spcPct val="95000"/>
                        </a:lnSpc>
                        <a:buFont typeface="Arial" panose="020B0604020202020204" pitchFamily="34" charset="0"/>
                        <a:buChar char="•"/>
                      </a:pPr>
                      <a:r>
                        <a:rPr lang="nl-NL" sz="1500" b="0" dirty="0">
                          <a:latin typeface="Georgia" panose="02040502050405020303" pitchFamily="18" charset="0"/>
                        </a:rPr>
                        <a:t>Voorkeuzen voor markeringen</a:t>
                      </a:r>
                    </a:p>
                    <a:p>
                      <a:pPr marL="171450" marR="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Gemengde media voor omslagen van VDP-boekjes</a:t>
                      </a:r>
                    </a:p>
                    <a:p>
                      <a:pPr marL="171450" marR="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Automatisering van workflows met bijsnijtekens in Japanse stijl</a:t>
                      </a:r>
                    </a:p>
                    <a:p>
                      <a:pPr marL="171450" marR="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Gratis proefversie van 30 dagen</a:t>
                      </a:r>
                      <a:endParaRPr lang="nl-NL" sz="15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700" b="1" spc="-30" baseline="0"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Afbeeldingsstempel toevoegen</a:t>
                      </a:r>
                    </a:p>
                    <a:p>
                      <a:pPr marL="171450" marR="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Gescande pagina’s importeren</a:t>
                      </a:r>
                    </a:p>
                    <a:p>
                      <a:pPr marL="171450" marR="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Paginaverschuiving</a:t>
                      </a:r>
                    </a:p>
                    <a:p>
                      <a:pPr marL="171450" marR="0" lvl="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lang="nl-NL" sz="1500" b="0" dirty="0">
                          <a:latin typeface="Georgia" panose="02040502050405020303" pitchFamily="18" charset="0"/>
                        </a:rPr>
                        <a:t>Gratis proefversie van 30 dagen</a:t>
                      </a:r>
                      <a:endParaRPr lang="nl-NL" sz="15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386508" y="4111283"/>
            <a:ext cx="2151528" cy="7527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sz="1500" dirty="0">
                <a:solidFill>
                  <a:schemeClr val="tx1"/>
                </a:solidFill>
                <a:latin typeface="Georgia" panose="02040502050405020303" pitchFamily="18" charset="0"/>
              </a:rPr>
              <a:t>*Nieuwe functie alleen voor servers die draaien op FS300 Pro</a:t>
            </a:r>
          </a:p>
        </p:txBody>
      </p:sp>
      <p:sp>
        <p:nvSpPr>
          <p:cNvPr id="17" name="TextBox 16"/>
          <p:cNvSpPr txBox="1"/>
          <p:nvPr/>
        </p:nvSpPr>
        <p:spPr>
          <a:xfrm>
            <a:off x="7599510" y="4154883"/>
            <a:ext cx="1459966" cy="55399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1500" dirty="0">
                <a:latin typeface="Georgia"/>
                <a:hlinkClick r:id="rId3"/>
              </a:rPr>
              <a:t>Open volledige presentatie</a:t>
            </a:r>
            <a:endParaRPr lang="nl-NL" sz="15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Taakvoorbeeld voor alle jobs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nl-NL"/>
          </a:p>
        </p:txBody>
      </p:sp>
      <p:sp>
        <p:nvSpPr>
          <p:cNvPr id="4" name="Content Placeholder 3"/>
          <p:cNvSpPr>
            <a:spLocks noGrp="1"/>
          </p:cNvSpPr>
          <p:nvPr>
            <p:ph sz="quarter" idx="12"/>
          </p:nvPr>
        </p:nvSpPr>
        <p:spPr>
          <a:xfrm>
            <a:off x="457199" y="1433513"/>
            <a:ext cx="4391426" cy="3399744"/>
          </a:xfrm>
        </p:spPr>
        <p:txBody>
          <a:bodyPr>
            <a:normAutofit fontScale="70000" lnSpcReduction="20000"/>
          </a:bodyPr>
          <a:lstStyle/>
          <a:p>
            <a:r>
              <a:rPr lang="nl-NL" sz="3800" dirty="0"/>
              <a:t>Jobs sneller identificeren </a:t>
            </a:r>
          </a:p>
          <a:p>
            <a:pPr lvl="1"/>
            <a:r>
              <a:rPr lang="nl-NL" dirty="0"/>
              <a:t>Geen negatieve impact op de prestaties</a:t>
            </a:r>
          </a:p>
          <a:p>
            <a:pPr lvl="1"/>
            <a:r>
              <a:rPr lang="nl-NL" dirty="0"/>
              <a:t>Voorbeeldweergave voor alleen de eerste pagina</a:t>
            </a:r>
          </a:p>
          <a:p>
            <a:pPr lvl="1"/>
            <a:r>
              <a:rPr lang="nl-NL" dirty="0"/>
              <a:t>Ondersteunde bestandsindelingen:</a:t>
            </a:r>
          </a:p>
          <a:p>
            <a:pPr lvl="2"/>
            <a:r>
              <a:rPr lang="nl-NL" sz="2100" dirty="0"/>
              <a:t>PS, PDF, PDF/VT, TIF, EPS</a:t>
            </a:r>
          </a:p>
          <a:p>
            <a:pPr lvl="1"/>
            <a:r>
              <a:rPr lang="nl-NL" dirty="0"/>
              <a:t>Alleen beschikbaar voor externe Fiery-servers</a:t>
            </a:r>
          </a:p>
          <a:p>
            <a:endParaRPr lang="nl-NL" dirty="0"/>
          </a:p>
        </p:txBody>
      </p:sp>
      <p:pic>
        <p:nvPicPr>
          <p:cNvPr id="5" name="Picture 4"/>
          <p:cNvPicPr>
            <a:picLocks noChangeAspect="1"/>
          </p:cNvPicPr>
          <p:nvPr/>
        </p:nvPicPr>
        <p:blipFill rotWithShape="1">
          <a:blip r:embed="rId3"/>
          <a:srcRect l="1025"/>
          <a:stretch/>
        </p:blipFill>
        <p:spPr>
          <a:xfrm>
            <a:off x="4875723"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E3396E2-FFE3-464C-B67B-66943124D8A8}">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38ec9129-e675-41a9-9b68-17816e552f5d"/>
    <ds:schemaRef ds:uri="http://www.w3.org/XML/1998/namespace"/>
    <ds:schemaRef ds:uri="http://purl.org/dc/dcmitype/"/>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43134</TotalTime>
  <Words>3555</Words>
  <Application>Microsoft Office PowerPoint</Application>
  <PresentationFormat>On-screen Show (16:9)</PresentationFormat>
  <Paragraphs>710</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Fiery FS300 Pro  Wat is nieuw?</vt:lpstr>
      <vt:lpstr>Wat is het Fiery FS300 Pro-platform?</vt:lpstr>
      <vt:lpstr>Nieuwe platforminnovatie</vt:lpstr>
      <vt:lpstr>Nieuwe functies in Fiery FS300 Pro</vt:lpstr>
      <vt:lpstr>Fiery Command WorkStation 6</vt:lpstr>
      <vt:lpstr>Fiery Command WorkStation 6</vt:lpstr>
      <vt:lpstr>Nieuwe functies in versie 6</vt:lpstr>
      <vt:lpstr>Nieuwe functies in oplossingen voor drukwerkvoorbereiding</vt:lpstr>
      <vt:lpstr>Taakvoorbeeld voor alle jobs</vt:lpstr>
      <vt:lpstr>Automatisch rasters verwijderen</vt:lpstr>
      <vt:lpstr>Snel opnieuw afdrukken</vt:lpstr>
      <vt:lpstr>Fiery NX- en Fiery XB-platformen</vt:lpstr>
      <vt:lpstr>Nieuwe Fiery NX Premium  en Fiery NX Pro</vt:lpstr>
      <vt:lpstr>Fiery XB</vt:lpstr>
      <vt:lpstr>Fiery FS300 Pro-systeemsoftware</vt:lpstr>
      <vt:lpstr>Focusgebieden van FS300 Pro</vt:lpstr>
      <vt:lpstr>Controle over de uitvoerkwaliteit </vt:lpstr>
      <vt:lpstr>Steunkleurgroepen met prioritering</vt:lpstr>
      <vt:lpstr>Objectgegevens</vt:lpstr>
      <vt:lpstr>Totale dekking</vt:lpstr>
      <vt:lpstr>Invoerprofiel voor grijswaarden</vt:lpstr>
      <vt:lpstr>Prestatieverbeteringen</vt:lpstr>
      <vt:lpstr>Ondersteunde bestandsindelingen in de modus voor een enkele job</vt:lpstr>
      <vt:lpstr>Ondersteunde bestandsindelingen in de modus voor een enkele job</vt:lpstr>
      <vt:lpstr>Beveiligingsverbeteringen</vt:lpstr>
      <vt:lpstr>Verbeteringen op het gebied van servicegemak</vt:lpstr>
      <vt:lpstr>Automatische systeemback-ups</vt:lpstr>
      <vt:lpstr>Integratieverbeteringen</vt:lpstr>
      <vt:lpstr>De waarde van Fiery FS300 Pro</vt:lpstr>
      <vt:lpstr>Openbare release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over wat nieuw is in Fiery FS300 Pro</dc:title>
  <dc:subject>Deze presentatie geeft een overzicht van de nieuwe functies op servers die draaien op Fiery FS300 Pro.</dc:subject>
  <dc:creator>tiffanyc</dc:creator>
  <cp:keywords>fs300, cws6, nx station, nx design, appe, hyperrip, wn, wat is nieuw</cp:keywords>
  <cp:lastModifiedBy>Veronica Carlson</cp:lastModifiedBy>
  <cp:revision>280</cp:revision>
  <cp:lastPrinted>2017-09-25T20:14:47Z</cp:lastPrinted>
  <dcterms:created xsi:type="dcterms:W3CDTF">2014-06-10T16:44:14Z</dcterms:created>
  <dcterms:modified xsi:type="dcterms:W3CDTF">2017-11-16T17:58:31Z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