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16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108"/>
      </p:cViewPr>
      <p:guideLst>
        <p:guide orient="horz" pos="972"/>
        <p:guide pos="1608"/>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pl-PL"/>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pl-PL"/>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pl-PL"/>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pl-PL"/>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30</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pl-PL" dirty="0">
                <a:latin typeface="Georgia" panose="02040502050405020303" pitchFamily="18" charset="0"/>
              </a:rPr>
              <a:t>Co nowego w oprogramowaniu </a:t>
            </a:r>
            <a:br>
              <a:rPr lang="en-US" dirty="0">
                <a:latin typeface="Georgia" panose="02040502050405020303" pitchFamily="18" charset="0"/>
              </a:rPr>
            </a:br>
            <a:r>
              <a:rPr lang="pl-PL" dirty="0">
                <a:latin typeface="Georgia" panose="02040502050405020303" pitchFamily="18" charset="0"/>
              </a:rPr>
              <a:t>Fiery FS300 Pro?</a:t>
            </a:r>
            <a:endParaRPr lang="pl-PL"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pl-PL" sz="1650" dirty="0">
                <a:latin typeface="Georgia" panose="02040502050405020303" pitchFamily="18" charset="0"/>
              </a:rPr>
              <a:t>Imię i nazwisko prelegenta</a:t>
            </a:r>
          </a:p>
          <a:p>
            <a:pPr fontAlgn="auto">
              <a:spcAft>
                <a:spcPts val="0"/>
              </a:spcAft>
            </a:pPr>
            <a:r>
              <a:rPr lang="pl-PL" sz="1400" dirty="0">
                <a:latin typeface="Georgia" panose="02040502050405020303" pitchFamily="18" charset="0"/>
              </a:rPr>
              <a:t>Tytuł</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900" dirty="0"/>
              <a:t>Automatyczne usuwanie rastrów</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pl-PL"/>
          </a:p>
        </p:txBody>
      </p:sp>
      <p:sp>
        <p:nvSpPr>
          <p:cNvPr id="4" name="Content Placeholder 3"/>
          <p:cNvSpPr>
            <a:spLocks noGrp="1"/>
          </p:cNvSpPr>
          <p:nvPr>
            <p:ph sz="quarter" idx="12"/>
          </p:nvPr>
        </p:nvSpPr>
        <p:spPr>
          <a:xfrm>
            <a:off x="457200" y="1433513"/>
            <a:ext cx="5421086" cy="3180160"/>
          </a:xfrm>
        </p:spPr>
        <p:txBody>
          <a:bodyPr>
            <a:normAutofit fontScale="85000" lnSpcReduction="10000"/>
          </a:bodyPr>
          <a:lstStyle/>
          <a:p>
            <a:r>
              <a:rPr lang="pl-PL" dirty="0"/>
              <a:t>Dostęp do ustawień przygotowania do druku jednym kliknięciem</a:t>
            </a:r>
          </a:p>
          <a:p>
            <a:r>
              <a:rPr lang="pl-PL" dirty="0"/>
              <a:t>W odniesieniu do przetworzonych zadań dostępne są te same czynności związane z zadaniami co w przypadku zadań buforowanych</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6DD1667-44F2-4C9B-8BFD-38465E96396D}"/>
              </a:ext>
            </a:extLst>
          </p:cNvPr>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pl-PL"/>
              <a:t>Szybki ponowny wydruk</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pl-PL"/>
          </a:p>
        </p:txBody>
      </p:sp>
      <p:sp>
        <p:nvSpPr>
          <p:cNvPr id="4" name="Content Placeholder 3"/>
          <p:cNvSpPr>
            <a:spLocks noGrp="1"/>
          </p:cNvSpPr>
          <p:nvPr>
            <p:ph sz="quarter" idx="12"/>
          </p:nvPr>
        </p:nvSpPr>
        <p:spPr>
          <a:xfrm>
            <a:off x="457199" y="1264465"/>
            <a:ext cx="4767944" cy="3180160"/>
          </a:xfrm>
        </p:spPr>
        <p:txBody>
          <a:bodyPr>
            <a:normAutofit/>
          </a:bodyPr>
          <a:lstStyle/>
          <a:p>
            <a:pPr>
              <a:lnSpc>
                <a:spcPct val="90000"/>
              </a:lnSpc>
            </a:pPr>
            <a:r>
              <a:rPr lang="pl-PL" sz="2300" dirty="0"/>
              <a:t>Zadania ponownego wydruku bez konieczności ponownej obróbki RIP</a:t>
            </a:r>
          </a:p>
          <a:p>
            <a:pPr>
              <a:lnSpc>
                <a:spcPct val="90000"/>
              </a:lnSpc>
            </a:pPr>
            <a:r>
              <a:rPr lang="pl-PL" sz="2300" dirty="0"/>
              <a:t>Nowa opcja w module Configure umożliwia zapisywanie plików rastrowych z zadaniami </a:t>
            </a:r>
            <a:br>
              <a:rPr lang="en-US" sz="2300" dirty="0"/>
            </a:br>
            <a:r>
              <a:rPr lang="pl-PL" sz="2300" dirty="0"/>
              <a:t>w kolejce WYDRUKOWANE</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341305"/>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336370"/>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5290864" y="3244199"/>
            <a:ext cx="3375598" cy="369332"/>
          </a:xfrm>
          <a:prstGeom prst="rect">
            <a:avLst/>
          </a:prstGeom>
        </p:spPr>
        <p:txBody>
          <a:bodyPr wrap="square">
            <a:spAutoFit/>
          </a:bodyPr>
          <a:lstStyle/>
          <a:p>
            <a:pPr algn="ctr"/>
            <a:r>
              <a:rPr lang="pl-PL" sz="900" i="1" dirty="0">
                <a:latin typeface="Georgia" panose="02040502050405020303" pitchFamily="18" charset="0"/>
              </a:rPr>
              <a:t>Włączanie opcji „Zapisuj rastry z zadaniami w kolejce Wydrukowane” w module Configure</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pl-PL"/>
              <a:t>Platformy Fiery NX i XB</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pl-PL"/>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9139"/>
            <a:ext cx="8229600" cy="857250"/>
          </a:xfrm>
        </p:spPr>
        <p:txBody>
          <a:bodyPr>
            <a:normAutofit fontScale="90000"/>
          </a:bodyPr>
          <a:lstStyle/>
          <a:p>
            <a:pPr>
              <a:lnSpc>
                <a:spcPct val="95000"/>
              </a:lnSpc>
            </a:pPr>
            <a:r>
              <a:rPr lang="pl-PL" dirty="0"/>
              <a:t>Nowe serwery Fiery NX Premium </a:t>
            </a:r>
            <a:br>
              <a:rPr lang="en-US" dirty="0"/>
            </a:br>
            <a:r>
              <a:rPr lang="pl-PL" dirty="0"/>
              <a:t>i Fiery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pl-PL" dirty="0"/>
          </a:p>
        </p:txBody>
      </p:sp>
      <p:sp>
        <p:nvSpPr>
          <p:cNvPr id="4" name="Content Placeholder 3"/>
          <p:cNvSpPr>
            <a:spLocks noGrp="1"/>
          </p:cNvSpPr>
          <p:nvPr>
            <p:ph sz="quarter" idx="12"/>
          </p:nvPr>
        </p:nvSpPr>
        <p:spPr>
          <a:xfrm>
            <a:off x="434147" y="1433513"/>
            <a:ext cx="6674769" cy="3021346"/>
          </a:xfrm>
        </p:spPr>
        <p:txBody>
          <a:bodyPr>
            <a:normAutofit/>
          </a:bodyPr>
          <a:lstStyle/>
          <a:p>
            <a:r>
              <a:rPr lang="pl-PL" sz="2400" dirty="0"/>
              <a:t>Nowe wzornictwo przemysłowe serwerów NX</a:t>
            </a:r>
          </a:p>
          <a:p>
            <a:r>
              <a:rPr lang="pl-PL" sz="2400" dirty="0"/>
              <a:t>Nowy ekran dotykowy z oprogramowaniem Fiery QuickTouch</a:t>
            </a:r>
          </a:p>
          <a:p>
            <a:r>
              <a:rPr lang="pl-PL" sz="2400" dirty="0">
                <a:latin typeface="Georgia" panose="02040502050405020303" pitchFamily="18" charset="0"/>
              </a:rPr>
              <a:t>Wydajna praca dzięki nowej stacji NX Station</a:t>
            </a:r>
            <a:endParaRPr lang="pl-PL" sz="2400" dirty="0"/>
          </a:p>
        </p:txBody>
      </p:sp>
      <p:sp>
        <p:nvSpPr>
          <p:cNvPr id="14" name="TextBox 13"/>
          <p:cNvSpPr txBox="1"/>
          <p:nvPr/>
        </p:nvSpPr>
        <p:spPr>
          <a:xfrm>
            <a:off x="2773680" y="4177797"/>
            <a:ext cx="1500777" cy="830997"/>
          </a:xfrm>
          <a:prstGeom prst="rect">
            <a:avLst/>
          </a:prstGeom>
          <a:noFill/>
        </p:spPr>
        <p:txBody>
          <a:bodyPr wrap="square" rtlCol="0">
            <a:spAutoFit/>
          </a:bodyPr>
          <a:lstStyle/>
          <a:p>
            <a:pPr algn="r"/>
            <a:r>
              <a:rPr lang="pl-PL" sz="1600" dirty="0">
                <a:latin typeface="Georgia" panose="02040502050405020303" pitchFamily="18" charset="0"/>
              </a:rPr>
              <a:t>Obrotowy panel ekranu dotykowego</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822762" y="1279367"/>
            <a:ext cx="2304491" cy="3461681"/>
          </a:xfrm>
          <a:prstGeom prst="rect">
            <a:avLst/>
          </a:prstGeom>
        </p:spPr>
      </p:pic>
      <p:sp>
        <p:nvSpPr>
          <p:cNvPr id="9" name="TextBox 8"/>
          <p:cNvSpPr txBox="1"/>
          <p:nvPr/>
        </p:nvSpPr>
        <p:spPr>
          <a:xfrm>
            <a:off x="448037" y="3354879"/>
            <a:ext cx="2948307"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pl-PL" sz="1600" dirty="0">
                <a:latin typeface="Georgia"/>
                <a:hlinkClick r:id="rId5"/>
              </a:rPr>
              <a:t>Dostęp do strony internetowej dotyczącej rozwiązań produkcyjnych Fiery</a:t>
            </a:r>
            <a:endParaRPr lang="pl-PL"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dirty="0">
                <a:latin typeface="Georgia" panose="02040502050405020303" pitchFamily="18" charset="0"/>
              </a:rPr>
              <a:t>Fiery XB</a:t>
            </a:r>
            <a:endParaRPr lang="pl-PL"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pl-PL" dirty="0"/>
          </a:p>
        </p:txBody>
      </p:sp>
      <p:sp>
        <p:nvSpPr>
          <p:cNvPr id="4" name="Content Placeholder 3"/>
          <p:cNvSpPr>
            <a:spLocks noGrp="1"/>
          </p:cNvSpPr>
          <p:nvPr>
            <p:ph sz="quarter" idx="12"/>
          </p:nvPr>
        </p:nvSpPr>
        <p:spPr>
          <a:xfrm>
            <a:off x="457200" y="1452281"/>
            <a:ext cx="6373906" cy="3384228"/>
          </a:xfrm>
        </p:spPr>
        <p:txBody>
          <a:bodyPr>
            <a:normAutofit fontScale="92500" lnSpcReduction="20000"/>
          </a:bodyPr>
          <a:lstStyle/>
          <a:p>
            <a:r>
              <a:rPr lang="pl-PL" sz="2400" dirty="0"/>
              <a:t>Projekt dostosowany pod kątem wielu rynków</a:t>
            </a:r>
          </a:p>
          <a:p>
            <a:pPr lvl="1"/>
            <a:r>
              <a:rPr lang="pl-PL" sz="2000" dirty="0"/>
              <a:t>Opakowania</a:t>
            </a:r>
            <a:endParaRPr lang="en-US" dirty="0"/>
          </a:p>
          <a:p>
            <a:pPr marL="744538" lvl="1" indent="-287338">
              <a:buNone/>
            </a:pPr>
            <a:r>
              <a:rPr lang="en-US" sz="1600" dirty="0"/>
              <a:t>	</a:t>
            </a:r>
            <a:r>
              <a:rPr lang="pl-PL" sz="1600" dirty="0"/>
              <a:t>Kartony składane, kartony z tektury falistej, opakowania elastyczne</a:t>
            </a:r>
          </a:p>
          <a:p>
            <a:pPr lvl="1"/>
            <a:r>
              <a:rPr lang="pl-PL" sz="2000" dirty="0"/>
              <a:t>Drukowanie komercyjne</a:t>
            </a:r>
          </a:p>
          <a:p>
            <a:pPr lvl="1"/>
            <a:r>
              <a:rPr lang="pl-PL" sz="2000" dirty="0"/>
              <a:t>Transakcje/IPDS, reklama bezpośrednia</a:t>
            </a:r>
          </a:p>
          <a:p>
            <a:r>
              <a:rPr lang="pl-PL" sz="2400" dirty="0"/>
              <a:t>Wydajna architektura z kasetami</a:t>
            </a:r>
          </a:p>
          <a:p>
            <a:pPr lvl="1"/>
            <a:r>
              <a:rPr lang="pl-PL" sz="2000" dirty="0"/>
              <a:t>Arkusze o wymiarach do 1,8 m x 3 m, </a:t>
            </a:r>
            <a:br>
              <a:rPr lang="en-US" sz="2000" dirty="0"/>
            </a:br>
            <a:r>
              <a:rPr lang="pl-PL" sz="2000" dirty="0"/>
              <a:t>wstęgi o szerokości do 1 m</a:t>
            </a:r>
          </a:p>
          <a:p>
            <a:pPr lvl="1"/>
            <a:r>
              <a:rPr lang="pl-PL" sz="2000" dirty="0"/>
              <a:t>Do 15 000 SPH (B1, 1200 x 1200 dpi)</a:t>
            </a:r>
          </a:p>
          <a:p>
            <a:pPr lvl="1"/>
            <a:r>
              <a:rPr lang="pl-PL" sz="2000" dirty="0"/>
              <a:t>Do 200 mpm — podawanie z rolki </a:t>
            </a:r>
            <a:br>
              <a:rPr lang="en-US" sz="2000" dirty="0"/>
            </a:br>
            <a:r>
              <a:rPr lang="pl-PL" sz="2000" dirty="0"/>
              <a:t>(1m 1200x1200 dpi)</a:t>
            </a:r>
            <a:endParaRPr lang="pl-PL" sz="2400" dirty="0"/>
          </a:p>
          <a:p>
            <a:endParaRPr lang="pl-PL"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33553"/>
            <a:ext cx="8196888" cy="955497"/>
          </a:xfrm>
        </p:spPr>
        <p:txBody>
          <a:bodyPr vert="horz" lIns="91440" tIns="45720" rIns="91440" bIns="45720" rtlCol="0" anchor="b">
            <a:noAutofit/>
          </a:bodyPr>
          <a:lstStyle/>
          <a:p>
            <a:r>
              <a:rPr lang="pl-PL" sz="2000" dirty="0"/>
              <a:t>Łatwiejsze utrzymanie konkurencyjności dzięki niezrównanej wydajności, jakości kolorów i integracji</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pl-PL" dirty="0"/>
          </a:p>
        </p:txBody>
      </p:sp>
      <p:sp>
        <p:nvSpPr>
          <p:cNvPr id="2" name="Title 1"/>
          <p:cNvSpPr>
            <a:spLocks noGrp="1"/>
          </p:cNvSpPr>
          <p:nvPr>
            <p:ph type="title"/>
          </p:nvPr>
        </p:nvSpPr>
        <p:spPr>
          <a:xfrm>
            <a:off x="559185" y="1584592"/>
            <a:ext cx="7772400" cy="585868"/>
          </a:xfrm>
        </p:spPr>
        <p:txBody>
          <a:bodyPr vert="horz" lIns="91440" tIns="45720" rIns="91440" bIns="45720" rtlCol="0" anchor="t">
            <a:noAutofit/>
          </a:bodyPr>
          <a:lstStyle/>
          <a:p>
            <a:r>
              <a:rPr lang="pl-PL" dirty="0"/>
              <a:t>Oprogramowanie systemowe Fiery FS300 Pro</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l-PL" dirty="0"/>
              <a:t>FS300 Pro — najważniejsze punkty</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pl-PL"/>
          </a:p>
        </p:txBody>
      </p:sp>
      <p:sp>
        <p:nvSpPr>
          <p:cNvPr id="6" name="Content Placeholder 5"/>
          <p:cNvSpPr>
            <a:spLocks noGrp="1"/>
          </p:cNvSpPr>
          <p:nvPr>
            <p:ph sz="quarter" idx="12"/>
          </p:nvPr>
        </p:nvSpPr>
        <p:spPr>
          <a:xfrm>
            <a:off x="729464" y="1433513"/>
            <a:ext cx="7957335" cy="3180160"/>
          </a:xfrm>
        </p:spPr>
        <p:txBody>
          <a:bodyPr>
            <a:normAutofit/>
          </a:bodyPr>
          <a:lstStyle/>
          <a:p>
            <a:r>
              <a:rPr lang="pl-PL" dirty="0"/>
              <a:t>Kontrola jakości wydruku</a:t>
            </a:r>
          </a:p>
          <a:p>
            <a:r>
              <a:rPr lang="pl-PL" dirty="0"/>
              <a:t>Wydajność</a:t>
            </a:r>
          </a:p>
          <a:p>
            <a:r>
              <a:rPr lang="pl-PL" dirty="0"/>
              <a:t>Zabezpieczenia</a:t>
            </a:r>
          </a:p>
          <a:p>
            <a:r>
              <a:rPr lang="pl-PL" dirty="0"/>
              <a:t>Obsługa serwisowa</a:t>
            </a:r>
          </a:p>
          <a:p>
            <a:r>
              <a:rPr lang="pl-PL" dirty="0"/>
              <a:t>Integracja</a:t>
            </a:r>
          </a:p>
          <a:p>
            <a:endParaRPr lang="pl-PL" dirty="0"/>
          </a:p>
          <a:p>
            <a:endParaRPr lang="pl-PL" dirty="0"/>
          </a:p>
        </p:txBody>
      </p:sp>
      <p:grpSp>
        <p:nvGrpSpPr>
          <p:cNvPr id="16" name="Group 15">
            <a:extLst>
              <a:ext uri="{FF2B5EF4-FFF2-40B4-BE49-F238E27FC236}">
                <a16:creationId xmlns:a16="http://schemas.microsoft.com/office/drawing/2014/main" id="{20CC81AA-2009-4720-A36B-DA2F39ADDD5E}"/>
              </a:ext>
            </a:extLst>
          </p:cNvPr>
          <p:cNvGrpSpPr/>
          <p:nvPr/>
        </p:nvGrpSpPr>
        <p:grpSpPr>
          <a:xfrm>
            <a:off x="5770179" y="1530028"/>
            <a:ext cx="2856649" cy="2865096"/>
            <a:chOff x="5770179" y="1530028"/>
            <a:chExt cx="2856649" cy="2865096"/>
          </a:xfrm>
        </p:grpSpPr>
        <p:grpSp>
          <p:nvGrpSpPr>
            <p:cNvPr id="2" name="Group 1">
              <a:extLst>
                <a:ext uri="{FF2B5EF4-FFF2-40B4-BE49-F238E27FC236}">
                  <a16:creationId xmlns:a16="http://schemas.microsoft.com/office/drawing/2014/main" id="{E0735272-B699-4238-8ED3-A63932E240C8}"/>
                </a:ext>
              </a:extLst>
            </p:cNvPr>
            <p:cNvGrpSpPr/>
            <p:nvPr/>
          </p:nvGrpSpPr>
          <p:grpSpPr>
            <a:xfrm>
              <a:off x="5770179" y="1530028"/>
              <a:ext cx="2838648" cy="2816134"/>
              <a:chOff x="5770179" y="1530028"/>
              <a:chExt cx="2838648" cy="2816134"/>
            </a:xfrm>
          </p:grpSpPr>
          <p:pic>
            <p:nvPicPr>
              <p:cNvPr id="7" name="Picture 6" descr="EFI_ICON_FourFieryAreas_US_v2a.3_withBorder_R1.png"/>
              <p:cNvPicPr>
                <a:picLocks noChangeAspect="1"/>
              </p:cNvPicPr>
              <p:nvPr/>
            </p:nvPicPr>
            <p:blipFill>
              <a:blip r:embed="rId3"/>
              <a:stretch>
                <a:fillRect/>
              </a:stretch>
            </p:blipFill>
            <p:spPr>
              <a:xfrm>
                <a:off x="5770179" y="1530028"/>
                <a:ext cx="2838648" cy="2816134"/>
              </a:xfrm>
              <a:prstGeom prst="rect">
                <a:avLst/>
              </a:prstGeom>
            </p:spPr>
          </p:pic>
          <p:pic>
            <p:nvPicPr>
              <p:cNvPr id="8" name="Picture 7">
                <a:extLst>
                  <a:ext uri="{FF2B5EF4-FFF2-40B4-BE49-F238E27FC236}">
                    <a16:creationId xmlns:a16="http://schemas.microsoft.com/office/drawing/2014/main" id="{452DE8F6-E9E7-4303-A647-07B222D6695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9" name="Picture 8">
              <a:extLst>
                <a:ext uri="{FF2B5EF4-FFF2-40B4-BE49-F238E27FC236}">
                  <a16:creationId xmlns:a16="http://schemas.microsoft.com/office/drawing/2014/main" id="{F7379F0E-0C86-44E7-BC9C-0F1A78BA7245}"/>
                </a:ext>
              </a:extLst>
            </p:cNvPr>
            <p:cNvPicPr>
              <a:picLocks noChangeAspect="1"/>
            </p:cNvPicPr>
            <p:nvPr/>
          </p:nvPicPr>
          <p:blipFill>
            <a:blip r:embed="rId5"/>
            <a:stretch>
              <a:fillRect/>
            </a:stretch>
          </p:blipFill>
          <p:spPr>
            <a:xfrm>
              <a:off x="5770179" y="2431292"/>
              <a:ext cx="1013606" cy="1013606"/>
            </a:xfrm>
            <a:prstGeom prst="rect">
              <a:avLst/>
            </a:prstGeom>
          </p:spPr>
        </p:pic>
        <p:pic>
          <p:nvPicPr>
            <p:cNvPr id="11" name="Picture 10">
              <a:extLst>
                <a:ext uri="{FF2B5EF4-FFF2-40B4-BE49-F238E27FC236}">
                  <a16:creationId xmlns:a16="http://schemas.microsoft.com/office/drawing/2014/main" id="{850B944F-CE7C-450A-8147-C50E36C1AF1D}"/>
                </a:ext>
              </a:extLst>
            </p:cNvPr>
            <p:cNvPicPr>
              <a:picLocks noChangeAspect="1"/>
            </p:cNvPicPr>
            <p:nvPr/>
          </p:nvPicPr>
          <p:blipFill>
            <a:blip r:embed="rId6"/>
            <a:stretch>
              <a:fillRect/>
            </a:stretch>
          </p:blipFill>
          <p:spPr>
            <a:xfrm>
              <a:off x="6682700" y="3356227"/>
              <a:ext cx="1038897" cy="1038897"/>
            </a:xfrm>
            <a:prstGeom prst="rect">
              <a:avLst/>
            </a:prstGeom>
          </p:spPr>
        </p:pic>
        <p:pic>
          <p:nvPicPr>
            <p:cNvPr id="13" name="Picture 12">
              <a:extLst>
                <a:ext uri="{FF2B5EF4-FFF2-40B4-BE49-F238E27FC236}">
                  <a16:creationId xmlns:a16="http://schemas.microsoft.com/office/drawing/2014/main" id="{4D89C6F8-C191-43EF-A7DA-A91CC4BC7136}"/>
                </a:ext>
              </a:extLst>
            </p:cNvPr>
            <p:cNvPicPr>
              <a:picLocks noChangeAspect="1"/>
            </p:cNvPicPr>
            <p:nvPr/>
          </p:nvPicPr>
          <p:blipFill>
            <a:blip r:embed="rId7"/>
            <a:stretch>
              <a:fillRect/>
            </a:stretch>
          </p:blipFill>
          <p:spPr>
            <a:xfrm>
              <a:off x="6682700" y="1530028"/>
              <a:ext cx="1013606" cy="1013606"/>
            </a:xfrm>
            <a:prstGeom prst="rect">
              <a:avLst/>
            </a:prstGeom>
          </p:spPr>
        </p:pic>
        <p:pic>
          <p:nvPicPr>
            <p:cNvPr id="15" name="Picture 14">
              <a:extLst>
                <a:ext uri="{FF2B5EF4-FFF2-40B4-BE49-F238E27FC236}">
                  <a16:creationId xmlns:a16="http://schemas.microsoft.com/office/drawing/2014/main" id="{3456C824-C3F7-4535-BE31-8B5975A48ABA}"/>
                </a:ext>
              </a:extLst>
            </p:cNvPr>
            <p:cNvPicPr>
              <a:picLocks noChangeAspect="1"/>
            </p:cNvPicPr>
            <p:nvPr/>
          </p:nvPicPr>
          <p:blipFill>
            <a:blip r:embed="rId8"/>
            <a:stretch>
              <a:fillRect/>
            </a:stretch>
          </p:blipFill>
          <p:spPr>
            <a:xfrm>
              <a:off x="7613222" y="2440026"/>
              <a:ext cx="1013606" cy="1013606"/>
            </a:xfrm>
            <a:prstGeom prst="rect">
              <a:avLst/>
            </a:prstGeom>
          </p:spPr>
        </p:pic>
      </p:grpSp>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Kontrola jakości wydruku</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pl-PL"/>
          </a:p>
        </p:txBody>
      </p:sp>
      <p:sp>
        <p:nvSpPr>
          <p:cNvPr id="4" name="Content Placeholder 3"/>
          <p:cNvSpPr>
            <a:spLocks noGrp="1"/>
          </p:cNvSpPr>
          <p:nvPr>
            <p:ph sz="quarter" idx="12"/>
          </p:nvPr>
        </p:nvSpPr>
        <p:spPr>
          <a:xfrm>
            <a:off x="457200" y="1433513"/>
            <a:ext cx="4474396" cy="3180160"/>
          </a:xfrm>
        </p:spPr>
        <p:txBody>
          <a:bodyPr>
            <a:normAutofit fontScale="92500" lnSpcReduction="10000"/>
          </a:bodyPr>
          <a:lstStyle/>
          <a:p>
            <a:r>
              <a:rPr lang="pl-PL" dirty="0"/>
              <a:t>Fiery Spot-On™</a:t>
            </a:r>
          </a:p>
          <a:p>
            <a:pPr lvl="1"/>
            <a:r>
              <a:rPr lang="pl-PL" dirty="0"/>
              <a:t>Priorytet grupy kolorów dodatkowych</a:t>
            </a:r>
          </a:p>
          <a:p>
            <a:r>
              <a:rPr lang="pl-PL" dirty="0"/>
              <a:t>Fiery ImageViewer</a:t>
            </a:r>
          </a:p>
          <a:p>
            <a:pPr lvl="1"/>
            <a:r>
              <a:rPr lang="pl-PL" dirty="0"/>
              <a:t>Inspektor obiektu</a:t>
            </a:r>
          </a:p>
          <a:p>
            <a:pPr lvl="1"/>
            <a:r>
              <a:rPr lang="pl-PL" dirty="0"/>
              <a:t>Całkowite pokrycie obszaru</a:t>
            </a:r>
          </a:p>
        </p:txBody>
      </p:sp>
      <p:pic>
        <p:nvPicPr>
          <p:cNvPr id="10" name="Picture 9"/>
          <p:cNvPicPr>
            <a:picLocks noChangeAspect="1"/>
          </p:cNvPicPr>
          <p:nvPr/>
        </p:nvPicPr>
        <p:blipFill>
          <a:blip r:embed="rId3"/>
          <a:stretch>
            <a:fillRect/>
          </a:stretch>
        </p:blipFill>
        <p:spPr>
          <a:xfrm>
            <a:off x="4812604" y="1304906"/>
            <a:ext cx="3833099" cy="2558177"/>
          </a:xfrm>
          <a:prstGeom prst="rect">
            <a:avLst/>
          </a:prstGeom>
          <a:ln>
            <a:noFill/>
          </a:ln>
          <a:effectLst>
            <a:softEdge rad="112500"/>
          </a:effectLst>
        </p:spPr>
      </p:pic>
      <p:pic>
        <p:nvPicPr>
          <p:cNvPr id="8" name="Picture 7">
            <a:extLst>
              <a:ext uri="{FF2B5EF4-FFF2-40B4-BE49-F238E27FC236}">
                <a16:creationId xmlns:a16="http://schemas.microsoft.com/office/drawing/2014/main" id="{A9304B70-FA81-44BF-9379-4A4DE2878285}"/>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400" dirty="0"/>
              <a:t>Priorytet grupy kolorów dodatkowych</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pl-PL"/>
          </a:p>
        </p:txBody>
      </p:sp>
      <p:sp>
        <p:nvSpPr>
          <p:cNvPr id="4" name="Content Placeholder 3"/>
          <p:cNvSpPr>
            <a:spLocks noGrp="1"/>
          </p:cNvSpPr>
          <p:nvPr>
            <p:ph sz="quarter" idx="12"/>
          </p:nvPr>
        </p:nvSpPr>
        <p:spPr>
          <a:xfrm>
            <a:off x="435599" y="1347112"/>
            <a:ext cx="5260075" cy="3645634"/>
          </a:xfrm>
        </p:spPr>
        <p:txBody>
          <a:bodyPr>
            <a:noAutofit/>
          </a:bodyPr>
          <a:lstStyle/>
          <a:p>
            <a:r>
              <a:rPr lang="pl-PL" sz="2500" spc="-30" dirty="0"/>
              <a:t>Łatwe spełnianie wymogów </a:t>
            </a:r>
            <a:br>
              <a:rPr lang="en-US" sz="2500" spc="-30" dirty="0"/>
            </a:br>
            <a:r>
              <a:rPr lang="pl-PL" sz="2500" spc="-30" dirty="0"/>
              <a:t>w zakresie preferencji dotyczących kolorów niestandardowych</a:t>
            </a:r>
          </a:p>
          <a:p>
            <a:r>
              <a:rPr lang="pl-PL" sz="2500" dirty="0"/>
              <a:t>Definiowanie kolejności w bibliotece kolorów według zadań</a:t>
            </a:r>
          </a:p>
          <a:p>
            <a:r>
              <a:rPr lang="pl-PL" sz="2500" dirty="0"/>
              <a:t>Oszczędność czasu przy zmianie kolejności grup kolorów </a:t>
            </a:r>
            <a:br>
              <a:rPr lang="en-US" sz="2500" dirty="0"/>
            </a:br>
            <a:r>
              <a:rPr lang="pl-PL" sz="2500" dirty="0"/>
              <a:t>w Centrum urządzeń</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25632"/>
            <a:ext cx="2719546" cy="230832"/>
          </a:xfrm>
          <a:prstGeom prst="rect">
            <a:avLst/>
          </a:prstGeom>
        </p:spPr>
        <p:txBody>
          <a:bodyPr wrap="square">
            <a:spAutoFit/>
          </a:bodyPr>
          <a:lstStyle/>
          <a:p>
            <a:r>
              <a:rPr lang="pl-PL" sz="900" i="1" dirty="0">
                <a:latin typeface="Georgia" panose="02040502050405020303" pitchFamily="18" charset="0"/>
              </a:rPr>
              <a:t>Wymaga narzędzia Fiery Spot-On</a:t>
            </a:r>
          </a:p>
        </p:txBody>
      </p:sp>
      <p:pic>
        <p:nvPicPr>
          <p:cNvPr id="34" name="Picture 33">
            <a:extLst>
              <a:ext uri="{FF2B5EF4-FFF2-40B4-BE49-F238E27FC236}">
                <a16:creationId xmlns:a16="http://schemas.microsoft.com/office/drawing/2014/main" id="{3BF93DDF-C9B4-46C9-95FF-042384959054}"/>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l-PL"/>
              <a:t>Inspektor obiektu</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pl-PL"/>
          </a:p>
        </p:txBody>
      </p:sp>
      <p:sp>
        <p:nvSpPr>
          <p:cNvPr id="6" name="Content Placeholder 5"/>
          <p:cNvSpPr>
            <a:spLocks noGrp="1"/>
          </p:cNvSpPr>
          <p:nvPr>
            <p:ph sz="quarter" idx="12"/>
          </p:nvPr>
        </p:nvSpPr>
        <p:spPr>
          <a:xfrm>
            <a:off x="574325" y="1251556"/>
            <a:ext cx="5127139" cy="3891944"/>
          </a:xfrm>
        </p:spPr>
        <p:txBody>
          <a:bodyPr>
            <a:normAutofit fontScale="92500"/>
          </a:bodyPr>
          <a:lstStyle/>
          <a:p>
            <a:r>
              <a:rPr lang="pl-PL" sz="2000" spc="-30" dirty="0"/>
              <a:t>Wyświetla typ obiektu dla pikseli rastrowych</a:t>
            </a:r>
          </a:p>
          <a:p>
            <a:pPr lvl="1">
              <a:spcBef>
                <a:spcPts val="0"/>
              </a:spcBef>
            </a:pPr>
            <a:r>
              <a:rPr lang="pl-PL" sz="1800" dirty="0"/>
              <a:t>Tekst, grafika, obrazy, płynne odcienie </a:t>
            </a:r>
            <a:br>
              <a:rPr lang="en-US" sz="1800" dirty="0"/>
            </a:br>
            <a:r>
              <a:rPr lang="pl-PL" sz="1800" dirty="0"/>
              <a:t>i krawędzie</a:t>
            </a:r>
          </a:p>
          <a:p>
            <a:r>
              <a:rPr lang="pl-PL" sz="2000" dirty="0"/>
              <a:t>Pomaga identyfikować problemy </a:t>
            </a:r>
            <a:br>
              <a:rPr lang="en-US" sz="2000" dirty="0"/>
            </a:br>
            <a:r>
              <a:rPr lang="pl-PL" sz="2000" dirty="0"/>
              <a:t>z ustawieniami opartymi na obiektach:</a:t>
            </a:r>
          </a:p>
          <a:p>
            <a:pPr lvl="1">
              <a:spcBef>
                <a:spcPts val="0"/>
              </a:spcBef>
            </a:pPr>
            <a:r>
              <a:rPr lang="pl-PL" sz="1800" dirty="0"/>
              <a:t>Drukowanie w szarości przy użyciu tylko czarnego koloru</a:t>
            </a:r>
          </a:p>
          <a:p>
            <a:pPr lvl="1"/>
            <a:r>
              <a:rPr lang="pl-PL" sz="1800" dirty="0"/>
              <a:t>Efekty wyostrzenia krawędzi </a:t>
            </a:r>
          </a:p>
          <a:p>
            <a:pPr lvl="2"/>
            <a:r>
              <a:rPr lang="pl-PL" sz="1600" spc="-30" dirty="0"/>
              <a:t>Na przykład: Dynamic HD Text and Graphics</a:t>
            </a:r>
          </a:p>
          <a:p>
            <a:pPr lvl="1"/>
            <a:r>
              <a:rPr lang="pl-PL" sz="1800" dirty="0"/>
              <a:t>Raster oparty na obiektach</a:t>
            </a:r>
          </a:p>
          <a:p>
            <a:r>
              <a:rPr lang="pl-PL" sz="2000" dirty="0"/>
              <a:t>Skrócenie czasu rozwiązywania problemów</a:t>
            </a:r>
          </a:p>
          <a:p>
            <a:endParaRPr lang="pl-PL" sz="2400" dirty="0"/>
          </a:p>
          <a:p>
            <a:endParaRPr lang="pl-PL" sz="2400" dirty="0"/>
          </a:p>
          <a:p>
            <a:pPr lvl="1"/>
            <a:endParaRPr lang="pl-PL" sz="2000" dirty="0"/>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771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98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229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pl-PL" sz="900" i="1" dirty="0">
                <a:latin typeface="Georgia" panose="02040502050405020303" pitchFamily="18" charset="0"/>
              </a:rPr>
              <a:t>Wymaga pakietu Fiery Graphic Arts Package, Premium Edition lub Fiery Productivity Package</a:t>
            </a:r>
          </a:p>
        </p:txBody>
      </p:sp>
      <p:pic>
        <p:nvPicPr>
          <p:cNvPr id="13" name="Picture 12">
            <a:extLst>
              <a:ext uri="{FF2B5EF4-FFF2-40B4-BE49-F238E27FC236}">
                <a16:creationId xmlns:a16="http://schemas.microsoft.com/office/drawing/2014/main" id="{6D6AFBC0-B92A-4F6B-B21A-ED3069FCFBDF}"/>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pl-PL"/>
              <a:t>Czym jest platforma Fiery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pl-PL"/>
          </a:p>
        </p:txBody>
      </p:sp>
      <p:sp>
        <p:nvSpPr>
          <p:cNvPr id="6" name="Content Placeholder 5"/>
          <p:cNvSpPr>
            <a:spLocks noGrp="1"/>
          </p:cNvSpPr>
          <p:nvPr>
            <p:ph sz="quarter" idx="12"/>
          </p:nvPr>
        </p:nvSpPr>
        <p:spPr>
          <a:xfrm>
            <a:off x="457201" y="1296356"/>
            <a:ext cx="5515582" cy="3180160"/>
          </a:xfrm>
        </p:spPr>
        <p:txBody>
          <a:bodyPr>
            <a:noAutofit/>
          </a:bodyPr>
          <a:lstStyle/>
          <a:p>
            <a:pPr marL="0" indent="0">
              <a:buNone/>
            </a:pPr>
            <a:r>
              <a:rPr lang="pl-PL" sz="2800" i="1" dirty="0"/>
              <a:t>„Platforma na następną dekadę”</a:t>
            </a:r>
          </a:p>
          <a:p>
            <a:pPr lvl="1"/>
            <a:r>
              <a:rPr lang="pl-PL" sz="2100" dirty="0"/>
              <a:t>Najważniejsi są użytkownicy</a:t>
            </a:r>
            <a:r>
              <a:rPr lang="en-US" dirty="0"/>
              <a:t>		</a:t>
            </a:r>
          </a:p>
          <a:p>
            <a:pPr lvl="2">
              <a:spcBef>
                <a:spcPts val="0"/>
              </a:spcBef>
            </a:pPr>
            <a:r>
              <a:rPr lang="pl-PL" sz="1600" dirty="0"/>
              <a:t>Innowacje w niemal wszystkich punktach kontaktu między użytkownikiem </a:t>
            </a:r>
            <a:br>
              <a:rPr lang="en-US" sz="1600" dirty="0"/>
            </a:br>
            <a:r>
              <a:rPr lang="pl-PL" sz="1600" dirty="0"/>
              <a:t>i produktami Fiery</a:t>
            </a:r>
            <a:r>
              <a:rPr lang="pl-PL" sz="1600" baseline="30000" dirty="0"/>
              <a:t>®</a:t>
            </a:r>
          </a:p>
          <a:p>
            <a:pPr lvl="2"/>
            <a:r>
              <a:rPr lang="pl-PL" sz="1600" dirty="0"/>
              <a:t>Nowe funkcje w kluczowych obszarach, na których zależy użytkownikom: kolory, wydajność, użyteczność i integracja</a:t>
            </a:r>
          </a:p>
          <a:p>
            <a:pPr lvl="1">
              <a:spcBef>
                <a:spcPts val="1200"/>
              </a:spcBef>
            </a:pPr>
            <a:r>
              <a:rPr lang="pl-PL" sz="2100" dirty="0"/>
              <a:t>Sterowanie drukarkami Fiery Driven™ </a:t>
            </a:r>
          </a:p>
          <a:p>
            <a:pPr lvl="2"/>
            <a:r>
              <a:rPr lang="pl-PL" sz="1600" dirty="0"/>
              <a:t>Druk arkuszowy, szybkie drukowanie na papierze ciągłym, kartony składane B1 oraz kartony z tektury falistej </a:t>
            </a:r>
          </a:p>
          <a:p>
            <a:pPr lvl="1"/>
            <a:endParaRPr lang="pl-PL"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pl-PL"/>
              <a:t>Całkowite pokrycie obszaru</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pl-PL"/>
          </a:p>
        </p:txBody>
      </p:sp>
      <p:sp>
        <p:nvSpPr>
          <p:cNvPr id="4" name="Content Placeholder 3"/>
          <p:cNvSpPr>
            <a:spLocks noGrp="1"/>
          </p:cNvSpPr>
          <p:nvPr>
            <p:ph sz="quarter" idx="12"/>
          </p:nvPr>
        </p:nvSpPr>
        <p:spPr>
          <a:xfrm>
            <a:off x="457199" y="1239113"/>
            <a:ext cx="7581154" cy="2567254"/>
          </a:xfrm>
        </p:spPr>
        <p:txBody>
          <a:bodyPr>
            <a:normAutofit/>
          </a:bodyPr>
          <a:lstStyle/>
          <a:p>
            <a:r>
              <a:rPr lang="pl-PL" sz="2000" dirty="0"/>
              <a:t>Wyświetla sumę wartości rozdzielania</a:t>
            </a:r>
          </a:p>
          <a:p>
            <a:r>
              <a:rPr lang="pl-PL" sz="2000" dirty="0"/>
              <a:t>Pomaga zidentyfikować obszary, w których osiągnięto limit całkowitego pokrycia obszaru</a:t>
            </a:r>
          </a:p>
          <a:p>
            <a:r>
              <a:rPr lang="pl-PL" sz="2000" dirty="0"/>
              <a:t>Umożliwia rozwiązywanie problemów z przetwarzaniem obrazu, takich jak brak szczegółów na ciemnych obszarach</a:t>
            </a:r>
          </a:p>
          <a:p>
            <a:endParaRPr lang="pl-PL" sz="2400" dirty="0"/>
          </a:p>
          <a:p>
            <a:endParaRPr lang="pl-PL" sz="2400" dirty="0"/>
          </a:p>
          <a:p>
            <a:pPr lvl="1"/>
            <a:endParaRPr lang="pl-PL"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pl-PL" sz="900" i="1" dirty="0">
                <a:latin typeface="Georgia" panose="02040502050405020303" pitchFamily="18" charset="0"/>
              </a:rPr>
              <a:t>Wymaga pakietu Fiery Graphic Arts Package, Premium Edition lub Fiery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BBD3ED8-85BE-4B2F-B7FC-A39E3209ADA0}"/>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Profil wejściowy skali szarości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pl-PL"/>
          </a:p>
        </p:txBody>
      </p:sp>
      <p:sp>
        <p:nvSpPr>
          <p:cNvPr id="4" name="Content Placeholder 3"/>
          <p:cNvSpPr>
            <a:spLocks noGrp="1"/>
          </p:cNvSpPr>
          <p:nvPr>
            <p:ph sz="quarter" idx="12"/>
          </p:nvPr>
        </p:nvSpPr>
        <p:spPr>
          <a:xfrm>
            <a:off x="457200" y="1433513"/>
            <a:ext cx="5123793" cy="3180160"/>
          </a:xfrm>
        </p:spPr>
        <p:txBody>
          <a:bodyPr>
            <a:normAutofit fontScale="85000" lnSpcReduction="10000"/>
          </a:bodyPr>
          <a:lstStyle/>
          <a:p>
            <a:r>
              <a:rPr lang="pl-PL" dirty="0"/>
              <a:t>Dopasowanie oczekiwanego wyglądu wydruku do obrazów w skali szarości oraz obiektów wektorowych lub graficznych</a:t>
            </a:r>
          </a:p>
          <a:p>
            <a:r>
              <a:rPr lang="pl-PL" dirty="0"/>
              <a:t>Określanie sposobu sterowania renderowaniem kolorów tak samo jak w przypadku RGB i CMYK</a:t>
            </a:r>
          </a:p>
          <a:p>
            <a:endParaRPr lang="pl-PL"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580993" y="4148887"/>
            <a:ext cx="2813977" cy="369332"/>
          </a:xfrm>
          <a:prstGeom prst="rect">
            <a:avLst/>
          </a:prstGeom>
        </p:spPr>
        <p:txBody>
          <a:bodyPr wrap="square">
            <a:spAutoFit/>
          </a:bodyPr>
          <a:lstStyle/>
          <a:p>
            <a:r>
              <a:rPr lang="pl-PL" sz="900" i="1" dirty="0">
                <a:latin typeface="Georgia" panose="02040502050405020303" pitchFamily="18" charset="0"/>
              </a:rPr>
              <a:t>Ustawienia skali szarości na karcie Kolor w oknie Właściwości zadania i sterowniku</a:t>
            </a:r>
          </a:p>
        </p:txBody>
      </p:sp>
      <p:pic>
        <p:nvPicPr>
          <p:cNvPr id="9" name="Picture 8">
            <a:extLst>
              <a:ext uri="{FF2B5EF4-FFF2-40B4-BE49-F238E27FC236}">
                <a16:creationId xmlns:a16="http://schemas.microsoft.com/office/drawing/2014/main" id="{EDD12A99-162A-4C62-9496-0775E9E5FB8A}"/>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450" dirty="0"/>
              <a:t>Usprawnienia w zakresie wydajności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pl-PL"/>
          </a:p>
        </p:txBody>
      </p:sp>
      <p:sp>
        <p:nvSpPr>
          <p:cNvPr id="4" name="Content Placeholder 3"/>
          <p:cNvSpPr>
            <a:spLocks noGrp="1"/>
          </p:cNvSpPr>
          <p:nvPr>
            <p:ph sz="quarter" idx="12"/>
          </p:nvPr>
        </p:nvSpPr>
        <p:spPr>
          <a:xfrm>
            <a:off x="457199" y="1433513"/>
            <a:ext cx="5097295" cy="3180160"/>
          </a:xfrm>
        </p:spPr>
        <p:txBody>
          <a:bodyPr>
            <a:normAutofit fontScale="92500"/>
          </a:bodyPr>
          <a:lstStyle/>
          <a:p>
            <a:r>
              <a:rPr lang="pl-PL" dirty="0"/>
              <a:t>Optymalizacja funkcji HyperRIP</a:t>
            </a:r>
          </a:p>
          <a:p>
            <a:r>
              <a:rPr lang="pl-PL" dirty="0"/>
              <a:t>Szybki ponowny wydruk</a:t>
            </a:r>
          </a:p>
          <a:p>
            <a:r>
              <a:rPr lang="pl-PL" dirty="0"/>
              <a:t>Sprzęt następnej generacji</a:t>
            </a:r>
          </a:p>
          <a:p>
            <a:pPr lvl="1"/>
            <a:r>
              <a:rPr lang="pl-PL" dirty="0"/>
              <a:t>Serwery NX Pro i Premium</a:t>
            </a:r>
          </a:p>
          <a:p>
            <a:pPr lvl="1"/>
            <a:r>
              <a:rPr lang="pl-PL" dirty="0"/>
              <a:t>Serwery XB </a:t>
            </a:r>
          </a:p>
        </p:txBody>
      </p:sp>
      <p:sp>
        <p:nvSpPr>
          <p:cNvPr id="5" name="TextBox 4"/>
          <p:cNvSpPr txBox="1"/>
          <p:nvPr/>
        </p:nvSpPr>
        <p:spPr>
          <a:xfrm>
            <a:off x="6248139" y="2661329"/>
            <a:ext cx="2280555" cy="461663"/>
          </a:xfrm>
          <a:prstGeom prst="rect">
            <a:avLst/>
          </a:prstGeom>
          <a:noFill/>
        </p:spPr>
        <p:txBody>
          <a:bodyPr wrap="square" lIns="91438" tIns="45719" rIns="91438" bIns="45719" rtlCol="0">
            <a:spAutoFit/>
          </a:bodyPr>
          <a:lstStyle/>
          <a:p>
            <a:pPr marL="0" lvl="1"/>
            <a:endParaRPr lang="pl-PL" sz="1200" b="1" dirty="0">
              <a:solidFill>
                <a:srgbClr val="333333"/>
              </a:solidFill>
              <a:latin typeface="Georgia"/>
              <a:cs typeface="Georgia"/>
            </a:endParaRPr>
          </a:p>
          <a:p>
            <a:pPr algn="ctr"/>
            <a:r>
              <a:rPr lang="pl-PL" sz="1200" b="1" dirty="0">
                <a:latin typeface="Georgia"/>
                <a:hlinkClick r:id="rId3"/>
              </a:rPr>
              <a:t>Obejrzyj film o HyperRIP</a:t>
            </a:r>
            <a:endParaRPr lang="pl-PL"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6248138" y="3185405"/>
            <a:ext cx="2350323" cy="646331"/>
          </a:xfrm>
          <a:prstGeom prst="rect">
            <a:avLst/>
          </a:prstGeom>
          <a:noFill/>
        </p:spPr>
        <p:txBody>
          <a:bodyPr wrap="none" rtlCol="0">
            <a:spAutoFit/>
          </a:bodyPr>
          <a:lstStyle/>
          <a:p>
            <a:pPr algn="ctr"/>
            <a:r>
              <a:rPr lang="pl-PL" dirty="0">
                <a:latin typeface="Georgia" panose="02040502050405020303" pitchFamily="18" charset="0"/>
              </a:rPr>
              <a:t>Przetwarzanie zadań </a:t>
            </a:r>
            <a:br>
              <a:rPr lang="en-US" dirty="0">
                <a:latin typeface="Georgia" panose="02040502050405020303" pitchFamily="18" charset="0"/>
              </a:rPr>
            </a:br>
            <a:r>
              <a:rPr lang="pl-PL" dirty="0">
                <a:latin typeface="Georgia" panose="02040502050405020303" pitchFamily="18" charset="0"/>
              </a:rPr>
              <a:t>szybsze o 55%</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911184"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pl-PL"/>
              <a:t>Tabela: FS300 Pro</a:t>
            </a:r>
          </a:p>
        </p:txBody>
      </p:sp>
      <p:sp>
        <p:nvSpPr>
          <p:cNvPr id="2" name="Title 1"/>
          <p:cNvSpPr>
            <a:spLocks noGrp="1"/>
          </p:cNvSpPr>
          <p:nvPr>
            <p:ph type="title"/>
          </p:nvPr>
        </p:nvSpPr>
        <p:spPr>
          <a:xfrm>
            <a:off x="457200" y="169979"/>
            <a:ext cx="8234624" cy="857250"/>
          </a:xfrm>
        </p:spPr>
        <p:txBody>
          <a:bodyPr>
            <a:noAutofit/>
          </a:bodyPr>
          <a:lstStyle/>
          <a:p>
            <a:r>
              <a:rPr lang="pl-PL" sz="3200" dirty="0"/>
              <a:t>Formaty plików obsługiwane w trybie pojedynczego zadania</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pl-PL"/>
          </a:p>
        </p:txBody>
      </p:sp>
      <p:graphicFrame>
        <p:nvGraphicFramePr>
          <p:cNvPr id="5" name="Table 4"/>
          <p:cNvGraphicFramePr>
            <a:graphicFrameLocks noGrp="1"/>
          </p:cNvGraphicFramePr>
          <p:nvPr>
            <p:extLst>
              <p:ext uri="{D42A27DB-BD31-4B8C-83A1-F6EECF244321}">
                <p14:modId xmlns:p14="http://schemas.microsoft.com/office/powerpoint/2010/main" val="173917579"/>
              </p:ext>
            </p:extLst>
          </p:nvPr>
        </p:nvGraphicFramePr>
        <p:xfrm>
          <a:off x="1040832" y="1245259"/>
          <a:ext cx="6858001" cy="3869885"/>
        </p:xfrm>
        <a:graphic>
          <a:graphicData uri="http://schemas.openxmlformats.org/drawingml/2006/table">
            <a:tbl>
              <a:tblPr firstRow="1" firstCol="1" bandRow="1">
                <a:tableStyleId>{5C22544A-7EE6-4342-B048-85BDC9FD1C3A}</a:tableStyleId>
              </a:tblPr>
              <a:tblGrid>
                <a:gridCol w="957017">
                  <a:extLst>
                    <a:ext uri="{9D8B030D-6E8A-4147-A177-3AD203B41FA5}">
                      <a16:colId xmlns:a16="http://schemas.microsoft.com/office/drawing/2014/main" val="4244338496"/>
                    </a:ext>
                  </a:extLst>
                </a:gridCol>
                <a:gridCol w="499462">
                  <a:extLst>
                    <a:ext uri="{9D8B030D-6E8A-4147-A177-3AD203B41FA5}">
                      <a16:colId xmlns:a16="http://schemas.microsoft.com/office/drawing/2014/main" val="1349985019"/>
                    </a:ext>
                  </a:extLst>
                </a:gridCol>
                <a:gridCol w="701530">
                  <a:extLst>
                    <a:ext uri="{9D8B030D-6E8A-4147-A177-3AD203B41FA5}">
                      <a16:colId xmlns:a16="http://schemas.microsoft.com/office/drawing/2014/main" val="1049924659"/>
                    </a:ext>
                  </a:extLst>
                </a:gridCol>
                <a:gridCol w="758436">
                  <a:extLst>
                    <a:ext uri="{9D8B030D-6E8A-4147-A177-3AD203B41FA5}">
                      <a16:colId xmlns:a16="http://schemas.microsoft.com/office/drawing/2014/main" val="3094288695"/>
                    </a:ext>
                  </a:extLst>
                </a:gridCol>
                <a:gridCol w="537883">
                  <a:extLst>
                    <a:ext uri="{9D8B030D-6E8A-4147-A177-3AD203B41FA5}">
                      <a16:colId xmlns:a16="http://schemas.microsoft.com/office/drawing/2014/main" val="755198838"/>
                    </a:ext>
                  </a:extLst>
                </a:gridCol>
                <a:gridCol w="560934">
                  <a:extLst>
                    <a:ext uri="{9D8B030D-6E8A-4147-A177-3AD203B41FA5}">
                      <a16:colId xmlns:a16="http://schemas.microsoft.com/office/drawing/2014/main" val="987748665"/>
                    </a:ext>
                  </a:extLst>
                </a:gridCol>
                <a:gridCol w="614723">
                  <a:extLst>
                    <a:ext uri="{9D8B030D-6E8A-4147-A177-3AD203B41FA5}">
                      <a16:colId xmlns:a16="http://schemas.microsoft.com/office/drawing/2014/main" val="3115446775"/>
                    </a:ext>
                  </a:extLst>
                </a:gridCol>
                <a:gridCol w="614722">
                  <a:extLst>
                    <a:ext uri="{9D8B030D-6E8A-4147-A177-3AD203B41FA5}">
                      <a16:colId xmlns:a16="http://schemas.microsoft.com/office/drawing/2014/main" val="3708062908"/>
                    </a:ext>
                  </a:extLst>
                </a:gridCol>
                <a:gridCol w="691564">
                  <a:extLst>
                    <a:ext uri="{9D8B030D-6E8A-4147-A177-3AD203B41FA5}">
                      <a16:colId xmlns:a16="http://schemas.microsoft.com/office/drawing/2014/main" val="776132901"/>
                    </a:ext>
                  </a:extLst>
                </a:gridCol>
                <a:gridCol w="921730">
                  <a:extLst>
                    <a:ext uri="{9D8B030D-6E8A-4147-A177-3AD203B41FA5}">
                      <a16:colId xmlns:a16="http://schemas.microsoft.com/office/drawing/2014/main" val="2040588520"/>
                    </a:ext>
                  </a:extLst>
                </a:gridCol>
              </a:tblGrid>
              <a:tr h="647373">
                <a:tc>
                  <a:txBody>
                    <a:bodyPr/>
                    <a:lstStyle/>
                    <a:p>
                      <a:pPr marL="0" marR="0">
                        <a:spcBef>
                          <a:spcPts val="0"/>
                        </a:spcBef>
                        <a:spcAft>
                          <a:spcPts val="0"/>
                        </a:spcAft>
                      </a:pPr>
                      <a:r>
                        <a:rPr lang="pl-PL" sz="700" dirty="0">
                          <a:effectLst/>
                          <a:latin typeface="Georgia" panose="02040502050405020303" pitchFamily="18" charset="0"/>
                        </a:rPr>
                        <a:t>Typ pliku</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spc="-30" baseline="0" dirty="0">
                          <a:effectLst/>
                          <a:latin typeface="Georgia" panose="02040502050405020303" pitchFamily="18" charset="0"/>
                        </a:rPr>
                        <a:t>Zwykły</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Druk dwustronny</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Obiekty XObjects/ Buforowanie formularzy</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Różne nośniki</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Control Bar</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Zakres wydruku</a:t>
                      </a:r>
                    </a:p>
                    <a:p>
                      <a:pPr marL="0" marR="0">
                        <a:spcBef>
                          <a:spcPts val="0"/>
                        </a:spcBef>
                        <a:spcAft>
                          <a:spcPts val="0"/>
                        </a:spcAft>
                      </a:pPr>
                      <a:r>
                        <a:rPr lang="pl-PL" sz="700" dirty="0">
                          <a:effectLst/>
                          <a:latin typeface="Georgia" panose="02040502050405020303" pitchFamily="18" charset="0"/>
                        </a:rPr>
                        <a:t>Strona/</a:t>
                      </a:r>
                      <a:br>
                        <a:rPr lang="en-US" sz="700" dirty="0">
                          <a:effectLst/>
                          <a:latin typeface="Georgia" panose="02040502050405020303" pitchFamily="18" charset="0"/>
                        </a:rPr>
                      </a:br>
                      <a:r>
                        <a:rPr lang="pl-PL" sz="700" dirty="0">
                          <a:effectLst/>
                          <a:latin typeface="Georgia" panose="02040502050405020303" pitchFamily="18" charset="0"/>
                        </a:rPr>
                        <a:t>rekord</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Impozycja</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Weryfikacja końcowa</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Kolejka bezpośrednia</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pl-PL" sz="700" dirty="0">
                          <a:effectLst/>
                          <a:latin typeface="Georgia" panose="02040502050405020303" pitchFamily="18" charset="0"/>
                        </a:rPr>
                        <a:t>Przepływ pracy CPSI</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pl-PL" sz="700" b="0" dirty="0">
                          <a:effectLst/>
                          <a:latin typeface="Georgia" panose="02040502050405020303" pitchFamily="18" charset="0"/>
                        </a:rPr>
                        <a:t>PDF</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pl-PL" sz="700" b="0" dirty="0">
                          <a:effectLst/>
                          <a:latin typeface="Georgia" panose="02040502050405020303" pitchFamily="18" charset="0"/>
                        </a:rPr>
                        <a:t>PS</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pl-PL" sz="700" b="0" dirty="0">
                          <a:effectLst/>
                          <a:latin typeface="Georgia" panose="02040502050405020303" pitchFamily="18" charset="0"/>
                        </a:rPr>
                        <a:t>QuickDoc Merge</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pl-PL" sz="700" b="0" dirty="0">
                          <a:effectLst/>
                          <a:latin typeface="Georgia" panose="02040502050405020303" pitchFamily="18" charset="0"/>
                        </a:rPr>
                        <a:t>PDF/VT</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pl-PL" sz="700" b="0" dirty="0">
                          <a:effectLst/>
                          <a:latin typeface="Georgia" panose="02040502050405020303" pitchFamily="18" charset="0"/>
                        </a:rPr>
                        <a:t>PPML</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pl-PL" sz="700" b="0" dirty="0">
                          <a:effectLst/>
                          <a:latin typeface="Georgia" panose="02040502050405020303" pitchFamily="18" charset="0"/>
                        </a:rPr>
                        <a:t>VPS</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pl-PL" sz="700" b="0" dirty="0">
                          <a:effectLst/>
                          <a:latin typeface="Georgia" panose="02040502050405020303" pitchFamily="18" charset="0"/>
                        </a:rPr>
                        <a:t>VIPP</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pl-PL" sz="700" b="0" dirty="0">
                          <a:effectLst/>
                          <a:latin typeface="Georgia" panose="02040502050405020303" pitchFamily="18" charset="0"/>
                        </a:rPr>
                        <a:t>Wzorzec FreeForm</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pl-PL" sz="700" b="0" dirty="0">
                          <a:effectLst/>
                          <a:latin typeface="Georgia" panose="02040502050405020303" pitchFamily="18" charset="0"/>
                        </a:rPr>
                        <a:t>Zmienna FreeForm</a:t>
                      </a: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0" dirty="0">
                        <a:effectLst/>
                        <a:latin typeface="Georgia" panose="02040502050405020303"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pl-PL" sz="700" b="0" dirty="0">
                          <a:effectLst/>
                          <a:latin typeface="Georgia" panose="02040502050405020303" pitchFamily="18" charset="0"/>
                        </a:rPr>
                        <a:t>TIF</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pl-PL" sz="700" b="0" dirty="0">
                          <a:effectLst/>
                          <a:latin typeface="Georgia" panose="02040502050405020303" pitchFamily="18" charset="0"/>
                        </a:rPr>
                        <a:t>EPS</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pl-PL" sz="700" dirty="0">
                          <a:effectLst/>
                          <a:latin typeface="Georgia" panose="02040502050405020303" pitchFamily="18" charset="0"/>
                        </a:rPr>
                        <a:t>Przepływ pracy APPE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pl-PL" sz="700" b="0" dirty="0">
                          <a:effectLst/>
                          <a:latin typeface="Georgia" panose="02040502050405020303" pitchFamily="18" charset="0"/>
                        </a:rPr>
                        <a:t>PDF</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700"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pl-PL" sz="700" b="0" dirty="0">
                          <a:effectLst/>
                          <a:latin typeface="Georgia" panose="02040502050405020303" pitchFamily="18" charset="0"/>
                        </a:rPr>
                        <a:t>PDF/VT</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700" dirty="0">
                          <a:effectLst/>
                          <a:latin typeface="Georgia" panose="02040502050405020303" pitchFamily="18" charset="0"/>
                        </a:rPr>
                        <a:t>Nie</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pl-PL" sz="700" dirty="0">
                          <a:effectLst/>
                          <a:latin typeface="Georgia" panose="02040502050405020303" pitchFamily="18" charset="0"/>
                        </a:rPr>
                        <a:t>Przepływ pracy PCL</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pl-PL" sz="700" b="0" dirty="0">
                          <a:effectLst/>
                          <a:latin typeface="Georgia" panose="02040502050405020303" pitchFamily="18" charset="0"/>
                        </a:rPr>
                        <a:t>PCL</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00534" y="2091606"/>
            <a:ext cx="3670284" cy="2666743"/>
            <a:chOff x="2290915" y="1850923"/>
            <a:chExt cx="3670284" cy="2666743"/>
          </a:xfrm>
        </p:grpSpPr>
        <p:sp>
          <p:nvSpPr>
            <p:cNvPr id="6" name="Rectangle 5"/>
            <p:cNvSpPr/>
            <p:nvPr/>
          </p:nvSpPr>
          <p:spPr>
            <a:xfrm>
              <a:off x="5308055" y="1850923"/>
              <a:ext cx="653143"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pl-PL" dirty="0">
                  <a:solidFill>
                    <a:schemeClr val="tx1"/>
                  </a:solidFill>
                  <a:latin typeface="Georgia" panose="02040502050405020303" pitchFamily="18" charset="0"/>
                </a:rPr>
                <a:t>NIE</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252046" y="2219013"/>
              <a:ext cx="518127"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90917" y="3376452"/>
              <a:ext cx="3670282"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dirty="0"/>
            </a:p>
          </p:txBody>
        </p:sp>
        <p:sp>
          <p:nvSpPr>
            <p:cNvPr id="11" name="Rectangle 10"/>
            <p:cNvSpPr/>
            <p:nvPr/>
          </p:nvSpPr>
          <p:spPr>
            <a:xfrm>
              <a:off x="4791678" y="4134478"/>
              <a:ext cx="544604"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37366" y="4326072"/>
              <a:ext cx="623832"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911184" y="1791930"/>
            <a:ext cx="1185138" cy="584775"/>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pl-PL" dirty="0"/>
              <a:t>Tabela: FS200 Pro</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905800" y="1795091"/>
            <a:ext cx="1185138" cy="584775"/>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pl-PL" dirty="0"/>
              <a:t>Tabela: FS300 Pro</a:t>
            </a:r>
          </a:p>
        </p:txBody>
      </p:sp>
      <p:sp>
        <p:nvSpPr>
          <p:cNvPr id="2" name="Title 1"/>
          <p:cNvSpPr>
            <a:spLocks noGrp="1"/>
          </p:cNvSpPr>
          <p:nvPr>
            <p:ph type="title"/>
          </p:nvPr>
        </p:nvSpPr>
        <p:spPr>
          <a:xfrm>
            <a:off x="457200" y="169979"/>
            <a:ext cx="8234624" cy="857250"/>
          </a:xfrm>
        </p:spPr>
        <p:txBody>
          <a:bodyPr>
            <a:noAutofit/>
          </a:bodyPr>
          <a:lstStyle/>
          <a:p>
            <a:r>
              <a:rPr lang="pl-PL" sz="3200" dirty="0"/>
              <a:t>Formaty plików obsługiwane w trybie pojedynczego zadania</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pl-PL"/>
          </a:p>
        </p:txBody>
      </p:sp>
      <p:graphicFrame>
        <p:nvGraphicFramePr>
          <p:cNvPr id="6" name="Table 5">
            <a:extLst>
              <a:ext uri="{FF2B5EF4-FFF2-40B4-BE49-F238E27FC236}">
                <a16:creationId xmlns:a16="http://schemas.microsoft.com/office/drawing/2014/main" id="{E19F6DBE-C5D5-4D52-859A-8FB6211DDEEE}"/>
              </a:ext>
            </a:extLst>
          </p:cNvPr>
          <p:cNvGraphicFramePr>
            <a:graphicFrameLocks noGrp="1"/>
          </p:cNvGraphicFramePr>
          <p:nvPr>
            <p:extLst>
              <p:ext uri="{D42A27DB-BD31-4B8C-83A1-F6EECF244321}">
                <p14:modId xmlns:p14="http://schemas.microsoft.com/office/powerpoint/2010/main" val="2172266602"/>
              </p:ext>
            </p:extLst>
          </p:nvPr>
        </p:nvGraphicFramePr>
        <p:xfrm>
          <a:off x="1040832" y="1245259"/>
          <a:ext cx="6858001" cy="3869885"/>
        </p:xfrm>
        <a:graphic>
          <a:graphicData uri="http://schemas.openxmlformats.org/drawingml/2006/table">
            <a:tbl>
              <a:tblPr firstRow="1" firstCol="1" bandRow="1">
                <a:tableStyleId>{5C22544A-7EE6-4342-B048-85BDC9FD1C3A}</a:tableStyleId>
              </a:tblPr>
              <a:tblGrid>
                <a:gridCol w="957017">
                  <a:extLst>
                    <a:ext uri="{9D8B030D-6E8A-4147-A177-3AD203B41FA5}">
                      <a16:colId xmlns:a16="http://schemas.microsoft.com/office/drawing/2014/main" val="4244338496"/>
                    </a:ext>
                  </a:extLst>
                </a:gridCol>
                <a:gridCol w="499462">
                  <a:extLst>
                    <a:ext uri="{9D8B030D-6E8A-4147-A177-3AD203B41FA5}">
                      <a16:colId xmlns:a16="http://schemas.microsoft.com/office/drawing/2014/main" val="1349985019"/>
                    </a:ext>
                  </a:extLst>
                </a:gridCol>
                <a:gridCol w="701530">
                  <a:extLst>
                    <a:ext uri="{9D8B030D-6E8A-4147-A177-3AD203B41FA5}">
                      <a16:colId xmlns:a16="http://schemas.microsoft.com/office/drawing/2014/main" val="1049924659"/>
                    </a:ext>
                  </a:extLst>
                </a:gridCol>
                <a:gridCol w="758436">
                  <a:extLst>
                    <a:ext uri="{9D8B030D-6E8A-4147-A177-3AD203B41FA5}">
                      <a16:colId xmlns:a16="http://schemas.microsoft.com/office/drawing/2014/main" val="3094288695"/>
                    </a:ext>
                  </a:extLst>
                </a:gridCol>
                <a:gridCol w="537883">
                  <a:extLst>
                    <a:ext uri="{9D8B030D-6E8A-4147-A177-3AD203B41FA5}">
                      <a16:colId xmlns:a16="http://schemas.microsoft.com/office/drawing/2014/main" val="755198838"/>
                    </a:ext>
                  </a:extLst>
                </a:gridCol>
                <a:gridCol w="560934">
                  <a:extLst>
                    <a:ext uri="{9D8B030D-6E8A-4147-A177-3AD203B41FA5}">
                      <a16:colId xmlns:a16="http://schemas.microsoft.com/office/drawing/2014/main" val="987748665"/>
                    </a:ext>
                  </a:extLst>
                </a:gridCol>
                <a:gridCol w="614723">
                  <a:extLst>
                    <a:ext uri="{9D8B030D-6E8A-4147-A177-3AD203B41FA5}">
                      <a16:colId xmlns:a16="http://schemas.microsoft.com/office/drawing/2014/main" val="3115446775"/>
                    </a:ext>
                  </a:extLst>
                </a:gridCol>
                <a:gridCol w="614722">
                  <a:extLst>
                    <a:ext uri="{9D8B030D-6E8A-4147-A177-3AD203B41FA5}">
                      <a16:colId xmlns:a16="http://schemas.microsoft.com/office/drawing/2014/main" val="3708062908"/>
                    </a:ext>
                  </a:extLst>
                </a:gridCol>
                <a:gridCol w="691564">
                  <a:extLst>
                    <a:ext uri="{9D8B030D-6E8A-4147-A177-3AD203B41FA5}">
                      <a16:colId xmlns:a16="http://schemas.microsoft.com/office/drawing/2014/main" val="776132901"/>
                    </a:ext>
                  </a:extLst>
                </a:gridCol>
                <a:gridCol w="921730">
                  <a:extLst>
                    <a:ext uri="{9D8B030D-6E8A-4147-A177-3AD203B41FA5}">
                      <a16:colId xmlns:a16="http://schemas.microsoft.com/office/drawing/2014/main" val="2040588520"/>
                    </a:ext>
                  </a:extLst>
                </a:gridCol>
              </a:tblGrid>
              <a:tr h="647373">
                <a:tc>
                  <a:txBody>
                    <a:bodyPr/>
                    <a:lstStyle/>
                    <a:p>
                      <a:pPr marL="0" marR="0">
                        <a:spcBef>
                          <a:spcPts val="0"/>
                        </a:spcBef>
                        <a:spcAft>
                          <a:spcPts val="0"/>
                        </a:spcAft>
                      </a:pPr>
                      <a:r>
                        <a:rPr lang="pl-PL" sz="700" dirty="0">
                          <a:effectLst/>
                          <a:latin typeface="Georgia" panose="02040502050405020303" pitchFamily="18" charset="0"/>
                        </a:rPr>
                        <a:t>Typ pliku</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spc="-30" baseline="0" dirty="0">
                          <a:effectLst/>
                          <a:latin typeface="Georgia" panose="02040502050405020303" pitchFamily="18" charset="0"/>
                        </a:rPr>
                        <a:t>Zwykły</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Druk dwustronny</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Obiekty XObjects/ Buforowanie formularzy</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Różne nośniki</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Control Bar</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Zakres wydruku</a:t>
                      </a:r>
                    </a:p>
                    <a:p>
                      <a:pPr marL="0" marR="0">
                        <a:spcBef>
                          <a:spcPts val="0"/>
                        </a:spcBef>
                        <a:spcAft>
                          <a:spcPts val="0"/>
                        </a:spcAft>
                      </a:pPr>
                      <a:r>
                        <a:rPr lang="pl-PL" sz="700" dirty="0">
                          <a:effectLst/>
                          <a:latin typeface="Georgia" panose="02040502050405020303" pitchFamily="18" charset="0"/>
                        </a:rPr>
                        <a:t>Strona/</a:t>
                      </a:r>
                      <a:br>
                        <a:rPr lang="en-US" sz="700" dirty="0">
                          <a:effectLst/>
                          <a:latin typeface="Georgia" panose="02040502050405020303" pitchFamily="18" charset="0"/>
                        </a:rPr>
                      </a:br>
                      <a:r>
                        <a:rPr lang="pl-PL" sz="700" dirty="0">
                          <a:effectLst/>
                          <a:latin typeface="Georgia" panose="02040502050405020303" pitchFamily="18" charset="0"/>
                        </a:rPr>
                        <a:t>rekord</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Impozycja</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Weryfikacja końcowa</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pl-PL" sz="700" dirty="0">
                          <a:effectLst/>
                          <a:latin typeface="Georgia" panose="02040502050405020303" pitchFamily="18" charset="0"/>
                        </a:rPr>
                        <a:t>Kolejka bezpośrednia</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6488">
                <a:tc gridSpan="10">
                  <a:txBody>
                    <a:bodyPr/>
                    <a:lstStyle/>
                    <a:p>
                      <a:pPr marL="0" marR="0">
                        <a:spcBef>
                          <a:spcPts val="0"/>
                        </a:spcBef>
                        <a:spcAft>
                          <a:spcPts val="0"/>
                        </a:spcAft>
                      </a:pPr>
                      <a:r>
                        <a:rPr lang="pl-PL" sz="700" dirty="0">
                          <a:effectLst/>
                          <a:latin typeface="Georgia" panose="02040502050405020303" pitchFamily="18" charset="0"/>
                        </a:rPr>
                        <a:t>Przepływ pracy CPSI</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9756989"/>
                  </a:ext>
                </a:extLst>
              </a:tr>
              <a:tr h="186488">
                <a:tc>
                  <a:txBody>
                    <a:bodyPr/>
                    <a:lstStyle/>
                    <a:p>
                      <a:pPr marL="0" marR="0">
                        <a:spcBef>
                          <a:spcPts val="0"/>
                        </a:spcBef>
                        <a:spcAft>
                          <a:spcPts val="0"/>
                        </a:spcAft>
                      </a:pPr>
                      <a:r>
                        <a:rPr lang="pl-PL" sz="700" b="0" dirty="0">
                          <a:effectLst/>
                          <a:latin typeface="Georgia" panose="02040502050405020303" pitchFamily="18" charset="0"/>
                        </a:rPr>
                        <a:t>PDF</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a:effectLst/>
                          <a:latin typeface="Georgia" panose="02040502050405020303" pitchFamily="18" charset="0"/>
                        </a:rPr>
                        <a:t>Nie</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6488">
                <a:tc>
                  <a:txBody>
                    <a:bodyPr/>
                    <a:lstStyle/>
                    <a:p>
                      <a:pPr marL="0" marR="0">
                        <a:spcBef>
                          <a:spcPts val="0"/>
                        </a:spcBef>
                        <a:spcAft>
                          <a:spcPts val="0"/>
                        </a:spcAft>
                      </a:pPr>
                      <a:r>
                        <a:rPr lang="pl-PL" sz="700" b="0" dirty="0">
                          <a:effectLst/>
                          <a:latin typeface="Georgia" panose="02040502050405020303" pitchFamily="18" charset="0"/>
                        </a:rPr>
                        <a:t>PS</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38704">
                <a:tc>
                  <a:txBody>
                    <a:bodyPr/>
                    <a:lstStyle/>
                    <a:p>
                      <a:pPr marL="0" marR="0">
                        <a:spcBef>
                          <a:spcPts val="0"/>
                        </a:spcBef>
                        <a:spcAft>
                          <a:spcPts val="0"/>
                        </a:spcAft>
                      </a:pPr>
                      <a:r>
                        <a:rPr lang="pl-PL" sz="700" b="0" dirty="0">
                          <a:effectLst/>
                          <a:latin typeface="Georgia" panose="02040502050405020303" pitchFamily="18" charset="0"/>
                        </a:rPr>
                        <a:t>QuickDoc Merge</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a:effectLst/>
                          <a:latin typeface="Georgia" panose="02040502050405020303" pitchFamily="18" charset="0"/>
                        </a:rPr>
                        <a:t>Nie</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6488">
                <a:tc>
                  <a:txBody>
                    <a:bodyPr/>
                    <a:lstStyle/>
                    <a:p>
                      <a:pPr marL="0" marR="0">
                        <a:spcBef>
                          <a:spcPts val="0"/>
                        </a:spcBef>
                        <a:spcAft>
                          <a:spcPts val="0"/>
                        </a:spcAft>
                      </a:pPr>
                      <a:r>
                        <a:rPr lang="pl-PL" sz="700" b="0" dirty="0">
                          <a:effectLst/>
                          <a:latin typeface="Georgia" panose="02040502050405020303" pitchFamily="18" charset="0"/>
                        </a:rPr>
                        <a:t>PDF/VT</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6488">
                <a:tc>
                  <a:txBody>
                    <a:bodyPr/>
                    <a:lstStyle/>
                    <a:p>
                      <a:pPr marL="0" marR="0">
                        <a:spcBef>
                          <a:spcPts val="0"/>
                        </a:spcBef>
                        <a:spcAft>
                          <a:spcPts val="0"/>
                        </a:spcAft>
                      </a:pPr>
                      <a:r>
                        <a:rPr lang="pl-PL" sz="700" b="0" dirty="0">
                          <a:effectLst/>
                          <a:latin typeface="Georgia" panose="02040502050405020303" pitchFamily="18" charset="0"/>
                        </a:rPr>
                        <a:t>PPML</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6488">
                <a:tc>
                  <a:txBody>
                    <a:bodyPr/>
                    <a:lstStyle/>
                    <a:p>
                      <a:pPr marL="0" marR="0">
                        <a:spcBef>
                          <a:spcPts val="0"/>
                        </a:spcBef>
                        <a:spcAft>
                          <a:spcPts val="0"/>
                        </a:spcAft>
                      </a:pPr>
                      <a:r>
                        <a:rPr lang="pl-PL" sz="700" b="0" dirty="0">
                          <a:effectLst/>
                          <a:latin typeface="Georgia" panose="02040502050405020303" pitchFamily="18" charset="0"/>
                        </a:rPr>
                        <a:t>VPS</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6488">
                <a:tc>
                  <a:txBody>
                    <a:bodyPr/>
                    <a:lstStyle/>
                    <a:p>
                      <a:pPr marL="0" marR="0">
                        <a:spcBef>
                          <a:spcPts val="0"/>
                        </a:spcBef>
                        <a:spcAft>
                          <a:spcPts val="0"/>
                        </a:spcAft>
                      </a:pPr>
                      <a:r>
                        <a:rPr lang="pl-PL" sz="700" b="0" dirty="0">
                          <a:effectLst/>
                          <a:latin typeface="Georgia" panose="02040502050405020303" pitchFamily="18" charset="0"/>
                        </a:rPr>
                        <a:t>VIPP</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6488">
                <a:tc>
                  <a:txBody>
                    <a:bodyPr/>
                    <a:lstStyle/>
                    <a:p>
                      <a:pPr marL="0" marR="0">
                        <a:spcBef>
                          <a:spcPts val="0"/>
                        </a:spcBef>
                        <a:spcAft>
                          <a:spcPts val="0"/>
                        </a:spcAft>
                      </a:pPr>
                      <a:r>
                        <a:rPr lang="pl-PL" sz="700" b="0" dirty="0">
                          <a:effectLst/>
                          <a:latin typeface="Georgia" panose="02040502050405020303" pitchFamily="18" charset="0"/>
                        </a:rPr>
                        <a:t>Wzorzec FreeForm</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6488">
                <a:tc>
                  <a:txBody>
                    <a:bodyPr/>
                    <a:lstStyle/>
                    <a:p>
                      <a:pPr marL="0" marR="0">
                        <a:spcBef>
                          <a:spcPts val="0"/>
                        </a:spcBef>
                        <a:spcAft>
                          <a:spcPts val="0"/>
                        </a:spcAft>
                      </a:pPr>
                      <a:r>
                        <a:rPr lang="pl-PL" sz="700" b="0" dirty="0">
                          <a:effectLst/>
                          <a:latin typeface="Georgia" panose="02040502050405020303" pitchFamily="18" charset="0"/>
                        </a:rPr>
                        <a:t>Zmienna FreeForm</a:t>
                      </a: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0" dirty="0">
                        <a:effectLst/>
                        <a:latin typeface="Georgia" panose="02040502050405020303"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6488">
                <a:tc>
                  <a:txBody>
                    <a:bodyPr/>
                    <a:lstStyle/>
                    <a:p>
                      <a:pPr marL="0" marR="0">
                        <a:spcBef>
                          <a:spcPts val="0"/>
                        </a:spcBef>
                        <a:spcAft>
                          <a:spcPts val="0"/>
                        </a:spcAft>
                      </a:pPr>
                      <a:r>
                        <a:rPr lang="pl-PL" sz="700" b="0" dirty="0">
                          <a:effectLst/>
                          <a:latin typeface="Georgia" panose="02040502050405020303" pitchFamily="18" charset="0"/>
                        </a:rPr>
                        <a:t>TIF</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6488">
                <a:tc>
                  <a:txBody>
                    <a:bodyPr/>
                    <a:lstStyle/>
                    <a:p>
                      <a:pPr marL="0" marR="0">
                        <a:spcBef>
                          <a:spcPts val="0"/>
                        </a:spcBef>
                        <a:spcAft>
                          <a:spcPts val="0"/>
                        </a:spcAft>
                      </a:pPr>
                      <a:r>
                        <a:rPr lang="pl-PL" sz="700" b="0" dirty="0">
                          <a:effectLst/>
                          <a:latin typeface="Georgia" panose="02040502050405020303" pitchFamily="18" charset="0"/>
                        </a:rPr>
                        <a:t>EPS</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Nie</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6488">
                <a:tc gridSpan="10">
                  <a:txBody>
                    <a:bodyPr/>
                    <a:lstStyle/>
                    <a:p>
                      <a:pPr marL="0" marR="0">
                        <a:spcBef>
                          <a:spcPts val="0"/>
                        </a:spcBef>
                        <a:spcAft>
                          <a:spcPts val="0"/>
                        </a:spcAft>
                      </a:pPr>
                      <a:r>
                        <a:rPr lang="pl-PL" sz="700" dirty="0">
                          <a:effectLst/>
                          <a:latin typeface="Georgia" panose="02040502050405020303" pitchFamily="18" charset="0"/>
                        </a:rPr>
                        <a:t>Przepływ pracy APPE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16227235"/>
                  </a:ext>
                </a:extLst>
              </a:tr>
              <a:tr h="186488">
                <a:tc>
                  <a:txBody>
                    <a:bodyPr/>
                    <a:lstStyle/>
                    <a:p>
                      <a:pPr marL="0" marR="0">
                        <a:spcBef>
                          <a:spcPts val="0"/>
                        </a:spcBef>
                        <a:spcAft>
                          <a:spcPts val="0"/>
                        </a:spcAft>
                      </a:pPr>
                      <a:r>
                        <a:rPr lang="pl-PL" sz="700" b="0" dirty="0">
                          <a:effectLst/>
                          <a:latin typeface="Georgia" panose="02040502050405020303" pitchFamily="18" charset="0"/>
                        </a:rPr>
                        <a:t>PDF</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700"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6488">
                <a:tc>
                  <a:txBody>
                    <a:bodyPr/>
                    <a:lstStyle/>
                    <a:p>
                      <a:pPr marL="0" marR="0">
                        <a:spcBef>
                          <a:spcPts val="0"/>
                        </a:spcBef>
                        <a:spcAft>
                          <a:spcPts val="0"/>
                        </a:spcAft>
                      </a:pPr>
                      <a:r>
                        <a:rPr lang="pl-PL" sz="700" b="0" dirty="0">
                          <a:effectLst/>
                          <a:latin typeface="Georgia" panose="02040502050405020303" pitchFamily="18" charset="0"/>
                        </a:rPr>
                        <a:t>PDF/VT</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a:effectLst/>
                          <a:latin typeface="Georgia" panose="02040502050405020303" pitchFamily="18" charset="0"/>
                        </a:rPr>
                        <a:t>Tak</a:t>
                      </a:r>
                      <a:endParaRPr lang="pl-PL" sz="7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b="1"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700" b="1" dirty="0">
                          <a:effectLst/>
                          <a:latin typeface="Georgia" panose="02040502050405020303" pitchFamily="18" charset="0"/>
                        </a:rPr>
                        <a:t>Tak</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pl-PL" sz="700" dirty="0">
                          <a:effectLst/>
                          <a:latin typeface="Georgia" panose="02040502050405020303" pitchFamily="18" charset="0"/>
                        </a:rPr>
                        <a:t>Nie</a:t>
                      </a:r>
                      <a:endParaRPr lang="pl-PL" sz="7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Tak</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6488">
                <a:tc gridSpan="10">
                  <a:txBody>
                    <a:bodyPr/>
                    <a:lstStyle/>
                    <a:p>
                      <a:pPr marL="0" marR="0">
                        <a:spcBef>
                          <a:spcPts val="0"/>
                        </a:spcBef>
                        <a:spcAft>
                          <a:spcPts val="0"/>
                        </a:spcAft>
                      </a:pPr>
                      <a:r>
                        <a:rPr lang="pl-PL" sz="700" dirty="0">
                          <a:effectLst/>
                          <a:latin typeface="Georgia" panose="02040502050405020303" pitchFamily="18" charset="0"/>
                        </a:rPr>
                        <a:t>Przepływ pracy PCL</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052336441"/>
                  </a:ext>
                </a:extLst>
              </a:tr>
              <a:tr h="186488">
                <a:tc>
                  <a:txBody>
                    <a:bodyPr/>
                    <a:lstStyle/>
                    <a:p>
                      <a:pPr marL="0" marR="0">
                        <a:spcBef>
                          <a:spcPts val="0"/>
                        </a:spcBef>
                        <a:spcAft>
                          <a:spcPts val="0"/>
                        </a:spcAft>
                      </a:pPr>
                      <a:r>
                        <a:rPr lang="pl-PL" sz="700" b="0" dirty="0">
                          <a:effectLst/>
                          <a:latin typeface="Georgia" panose="02040502050405020303" pitchFamily="18" charset="0"/>
                        </a:rPr>
                        <a:t>PCL</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pl-PL" sz="700" dirty="0">
                          <a:effectLst/>
                          <a:latin typeface="Georgia" panose="02040502050405020303" pitchFamily="18" charset="0"/>
                        </a:rPr>
                        <a:t>Nie</a:t>
                      </a:r>
                      <a:endParaRPr lang="pl-PL" sz="7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l-PL"/>
              <a:t>Ulepszenia zabezpieczeń</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25</a:t>
            </a:fld>
            <a:endParaRPr lang="pl-PL"/>
          </a:p>
        </p:txBody>
      </p:sp>
      <p:sp>
        <p:nvSpPr>
          <p:cNvPr id="6" name="Content Placeholder 5"/>
          <p:cNvSpPr>
            <a:spLocks noGrp="1"/>
          </p:cNvSpPr>
          <p:nvPr>
            <p:ph sz="quarter" idx="12"/>
          </p:nvPr>
        </p:nvSpPr>
        <p:spPr>
          <a:xfrm>
            <a:off x="457200" y="1433513"/>
            <a:ext cx="8229600" cy="3180160"/>
          </a:xfrm>
        </p:spPr>
        <p:txBody>
          <a:bodyPr>
            <a:normAutofit fontScale="85000" lnSpcReduction="10000"/>
          </a:bodyPr>
          <a:lstStyle/>
          <a:p>
            <a:r>
              <a:rPr lang="pl-PL" sz="2800" dirty="0"/>
              <a:t>Windows 10 IoT Enterprise</a:t>
            </a:r>
          </a:p>
          <a:p>
            <a:pPr lvl="1">
              <a:spcBef>
                <a:spcPts val="1800"/>
              </a:spcBef>
            </a:pPr>
            <a:r>
              <a:rPr lang="pl-PL" sz="2400" dirty="0"/>
              <a:t>Zabezpieczenie przed złośliwymi aplikacjami za pomocą programu Windows Defender SmartScreen</a:t>
            </a:r>
          </a:p>
          <a:p>
            <a:pPr lvl="1"/>
            <a:r>
              <a:rPr lang="pl-PL" sz="2400" dirty="0"/>
              <a:t>Ochrona przed atakami typu man-in-the-middle </a:t>
            </a:r>
            <a:br>
              <a:rPr lang="en-US" sz="2400" dirty="0"/>
            </a:br>
            <a:r>
              <a:rPr lang="pl-PL" sz="2400" dirty="0"/>
              <a:t>z zabezpieczeniami SMB i przypinaniem certyfikatu przedsiębiorstwa</a:t>
            </a:r>
          </a:p>
          <a:p>
            <a:pPr lvl="1"/>
            <a:r>
              <a:rPr lang="pl-PL" sz="2400" dirty="0"/>
              <a:t>Zabezpieczenie przed złośliwym oprogramowaniem i ochrona antywirusowa za pomocą programu Windows Defender i funkcji Zapobieganie wykonywaniu danych systemu Windows</a:t>
            </a:r>
            <a:endParaRPr lang="pl-PL" dirty="0"/>
          </a:p>
          <a:p>
            <a:pPr lvl="1"/>
            <a:endParaRPr lang="pl-PL"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8" name="Picture 7">
            <a:extLst>
              <a:ext uri="{FF2B5EF4-FFF2-40B4-BE49-F238E27FC236}">
                <a16:creationId xmlns:a16="http://schemas.microsoft.com/office/drawing/2014/main" id="{925999B9-0BB3-4BE1-AADF-386E3B8F7019}"/>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979"/>
            <a:ext cx="8229600" cy="857250"/>
          </a:xfrm>
        </p:spPr>
        <p:txBody>
          <a:bodyPr>
            <a:normAutofit fontScale="90000"/>
          </a:bodyPr>
          <a:lstStyle/>
          <a:p>
            <a:pPr>
              <a:lnSpc>
                <a:spcPct val="95000"/>
              </a:lnSpc>
            </a:pPr>
            <a:r>
              <a:rPr lang="pl-PL" dirty="0"/>
              <a:t>Ulepszenia w zakresie obsługi serwisowej</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26</a:t>
            </a:fld>
            <a:endParaRPr lang="pl-PL"/>
          </a:p>
        </p:txBody>
      </p:sp>
      <p:sp>
        <p:nvSpPr>
          <p:cNvPr id="4" name="Content Placeholder 3"/>
          <p:cNvSpPr>
            <a:spLocks noGrp="1"/>
          </p:cNvSpPr>
          <p:nvPr>
            <p:ph sz="quarter" idx="12"/>
          </p:nvPr>
        </p:nvSpPr>
        <p:spPr>
          <a:xfrm>
            <a:off x="457200" y="1433513"/>
            <a:ext cx="5594279" cy="3180160"/>
          </a:xfrm>
        </p:spPr>
        <p:txBody>
          <a:bodyPr>
            <a:normAutofit fontScale="85000" lnSpcReduction="20000"/>
          </a:bodyPr>
          <a:lstStyle/>
          <a:p>
            <a:pPr marL="0" indent="0">
              <a:buNone/>
            </a:pPr>
            <a:r>
              <a:rPr lang="pl-PL" dirty="0"/>
              <a:t>Minimalizacja przerw w produkcji  </a:t>
            </a:r>
          </a:p>
          <a:p>
            <a:r>
              <a:rPr lang="pl-PL" dirty="0"/>
              <a:t>Aktualizacje Fiery</a:t>
            </a:r>
          </a:p>
          <a:p>
            <a:pPr lvl="1"/>
            <a:r>
              <a:rPr lang="pl-PL" dirty="0"/>
              <a:t>Łatwe aktualizowanie serwerów Fiery</a:t>
            </a:r>
          </a:p>
          <a:p>
            <a:r>
              <a:rPr lang="pl-PL" dirty="0"/>
              <a:t>Automatyczne kopie zapasowe systemu</a:t>
            </a:r>
          </a:p>
          <a:p>
            <a:r>
              <a:rPr lang="pl-PL" dirty="0"/>
              <a:t>Szybkie odzyskiwanie sprawności po przywróceniu</a:t>
            </a:r>
          </a:p>
          <a:p>
            <a:endParaRPr lang="pl-PL"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8" name="Picture 7">
            <a:extLst>
              <a:ext uri="{FF2B5EF4-FFF2-40B4-BE49-F238E27FC236}">
                <a16:creationId xmlns:a16="http://schemas.microsoft.com/office/drawing/2014/main" id="{B2870267-EA9D-4CA8-BCA8-BE1002955E80}"/>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pl-PL" sz="3300" spc="-30" dirty="0"/>
              <a:t>Automatyczne kopie zapasowe systemu</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27</a:t>
            </a:fld>
            <a:endParaRPr lang="pl-PL"/>
          </a:p>
        </p:txBody>
      </p:sp>
      <p:sp>
        <p:nvSpPr>
          <p:cNvPr id="6" name="Content Placeholder 5"/>
          <p:cNvSpPr>
            <a:spLocks noGrp="1"/>
          </p:cNvSpPr>
          <p:nvPr>
            <p:ph sz="quarter" idx="12"/>
          </p:nvPr>
        </p:nvSpPr>
        <p:spPr>
          <a:xfrm>
            <a:off x="457200" y="1433513"/>
            <a:ext cx="4827600" cy="3180160"/>
          </a:xfrm>
        </p:spPr>
        <p:txBody>
          <a:bodyPr>
            <a:noAutofit/>
          </a:bodyPr>
          <a:lstStyle/>
          <a:p>
            <a:pPr>
              <a:spcBef>
                <a:spcPts val="0"/>
              </a:spcBef>
            </a:pPr>
            <a:r>
              <a:rPr lang="pl-PL" sz="2400" dirty="0"/>
              <a:t>Konfiguracja harmonogramu tworzenia kopii zapasowych </a:t>
            </a:r>
            <a:br>
              <a:rPr lang="en-US" sz="2400" dirty="0"/>
            </a:br>
            <a:r>
              <a:rPr lang="pl-PL" sz="2400" dirty="0"/>
              <a:t>z poziomu oprogramowania Fiery QuickTouch i WebTools</a:t>
            </a:r>
          </a:p>
          <a:p>
            <a:pPr>
              <a:spcBef>
                <a:spcPts val="0"/>
              </a:spcBef>
            </a:pPr>
            <a:r>
              <a:rPr lang="pl-PL" sz="2400" dirty="0"/>
              <a:t>Przywracanie serwera Fiery </a:t>
            </a:r>
            <a:br>
              <a:rPr lang="en-US" sz="2400" dirty="0"/>
            </a:br>
            <a:r>
              <a:rPr lang="pl-PL" sz="2400" dirty="0"/>
              <a:t>w mniej niż godzinę </a:t>
            </a:r>
          </a:p>
          <a:p>
            <a:pPr lvl="1">
              <a:spcBef>
                <a:spcPts val="0"/>
              </a:spcBef>
            </a:pPr>
            <a:r>
              <a:rPr lang="pl-PL" sz="1800" dirty="0"/>
              <a:t>1/8 czasu potrzebnego na załadowanie z zestawu DVD</a:t>
            </a:r>
          </a:p>
          <a:p>
            <a:pPr>
              <a:spcBef>
                <a:spcPts val="0"/>
              </a:spcBef>
            </a:pPr>
            <a:r>
              <a:rPr lang="pl-PL" sz="2400" dirty="0"/>
              <a:t>Nie jest wymagany zestaw DVD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06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4264BE80-B315-4EE6-8645-63B65EC9691B}"/>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600" dirty="0"/>
              <a:t>Usprawnienia w zakresie integracji</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28</a:t>
            </a:fld>
            <a:endParaRPr lang="pl-PL"/>
          </a:p>
        </p:txBody>
      </p:sp>
      <p:sp>
        <p:nvSpPr>
          <p:cNvPr id="4" name="Content Placeholder 3"/>
          <p:cNvSpPr>
            <a:spLocks noGrp="1"/>
          </p:cNvSpPr>
          <p:nvPr>
            <p:ph sz="quarter" idx="12"/>
          </p:nvPr>
        </p:nvSpPr>
        <p:spPr>
          <a:xfrm>
            <a:off x="474668" y="1389601"/>
            <a:ext cx="8280532" cy="3488370"/>
          </a:xfrm>
        </p:spPr>
        <p:txBody>
          <a:bodyPr>
            <a:normAutofit fontScale="92500" lnSpcReduction="20000"/>
          </a:bodyPr>
          <a:lstStyle/>
          <a:p>
            <a:r>
              <a:rPr lang="pl-PL" sz="2800" dirty="0"/>
              <a:t>Nowe ulepszenia w zakresie interfejsów API </a:t>
            </a:r>
            <a:br>
              <a:rPr lang="en-US" sz="2800" dirty="0"/>
            </a:br>
            <a:r>
              <a:rPr lang="pl-PL" sz="2800" dirty="0"/>
              <a:t>i użyteczności pozwalają na łatwą integrację </a:t>
            </a:r>
            <a:br>
              <a:rPr lang="en-US" sz="2800" dirty="0"/>
            </a:br>
            <a:r>
              <a:rPr lang="pl-PL" sz="2800" dirty="0"/>
              <a:t>z aplikacjami używanymi w firmie za pomocą interfejsu Fiery API w wersji 4</a:t>
            </a:r>
          </a:p>
          <a:p>
            <a:r>
              <a:rPr lang="pl-PL" sz="2800" dirty="0"/>
              <a:t>Nowe funkcje obsługujące format JDF w rozwiązaniu Fiery JDF w wersji 1.5</a:t>
            </a:r>
          </a:p>
          <a:p>
            <a:pPr lvl="1"/>
            <a:r>
              <a:rPr lang="pl-PL" dirty="0"/>
              <a:t>EFI AutoCount</a:t>
            </a:r>
          </a:p>
          <a:p>
            <a:pPr lvl="1"/>
            <a:r>
              <a:rPr lang="pl-PL" dirty="0"/>
              <a:t>EFI Quick Print Suite</a:t>
            </a:r>
          </a:p>
          <a:p>
            <a:pPr lvl="1"/>
            <a:r>
              <a:rPr lang="pl-PL" dirty="0"/>
              <a:t>Kodak Prinergy 8.1</a:t>
            </a:r>
          </a:p>
        </p:txBody>
      </p:sp>
      <p:pic>
        <p:nvPicPr>
          <p:cNvPr id="5" name="Picture 4"/>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979"/>
            <a:ext cx="8229600" cy="857250"/>
          </a:xfrm>
        </p:spPr>
        <p:txBody>
          <a:bodyPr>
            <a:normAutofit fontScale="90000"/>
          </a:bodyPr>
          <a:lstStyle/>
          <a:p>
            <a:r>
              <a:rPr lang="pl-PL" sz="3600" dirty="0"/>
              <a:t>Korzyści oferowane przez platformę </a:t>
            </a:r>
            <a:br>
              <a:rPr lang="en-US" sz="3600" dirty="0"/>
            </a:br>
            <a:r>
              <a:rPr lang="pl-PL" sz="3600" dirty="0"/>
              <a:t>Fiery FS300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pl-PL"/>
          </a:p>
        </p:txBody>
      </p:sp>
      <p:sp>
        <p:nvSpPr>
          <p:cNvPr id="4" name="Content Placeholder 3"/>
          <p:cNvSpPr>
            <a:spLocks noGrp="1"/>
          </p:cNvSpPr>
          <p:nvPr>
            <p:ph sz="quarter" idx="12"/>
          </p:nvPr>
        </p:nvSpPr>
        <p:spPr>
          <a:xfrm>
            <a:off x="457199" y="1738499"/>
            <a:ext cx="5603133" cy="2594373"/>
          </a:xfrm>
        </p:spPr>
        <p:txBody>
          <a:bodyPr>
            <a:normAutofit/>
          </a:bodyPr>
          <a:lstStyle/>
          <a:p>
            <a:r>
              <a:rPr lang="pl-PL" sz="2800" dirty="0"/>
              <a:t>Wiodące innowacje w obszarach ważnych dla klientów</a:t>
            </a:r>
          </a:p>
          <a:p>
            <a:r>
              <a:rPr lang="pl-PL" sz="2800" dirty="0"/>
              <a:t>Sterowanie najbardziej zaawansowanymi drukarkami cyfrowymi w branży</a:t>
            </a:r>
          </a:p>
        </p:txBody>
      </p:sp>
      <p:grpSp>
        <p:nvGrpSpPr>
          <p:cNvPr id="10" name="Group 9">
            <a:extLst>
              <a:ext uri="{FF2B5EF4-FFF2-40B4-BE49-F238E27FC236}">
                <a16:creationId xmlns:a16="http://schemas.microsoft.com/office/drawing/2014/main" id="{9124B4CB-7F7C-4017-A922-9D3AF218F364}"/>
              </a:ext>
            </a:extLst>
          </p:cNvPr>
          <p:cNvGrpSpPr/>
          <p:nvPr/>
        </p:nvGrpSpPr>
        <p:grpSpPr>
          <a:xfrm>
            <a:off x="5842179" y="1530028"/>
            <a:ext cx="2856649" cy="2865096"/>
            <a:chOff x="5770179" y="1530028"/>
            <a:chExt cx="2856649" cy="2865096"/>
          </a:xfrm>
        </p:grpSpPr>
        <p:grpSp>
          <p:nvGrpSpPr>
            <p:cNvPr id="11" name="Group 10">
              <a:extLst>
                <a:ext uri="{FF2B5EF4-FFF2-40B4-BE49-F238E27FC236}">
                  <a16:creationId xmlns:a16="http://schemas.microsoft.com/office/drawing/2014/main" id="{E42282BB-1B34-4DCC-8F24-2EDCDB845E17}"/>
                </a:ext>
              </a:extLst>
            </p:cNvPr>
            <p:cNvGrpSpPr/>
            <p:nvPr/>
          </p:nvGrpSpPr>
          <p:grpSpPr>
            <a:xfrm>
              <a:off x="5770179" y="1530028"/>
              <a:ext cx="2838648" cy="2816134"/>
              <a:chOff x="5770179" y="1530028"/>
              <a:chExt cx="2838648" cy="2816134"/>
            </a:xfrm>
          </p:grpSpPr>
          <p:pic>
            <p:nvPicPr>
              <p:cNvPr id="16" name="Picture 15" descr="EFI_ICON_FourFieryAreas_US_v2a.3_withBorder_R1.png">
                <a:extLst>
                  <a:ext uri="{FF2B5EF4-FFF2-40B4-BE49-F238E27FC236}">
                    <a16:creationId xmlns:a16="http://schemas.microsoft.com/office/drawing/2014/main" id="{63C4BAE7-CCE0-4114-9845-513B141CA496}"/>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7" name="Picture 16">
                <a:extLst>
                  <a:ext uri="{FF2B5EF4-FFF2-40B4-BE49-F238E27FC236}">
                    <a16:creationId xmlns:a16="http://schemas.microsoft.com/office/drawing/2014/main" id="{9AEEC482-84B4-4548-8219-06CDE7791D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BFF495F8-1913-4AC2-BBFB-6452E5542A9D}"/>
                </a:ext>
              </a:extLst>
            </p:cNvPr>
            <p:cNvPicPr>
              <a:picLocks noChangeAspect="1"/>
            </p:cNvPicPr>
            <p:nvPr/>
          </p:nvPicPr>
          <p:blipFill>
            <a:blip r:embed="rId5"/>
            <a:stretch>
              <a:fillRect/>
            </a:stretch>
          </p:blipFill>
          <p:spPr>
            <a:xfrm>
              <a:off x="5770179" y="2431292"/>
              <a:ext cx="1013606" cy="1013606"/>
            </a:xfrm>
            <a:prstGeom prst="rect">
              <a:avLst/>
            </a:prstGeom>
          </p:spPr>
        </p:pic>
        <p:pic>
          <p:nvPicPr>
            <p:cNvPr id="13" name="Picture 12">
              <a:extLst>
                <a:ext uri="{FF2B5EF4-FFF2-40B4-BE49-F238E27FC236}">
                  <a16:creationId xmlns:a16="http://schemas.microsoft.com/office/drawing/2014/main" id="{CF6C5B33-BF58-43B5-A5E3-7FE538B50CFF}"/>
                </a:ext>
              </a:extLst>
            </p:cNvPr>
            <p:cNvPicPr>
              <a:picLocks noChangeAspect="1"/>
            </p:cNvPicPr>
            <p:nvPr/>
          </p:nvPicPr>
          <p:blipFill>
            <a:blip r:embed="rId6"/>
            <a:stretch>
              <a:fillRect/>
            </a:stretch>
          </p:blipFill>
          <p:spPr>
            <a:xfrm>
              <a:off x="6682700" y="3356227"/>
              <a:ext cx="1038897" cy="1038897"/>
            </a:xfrm>
            <a:prstGeom prst="rect">
              <a:avLst/>
            </a:prstGeom>
          </p:spPr>
        </p:pic>
        <p:pic>
          <p:nvPicPr>
            <p:cNvPr id="14" name="Picture 13">
              <a:extLst>
                <a:ext uri="{FF2B5EF4-FFF2-40B4-BE49-F238E27FC236}">
                  <a16:creationId xmlns:a16="http://schemas.microsoft.com/office/drawing/2014/main" id="{7623B7F5-A4F3-4EC3-B9C5-FD88415DC643}"/>
                </a:ext>
              </a:extLst>
            </p:cNvPr>
            <p:cNvPicPr>
              <a:picLocks noChangeAspect="1"/>
            </p:cNvPicPr>
            <p:nvPr/>
          </p:nvPicPr>
          <p:blipFill>
            <a:blip r:embed="rId7"/>
            <a:stretch>
              <a:fillRect/>
            </a:stretch>
          </p:blipFill>
          <p:spPr>
            <a:xfrm>
              <a:off x="6682700" y="1530028"/>
              <a:ext cx="1013606" cy="1013606"/>
            </a:xfrm>
            <a:prstGeom prst="rect">
              <a:avLst/>
            </a:prstGeom>
          </p:spPr>
        </p:pic>
        <p:pic>
          <p:nvPicPr>
            <p:cNvPr id="15" name="Picture 14">
              <a:extLst>
                <a:ext uri="{FF2B5EF4-FFF2-40B4-BE49-F238E27FC236}">
                  <a16:creationId xmlns:a16="http://schemas.microsoft.com/office/drawing/2014/main" id="{7F7F2156-3FD3-49DF-AB5A-C8E5F5C3AE0B}"/>
                </a:ext>
              </a:extLst>
            </p:cNvPr>
            <p:cNvPicPr>
              <a:picLocks noChangeAspect="1"/>
            </p:cNvPicPr>
            <p:nvPr/>
          </p:nvPicPr>
          <p:blipFill>
            <a:blip r:embed="rId8"/>
            <a:stretch>
              <a:fillRect/>
            </a:stretch>
          </p:blipFill>
          <p:spPr>
            <a:xfrm>
              <a:off x="7613222" y="2440026"/>
              <a:ext cx="1013606" cy="1013606"/>
            </a:xfrm>
            <a:prstGeom prst="rect">
              <a:avLst/>
            </a:prstGeom>
          </p:spPr>
        </p:pic>
      </p:grpSp>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pl-PL" dirty="0">
                  <a:latin typeface="Georgia" panose="02040502050405020303" pitchFamily="18" charset="0"/>
                </a:rPr>
                <a:t>Fiery Command WorkStation</a:t>
              </a:r>
              <a:r>
                <a:rPr lang="pl-PL" baseline="30000" dirty="0">
                  <a:latin typeface="Georgia" panose="02040502050405020303" pitchFamily="18" charset="0"/>
                </a:rPr>
                <a:t>®</a:t>
              </a:r>
            </a:p>
          </p:txBody>
        </p:sp>
      </p:grpSp>
      <p:grpSp>
        <p:nvGrpSpPr>
          <p:cNvPr id="24" name="Group 23"/>
          <p:cNvGrpSpPr/>
          <p:nvPr/>
        </p:nvGrpSpPr>
        <p:grpSpPr>
          <a:xfrm>
            <a:off x="4698367" y="1121512"/>
            <a:ext cx="3077506" cy="2331064"/>
            <a:chOff x="4698367" y="1121512"/>
            <a:chExt cx="3077506" cy="2331064"/>
          </a:xfrm>
        </p:grpSpPr>
        <p:grpSp>
          <p:nvGrpSpPr>
            <p:cNvPr id="25" name="Group 24"/>
            <p:cNvGrpSpPr/>
            <p:nvPr/>
          </p:nvGrpSpPr>
          <p:grpSpPr>
            <a:xfrm rot="435365" flipV="1">
              <a:off x="4698367" y="1121512"/>
              <a:ext cx="2990271" cy="2331064"/>
              <a:chOff x="4698367" y="2358886"/>
              <a:chExt cx="2990271" cy="2331064"/>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737067" y="1630594"/>
              <a:ext cx="2038806" cy="923330"/>
            </a:xfrm>
            <a:prstGeom prst="rect">
              <a:avLst/>
            </a:prstGeom>
            <a:noFill/>
          </p:spPr>
          <p:txBody>
            <a:bodyPr wrap="square" rtlCol="0">
              <a:spAutoFit/>
            </a:bodyPr>
            <a:lstStyle/>
            <a:p>
              <a:pPr algn="ctr"/>
              <a:r>
                <a:rPr lang="pl-PL" dirty="0">
                  <a:latin typeface="Georgia" panose="02040502050405020303" pitchFamily="18" charset="0"/>
                </a:rPr>
                <a:t>Oprogramowanie systemowe </a:t>
              </a:r>
              <a:br>
                <a:rPr lang="en-US" dirty="0">
                  <a:latin typeface="Georgia" panose="02040502050405020303" pitchFamily="18" charset="0"/>
                </a:rPr>
              </a:br>
              <a:r>
                <a:rPr lang="pl-PL" dirty="0">
                  <a:latin typeface="Georgia" panose="02040502050405020303" pitchFamily="18" charset="0"/>
                </a:rPr>
                <a:t>Fiery FS300 Pro</a:t>
              </a:r>
            </a:p>
          </p:txBody>
        </p:sp>
      </p:grpSp>
      <p:grpSp>
        <p:nvGrpSpPr>
          <p:cNvPr id="22" name="Group 21"/>
          <p:cNvGrpSpPr/>
          <p:nvPr/>
        </p:nvGrpSpPr>
        <p:grpSpPr>
          <a:xfrm>
            <a:off x="1206553" y="2723929"/>
            <a:ext cx="3055852" cy="2331064"/>
            <a:chOff x="1206553" y="2723929"/>
            <a:chExt cx="3055852"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206553" y="3812946"/>
              <a:ext cx="2038805" cy="646331"/>
            </a:xfrm>
            <a:prstGeom prst="rect">
              <a:avLst/>
            </a:prstGeom>
            <a:noFill/>
          </p:spPr>
          <p:txBody>
            <a:bodyPr wrap="square" rtlCol="0">
              <a:spAutoFit/>
            </a:bodyPr>
            <a:lstStyle/>
            <a:p>
              <a:pPr algn="ctr"/>
              <a:r>
                <a:rPr lang="pl-PL" dirty="0">
                  <a:latin typeface="Georgia" panose="02040502050405020303" pitchFamily="18" charset="0"/>
                </a:rPr>
                <a:t>Platformy Fiery NX i XB</a:t>
              </a:r>
            </a:p>
          </p:txBody>
        </p:sp>
      </p:grpSp>
      <p:grpSp>
        <p:nvGrpSpPr>
          <p:cNvPr id="40" name="Group 39"/>
          <p:cNvGrpSpPr/>
          <p:nvPr/>
        </p:nvGrpSpPr>
        <p:grpSpPr>
          <a:xfrm>
            <a:off x="4698367" y="2595240"/>
            <a:ext cx="3077505" cy="2331064"/>
            <a:chOff x="4698367" y="2595240"/>
            <a:chExt cx="3077505"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737067" y="3433495"/>
              <a:ext cx="2038805" cy="1200329"/>
            </a:xfrm>
            <a:prstGeom prst="rect">
              <a:avLst/>
            </a:prstGeom>
            <a:noFill/>
          </p:spPr>
          <p:txBody>
            <a:bodyPr wrap="square" rtlCol="0">
              <a:spAutoFit/>
            </a:bodyPr>
            <a:lstStyle/>
            <a:p>
              <a:pPr algn="ctr"/>
              <a:r>
                <a:rPr lang="pl-PL" dirty="0">
                  <a:latin typeface="Georgia" panose="02040502050405020303" pitchFamily="18" charset="0"/>
                </a:rPr>
                <a:t>Przepływ pracy Fiery w zakresie przygotowania </a:t>
              </a:r>
              <a:br>
                <a:rPr lang="en-US" dirty="0">
                  <a:latin typeface="Georgia" panose="02040502050405020303" pitchFamily="18" charset="0"/>
                </a:rPr>
              </a:br>
              <a:r>
                <a:rPr lang="pl-PL" dirty="0">
                  <a:latin typeface="Georgia" panose="02040502050405020303" pitchFamily="18" charset="0"/>
                </a:rPr>
                <a:t>do druku</a:t>
              </a:r>
            </a:p>
          </p:txBody>
        </p:sp>
      </p:grpSp>
      <p:sp>
        <p:nvSpPr>
          <p:cNvPr id="5" name="Title 4"/>
          <p:cNvSpPr>
            <a:spLocks noGrp="1"/>
          </p:cNvSpPr>
          <p:nvPr>
            <p:ph type="title"/>
          </p:nvPr>
        </p:nvSpPr>
        <p:spPr/>
        <p:txBody>
          <a:bodyPr>
            <a:normAutofit fontScale="90000"/>
          </a:bodyPr>
          <a:lstStyle/>
          <a:p>
            <a:r>
              <a:rPr lang="pl-PL"/>
              <a:t>Nowe innowacje w zakresie platform</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pl-PL"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pl-PL"/>
              <a:t>Wydanie publiczne</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pl-PL" sz="2400" dirty="0"/>
              <a:t>Komunikat prasowy firmy EFI: </a:t>
            </a:r>
          </a:p>
          <a:p>
            <a:pPr lvl="1"/>
            <a:r>
              <a:rPr lang="pl-PL" sz="2000" dirty="0"/>
              <a:t>Europa i Stany Zjednoczone: 11 września</a:t>
            </a:r>
            <a:r>
              <a:rPr lang="pl-PL" dirty="0"/>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30</a:t>
            </a:fld>
            <a:endParaRPr lang="pl-PL" dirty="0"/>
          </a:p>
        </p:txBody>
      </p:sp>
      <p:sp>
        <p:nvSpPr>
          <p:cNvPr id="2" name="Rectangle 1"/>
          <p:cNvSpPr/>
          <p:nvPr/>
        </p:nvSpPr>
        <p:spPr>
          <a:xfrm>
            <a:off x="6112650" y="1501755"/>
            <a:ext cx="2839621" cy="3354765"/>
          </a:xfrm>
          <a:prstGeom prst="rect">
            <a:avLst/>
          </a:prstGeom>
        </p:spPr>
        <p:txBody>
          <a:bodyPr wrap="square">
            <a:spAutoFit/>
          </a:bodyPr>
          <a:lstStyle/>
          <a:p>
            <a:pPr marL="0" marR="0">
              <a:spcBef>
                <a:spcPts val="0"/>
              </a:spcBef>
              <a:spcAft>
                <a:spcPts val="0"/>
              </a:spcAft>
            </a:pPr>
            <a:r>
              <a:rPr lang="pl-PL" dirty="0">
                <a:solidFill>
                  <a:srgbClr val="000000"/>
                </a:solidFill>
                <a:latin typeface="Georgia" panose="02040502050405020303" pitchFamily="18" charset="0"/>
                <a:hlinkClick r:id="rId3"/>
              </a:rPr>
              <a:t>Komunikat prasowy </a:t>
            </a:r>
            <a:br>
              <a:rPr lang="en-US" dirty="0">
                <a:solidFill>
                  <a:srgbClr val="000000"/>
                </a:solidFill>
                <a:latin typeface="Georgia" panose="02040502050405020303" pitchFamily="18" charset="0"/>
                <a:hlinkClick r:id="rId3"/>
              </a:rPr>
            </a:br>
            <a:r>
              <a:rPr lang="pl-PL" dirty="0">
                <a:solidFill>
                  <a:srgbClr val="000000"/>
                </a:solidFill>
                <a:latin typeface="Georgia" panose="02040502050405020303" pitchFamily="18" charset="0"/>
                <a:hlinkClick r:id="rId3"/>
              </a:rPr>
              <a:t>firmy EFI</a:t>
            </a:r>
            <a:endParaRPr lang="pl-P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pl-P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l-PL" dirty="0">
                <a:solidFill>
                  <a:srgbClr val="000000"/>
                </a:solidFill>
                <a:latin typeface="Georgia" panose="02040502050405020303" pitchFamily="18" charset="0"/>
              </a:rPr>
              <a:t>Artykuły prasowe</a:t>
            </a:r>
          </a:p>
          <a:p>
            <a:pPr marL="0" marR="0">
              <a:spcBef>
                <a:spcPts val="0"/>
              </a:spcBef>
              <a:spcAft>
                <a:spcPts val="0"/>
              </a:spcAft>
            </a:pPr>
            <a:r>
              <a:rPr lang="pl-PL" dirty="0">
                <a:solidFill>
                  <a:srgbClr val="000000"/>
                </a:solidFill>
                <a:latin typeface="Georgia" panose="02040502050405020303" pitchFamily="18" charset="0"/>
                <a:hlinkClick r:id="rId4"/>
              </a:rPr>
              <a:t>What They Think</a:t>
            </a:r>
            <a:endParaRPr lang="pl-P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l-PL" dirty="0">
                <a:solidFill>
                  <a:srgbClr val="000000"/>
                </a:solidFill>
                <a:latin typeface="Georgia" panose="02040502050405020303" pitchFamily="18" charset="0"/>
                <a:hlinkClick r:id="rId5"/>
              </a:rPr>
              <a:t>Print Show Daily</a:t>
            </a:r>
            <a:endParaRPr lang="pl-P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l-PL" dirty="0">
                <a:solidFill>
                  <a:srgbClr val="000000"/>
                </a:solidFill>
                <a:latin typeface="Georgia" panose="02040502050405020303" pitchFamily="18" charset="0"/>
                <a:hlinkClick r:id="rId6"/>
              </a:rPr>
              <a:t>Deutscher Drucker</a:t>
            </a:r>
            <a:endParaRPr lang="pl-P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l-PL" dirty="0">
                <a:solidFill>
                  <a:srgbClr val="000000"/>
                </a:solidFill>
                <a:latin typeface="Georgia" panose="02040502050405020303" pitchFamily="18" charset="0"/>
                <a:hlinkClick r:id="rId7"/>
              </a:rPr>
              <a:t>PrintWeek</a:t>
            </a:r>
            <a:endParaRPr lang="pl-P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l-PL" dirty="0">
                <a:solidFill>
                  <a:srgbClr val="000000"/>
                </a:solidFill>
                <a:latin typeface="Georgia" panose="02040502050405020303" pitchFamily="18" charset="0"/>
                <a:hlinkClick r:id="rId8"/>
              </a:rPr>
              <a:t>Australian Printer</a:t>
            </a:r>
            <a:endParaRPr lang="pl-PL"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pl-PL" dirty="0">
                <a:solidFill>
                  <a:srgbClr val="000000"/>
                </a:solidFill>
                <a:latin typeface="Georgia" panose="02040502050405020303" pitchFamily="18" charset="0"/>
                <a:hlinkClick r:id="rId9"/>
              </a:rPr>
              <a:t>Digital Printer</a:t>
            </a:r>
          </a:p>
          <a:p>
            <a:pPr marL="0" marR="0">
              <a:spcBef>
                <a:spcPts val="0"/>
              </a:spcBef>
              <a:spcAft>
                <a:spcPts val="0"/>
              </a:spcAft>
            </a:pPr>
            <a:r>
              <a:rPr lang="pl-PL" dirty="0">
                <a:solidFill>
                  <a:srgbClr val="000000"/>
                </a:solidFill>
                <a:latin typeface="Georgia" panose="02040502050405020303" pitchFamily="18" charset="0"/>
                <a:hlinkClick r:id="rId9"/>
              </a:rPr>
              <a:t> </a:t>
            </a:r>
            <a:endParaRPr lang="pl-PL"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127607"/>
            <a:ext cx="8229600" cy="857250"/>
          </a:xfrm>
          <a:prstGeom prst="rect">
            <a:avLst/>
          </a:prstGeom>
        </p:spPr>
        <p:txBody>
          <a:bodyPr vert="horz" lIns="91440" tIns="45720" rIns="91440" bIns="45720" rtlCol="0" anchor="ctr">
            <a:normAutofit fontScale="90000"/>
          </a:bodyPr>
          <a:lstStyle/>
          <a:p>
            <a:pPr>
              <a:lnSpc>
                <a:spcPct val="95000"/>
              </a:lnSpc>
            </a:pPr>
            <a:r>
              <a:rPr lang="pl-PL" dirty="0"/>
              <a:t>Nowe funkcje oprogramowania </a:t>
            </a:r>
            <a:br>
              <a:rPr lang="en-US" dirty="0"/>
            </a:br>
            <a:r>
              <a:rPr lang="pl-PL" dirty="0"/>
              <a:t>Fiery FS300 Pro</a:t>
            </a:r>
          </a:p>
        </p:txBody>
      </p:sp>
      <p:sp>
        <p:nvSpPr>
          <p:cNvPr id="15" name="Rectangle 14"/>
          <p:cNvSpPr/>
          <p:nvPr/>
        </p:nvSpPr>
        <p:spPr>
          <a:xfrm>
            <a:off x="827530" y="2484436"/>
            <a:ext cx="2125191" cy="1223412"/>
          </a:xfrm>
          <a:prstGeom prst="rect">
            <a:avLst/>
          </a:prstGeom>
        </p:spPr>
        <p:txBody>
          <a:bodyPr wrap="square">
            <a:spAutoFit/>
          </a:bodyPr>
          <a:lstStyle/>
          <a:p>
            <a:pPr marL="86916" lvl="1" indent="-86916">
              <a:spcBef>
                <a:spcPts val="0"/>
              </a:spcBef>
              <a:buFont typeface="Arial"/>
              <a:buChar char="•"/>
            </a:pPr>
            <a:r>
              <a:rPr lang="pl-PL" sz="1050" dirty="0">
                <a:latin typeface="Georgia" panose="02040502050405020303" pitchFamily="18" charset="0"/>
              </a:rPr>
              <a:t>Obsługa 7 kolorów</a:t>
            </a:r>
          </a:p>
          <a:p>
            <a:pPr marL="86916" lvl="1" indent="-86916">
              <a:spcBef>
                <a:spcPts val="0"/>
              </a:spcBef>
              <a:buFont typeface="Arial"/>
              <a:buChar char="•"/>
            </a:pPr>
            <a:r>
              <a:rPr lang="pl-PL" sz="1050" dirty="0">
                <a:latin typeface="Georgia" panose="02040502050405020303" pitchFamily="18" charset="0"/>
              </a:rPr>
              <a:t>Priorytet grupy kolorów dodatkowych </a:t>
            </a:r>
          </a:p>
          <a:p>
            <a:pPr marL="86916" lvl="1" indent="-86916">
              <a:spcBef>
                <a:spcPts val="0"/>
              </a:spcBef>
              <a:buFont typeface="Arial"/>
              <a:buChar char="•"/>
            </a:pPr>
            <a:r>
              <a:rPr lang="pl-PL" sz="1050" dirty="0">
                <a:latin typeface="Georgia" panose="02040502050405020303" pitchFamily="18" charset="0"/>
              </a:rPr>
              <a:t>Profil wejściowy skali szarości</a:t>
            </a:r>
          </a:p>
          <a:p>
            <a:pPr marL="86916" lvl="1" indent="-86916">
              <a:spcBef>
                <a:spcPts val="0"/>
              </a:spcBef>
              <a:buFont typeface="Arial"/>
              <a:buChar char="•"/>
            </a:pPr>
            <a:r>
              <a:rPr lang="pl-PL" sz="1050" dirty="0">
                <a:latin typeface="Georgia" panose="02040502050405020303" pitchFamily="18" charset="0"/>
              </a:rPr>
              <a:t>Fiery ImageViewer</a:t>
            </a:r>
            <a:endParaRPr lang="pl-PL" sz="105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pl-PL" sz="1050" dirty="0">
                <a:latin typeface="Georgia" panose="02040502050405020303" pitchFamily="18" charset="0"/>
              </a:rPr>
              <a:t>Inspektor obiektu</a:t>
            </a:r>
          </a:p>
          <a:p>
            <a:pPr marL="287337" lvl="1" indent="-171450">
              <a:spcBef>
                <a:spcPts val="0"/>
              </a:spcBef>
              <a:buFont typeface="Georgia" panose="02040502050405020303" pitchFamily="18" charset="0"/>
              <a:buChar char="–"/>
            </a:pPr>
            <a:r>
              <a:rPr lang="pl-PL" sz="1050" dirty="0">
                <a:latin typeface="Georgia" panose="02040502050405020303" pitchFamily="18" charset="0"/>
              </a:rPr>
              <a:t>Całkowite pokrycie obszaru</a:t>
            </a:r>
          </a:p>
        </p:txBody>
      </p:sp>
      <p:sp>
        <p:nvSpPr>
          <p:cNvPr id="17" name="Rectangle 16"/>
          <p:cNvSpPr/>
          <p:nvPr/>
        </p:nvSpPr>
        <p:spPr>
          <a:xfrm>
            <a:off x="2884806" y="2487691"/>
            <a:ext cx="1955260" cy="2192908"/>
          </a:xfrm>
          <a:prstGeom prst="rect">
            <a:avLst/>
          </a:prstGeom>
        </p:spPr>
        <p:txBody>
          <a:bodyPr wrap="square">
            <a:spAutoFit/>
          </a:bodyPr>
          <a:lstStyle/>
          <a:p>
            <a:pPr marL="84535" indent="-84535">
              <a:buFont typeface="Arial"/>
              <a:buChar char="•"/>
            </a:pPr>
            <a:r>
              <a:rPr lang="pl-PL" sz="1050" dirty="0">
                <a:latin typeface="Georgia" panose="02040502050405020303" pitchFamily="18" charset="0"/>
              </a:rPr>
              <a:t>Nowa platforma sprzętowa</a:t>
            </a:r>
          </a:p>
          <a:p>
            <a:pPr marL="84535" indent="-84535">
              <a:buFont typeface="Arial"/>
              <a:buChar char="•"/>
            </a:pPr>
            <a:r>
              <a:rPr lang="pl-PL" sz="1050" dirty="0">
                <a:latin typeface="Georgia" panose="02040502050405020303" pitchFamily="18" charset="0"/>
              </a:rPr>
              <a:t>APPE 4*</a:t>
            </a:r>
          </a:p>
          <a:p>
            <a:pPr marL="84535" indent="-84535">
              <a:buFont typeface="Arial"/>
              <a:buChar char="•"/>
            </a:pPr>
            <a:r>
              <a:rPr lang="pl-PL" sz="1050" dirty="0">
                <a:latin typeface="Georgia" panose="02040502050405020303" pitchFamily="18" charset="0"/>
              </a:rPr>
              <a:t>Ulepszenia technologii HyperRIP</a:t>
            </a:r>
          </a:p>
          <a:p>
            <a:pPr marL="84535" indent="-84535">
              <a:buFont typeface="Arial"/>
              <a:buChar char="•"/>
            </a:pPr>
            <a:r>
              <a:rPr lang="pl-PL" sz="1050" dirty="0">
                <a:latin typeface="Georgia" panose="02040502050405020303" pitchFamily="18" charset="0"/>
              </a:rPr>
              <a:t>Szybki ponowny wydruk</a:t>
            </a:r>
          </a:p>
          <a:p>
            <a:pPr marL="84535" indent="-84535">
              <a:buFont typeface="Arial"/>
              <a:buChar char="•"/>
            </a:pPr>
            <a:r>
              <a:rPr lang="pl-PL" sz="1050" dirty="0">
                <a:latin typeface="Georgia" panose="02040502050405020303" pitchFamily="18" charset="0"/>
              </a:rPr>
              <a:t>Fiery Impose:</a:t>
            </a:r>
          </a:p>
          <a:p>
            <a:pPr marL="284163" indent="-171450">
              <a:buFont typeface="Georgia" panose="02040502050405020303" pitchFamily="18" charset="0"/>
              <a:buChar char="–"/>
            </a:pPr>
            <a:r>
              <a:rPr lang="pl-PL" sz="1050" dirty="0">
                <a:latin typeface="Georgia" panose="02040502050405020303" pitchFamily="18" charset="0"/>
              </a:rPr>
              <a:t>Ulepszenia automatyzacji grupowania</a:t>
            </a:r>
          </a:p>
          <a:p>
            <a:pPr marL="284163" lvl="1" indent="-171450">
              <a:buFont typeface="Georgia" panose="02040502050405020303" pitchFamily="18" charset="0"/>
              <a:buChar char="–"/>
            </a:pPr>
            <a:r>
              <a:rPr lang="pl-PL" sz="1050" dirty="0">
                <a:latin typeface="Georgia" panose="02040502050405020303" pitchFamily="18" charset="0"/>
              </a:rPr>
              <a:t>Automatyczny obrót strony</a:t>
            </a:r>
          </a:p>
          <a:p>
            <a:pPr marL="284163" lvl="1" indent="-171450">
              <a:buFont typeface="Georgia" panose="02040502050405020303" pitchFamily="18" charset="0"/>
              <a:buChar char="–"/>
            </a:pPr>
            <a:r>
              <a:rPr lang="pl-PL" sz="1050" dirty="0">
                <a:latin typeface="Georgia" panose="02040502050405020303" pitchFamily="18" charset="0"/>
              </a:rPr>
              <a:t>Ustawienia wstępne dla znaczników</a:t>
            </a:r>
          </a:p>
        </p:txBody>
      </p:sp>
      <p:sp>
        <p:nvSpPr>
          <p:cNvPr id="18" name="Rectangle 17"/>
          <p:cNvSpPr/>
          <p:nvPr/>
        </p:nvSpPr>
        <p:spPr>
          <a:xfrm>
            <a:off x="4840066" y="2487691"/>
            <a:ext cx="2124614" cy="2354491"/>
          </a:xfrm>
          <a:prstGeom prst="rect">
            <a:avLst/>
          </a:prstGeom>
        </p:spPr>
        <p:txBody>
          <a:bodyPr wrap="square">
            <a:spAutoFit/>
          </a:bodyPr>
          <a:lstStyle/>
          <a:p>
            <a:pPr marL="86916" lvl="1" indent="-86916">
              <a:buFont typeface="Arial"/>
              <a:buChar char="•"/>
            </a:pPr>
            <a:r>
              <a:rPr lang="pl-PL" sz="1050" dirty="0">
                <a:latin typeface="Georgia" panose="02040502050405020303" pitchFamily="18" charset="0"/>
              </a:rPr>
              <a:t>Fiery Command WorkStation 6</a:t>
            </a:r>
          </a:p>
          <a:p>
            <a:pPr marL="319087" lvl="2" indent="-171450">
              <a:buFont typeface="Georgia" panose="02040502050405020303" pitchFamily="18" charset="0"/>
              <a:buChar char="–"/>
            </a:pPr>
            <a:r>
              <a:rPr lang="pl-PL" sz="1050" dirty="0">
                <a:latin typeface="Georgia" panose="02040502050405020303" pitchFamily="18" charset="0"/>
              </a:rPr>
              <a:t>Wyświetlanie podglądów dla wszystkich zadań</a:t>
            </a:r>
          </a:p>
          <a:p>
            <a:pPr marL="319087" lvl="2" indent="-171450">
              <a:buFont typeface="Georgia" panose="02040502050405020303" pitchFamily="18" charset="0"/>
              <a:buChar char="–"/>
            </a:pPr>
            <a:r>
              <a:rPr lang="pl-PL" sz="1050" dirty="0">
                <a:latin typeface="Georgia" panose="02040502050405020303" pitchFamily="18" charset="0"/>
              </a:rPr>
              <a:t>Automatyczne usuwanie rastrów</a:t>
            </a:r>
            <a:endParaRPr lang="pl-PL" sz="1050" dirty="0">
              <a:latin typeface="Georgia" panose="02040502050405020303" pitchFamily="18" charset="0"/>
              <a:cs typeface="Arial"/>
            </a:endParaRPr>
          </a:p>
          <a:p>
            <a:pPr marL="86916" lvl="1" indent="-86916">
              <a:buFont typeface="Arial"/>
              <a:buChar char="•"/>
            </a:pPr>
            <a:r>
              <a:rPr lang="pl-PL" sz="1050" dirty="0">
                <a:latin typeface="Georgia" panose="02040502050405020303" pitchFamily="18" charset="0"/>
              </a:rPr>
              <a:t>Wzornictwo Fiery NX</a:t>
            </a:r>
          </a:p>
          <a:p>
            <a:pPr marL="319087" lvl="2" indent="-171450">
              <a:buFont typeface="Georgia" panose="02040502050405020303" pitchFamily="18" charset="0"/>
              <a:buChar char="–"/>
            </a:pPr>
            <a:r>
              <a:rPr lang="pl-PL" sz="1050" dirty="0">
                <a:latin typeface="Georgia" panose="02040502050405020303" pitchFamily="18" charset="0"/>
              </a:rPr>
              <a:t>Fiery QuickTouch</a:t>
            </a:r>
            <a:endParaRPr lang="pl-PL" sz="1050" dirty="0">
              <a:latin typeface="Georgia" panose="02040502050405020303" pitchFamily="18" charset="0"/>
              <a:cs typeface="Arial"/>
            </a:endParaRPr>
          </a:p>
          <a:p>
            <a:pPr marL="319087" lvl="2" indent="-171450">
              <a:buFont typeface="Georgia" panose="02040502050405020303" pitchFamily="18" charset="0"/>
              <a:buChar char="–"/>
            </a:pPr>
            <a:r>
              <a:rPr lang="pl-PL" sz="1050" dirty="0">
                <a:latin typeface="Georgia" panose="02040502050405020303" pitchFamily="18" charset="0"/>
              </a:rPr>
              <a:t>Fiery NX Station</a:t>
            </a:r>
          </a:p>
          <a:p>
            <a:pPr marL="84535" indent="-84535">
              <a:buFont typeface="Arial"/>
              <a:buChar char="•"/>
            </a:pPr>
            <a:r>
              <a:rPr lang="pl-PL" sz="1050" dirty="0">
                <a:latin typeface="Georgia" panose="02040502050405020303" pitchFamily="18" charset="0"/>
              </a:rPr>
              <a:t>Fiery JobMaster:</a:t>
            </a:r>
          </a:p>
          <a:p>
            <a:pPr marL="319087" indent="-171450">
              <a:buFont typeface="Georgia" panose="02040502050405020303" pitchFamily="18" charset="0"/>
              <a:buChar char="–"/>
            </a:pPr>
            <a:r>
              <a:rPr lang="pl-PL" sz="1050" dirty="0">
                <a:latin typeface="Georgia" panose="02040502050405020303" pitchFamily="18" charset="0"/>
              </a:rPr>
              <a:t>Znakowanie obrazów</a:t>
            </a:r>
          </a:p>
          <a:p>
            <a:pPr marL="319087" indent="-171450">
              <a:buFont typeface="Georgia" panose="02040502050405020303" pitchFamily="18" charset="0"/>
              <a:buChar char="–"/>
            </a:pPr>
            <a:r>
              <a:rPr lang="pl-PL" sz="1050" dirty="0">
                <a:latin typeface="Georgia" panose="02040502050405020303" pitchFamily="18" charset="0"/>
              </a:rPr>
              <a:t>Importowanie zeskanowanych stron</a:t>
            </a:r>
          </a:p>
          <a:p>
            <a:pPr marL="319087" indent="-171450">
              <a:buFont typeface="Georgia" panose="02040502050405020303" pitchFamily="18" charset="0"/>
              <a:buChar char="–"/>
            </a:pPr>
            <a:r>
              <a:rPr lang="pl-PL" sz="1050" dirty="0">
                <a:latin typeface="Georgia" panose="02040502050405020303" pitchFamily="18" charset="0"/>
              </a:rPr>
              <a:t>Przesunięcie stron</a:t>
            </a:r>
          </a:p>
          <a:p>
            <a:pPr marL="84535" indent="-84535">
              <a:buFont typeface="Arial"/>
              <a:buChar char="•"/>
            </a:pPr>
            <a:r>
              <a:rPr lang="pl-PL" sz="1050" dirty="0">
                <a:latin typeface="Georgia" panose="02040502050405020303" pitchFamily="18" charset="0"/>
              </a:rPr>
              <a:t>Inne gotowe ulepszenia</a:t>
            </a:r>
          </a:p>
        </p:txBody>
      </p:sp>
      <p:sp>
        <p:nvSpPr>
          <p:cNvPr id="19" name="Rectangle 18"/>
          <p:cNvSpPr/>
          <p:nvPr/>
        </p:nvSpPr>
        <p:spPr>
          <a:xfrm>
            <a:off x="6964680" y="2484436"/>
            <a:ext cx="1909445" cy="2031325"/>
          </a:xfrm>
          <a:prstGeom prst="rect">
            <a:avLst/>
          </a:prstGeom>
        </p:spPr>
        <p:txBody>
          <a:bodyPr wrap="square">
            <a:spAutoFit/>
          </a:bodyPr>
          <a:lstStyle/>
          <a:p>
            <a:pPr marL="86916" lvl="1" indent="-86916">
              <a:spcBef>
                <a:spcPts val="0"/>
              </a:spcBef>
              <a:buFont typeface="Arial"/>
              <a:buChar char="•"/>
            </a:pPr>
            <a:r>
              <a:rPr lang="pl-PL" sz="1050" dirty="0">
                <a:latin typeface="Georgia" panose="02040502050405020303" pitchFamily="18" charset="0"/>
              </a:rPr>
              <a:t>Windows 10 </a:t>
            </a:r>
          </a:p>
          <a:p>
            <a:pPr marL="86916" lvl="1" indent="-86916">
              <a:spcBef>
                <a:spcPts val="0"/>
              </a:spcBef>
              <a:buFont typeface="Arial"/>
              <a:buChar char="•"/>
            </a:pPr>
            <a:r>
              <a:rPr lang="pl-PL" sz="1050" dirty="0">
                <a:latin typeface="Georgia" panose="02040502050405020303" pitchFamily="18" charset="0"/>
              </a:rPr>
              <a:t>Ulepszenia zabezpieczeń</a:t>
            </a:r>
          </a:p>
          <a:p>
            <a:pPr marL="86916" lvl="1" indent="-86916">
              <a:spcBef>
                <a:spcPts val="0"/>
              </a:spcBef>
              <a:buFont typeface="Arial"/>
              <a:buChar char="•"/>
            </a:pPr>
            <a:r>
              <a:rPr lang="pl-PL" sz="1050" dirty="0">
                <a:latin typeface="Georgia" panose="02040502050405020303" pitchFamily="18" charset="0"/>
              </a:rPr>
              <a:t>Automatyczne kopie zapasowe systemu</a:t>
            </a:r>
          </a:p>
          <a:p>
            <a:pPr marL="86916" lvl="1" indent="-86916">
              <a:spcBef>
                <a:spcPts val="0"/>
              </a:spcBef>
              <a:buFont typeface="Arial"/>
              <a:buChar char="•"/>
            </a:pPr>
            <a:r>
              <a:rPr lang="pl-PL" sz="1050" dirty="0">
                <a:latin typeface="Georgia" panose="02040502050405020303" pitchFamily="18" charset="0"/>
              </a:rPr>
              <a:t>Aktualizacje Fiery </a:t>
            </a:r>
            <a:br>
              <a:rPr lang="en-US" sz="1050" dirty="0">
                <a:latin typeface="Georgia" panose="02040502050405020303" pitchFamily="18" charset="0"/>
              </a:rPr>
            </a:br>
            <a:r>
              <a:rPr lang="pl-PL" sz="1050" dirty="0">
                <a:latin typeface="Georgia" panose="02040502050405020303" pitchFamily="18" charset="0"/>
              </a:rPr>
              <a:t>z poziomu oprogramowania Command WorkStation</a:t>
            </a:r>
          </a:p>
          <a:p>
            <a:pPr marL="86916" lvl="1" indent="-86916">
              <a:spcBef>
                <a:spcPts val="0"/>
              </a:spcBef>
              <a:buFont typeface="Arial"/>
              <a:buChar char="•"/>
            </a:pPr>
            <a:r>
              <a:rPr lang="pl-PL" sz="1050" dirty="0">
                <a:latin typeface="Georgia" panose="02040502050405020303" pitchFamily="18" charset="0"/>
              </a:rPr>
              <a:t>802.1x EAP-TLS</a:t>
            </a:r>
          </a:p>
          <a:p>
            <a:pPr marL="86916" lvl="1" indent="-86916">
              <a:spcBef>
                <a:spcPts val="0"/>
              </a:spcBef>
              <a:buFont typeface="Arial"/>
              <a:buChar char="•"/>
            </a:pPr>
            <a:r>
              <a:rPr lang="pl-PL" sz="1050" dirty="0">
                <a:latin typeface="Georgia" panose="02040502050405020303" pitchFamily="18" charset="0"/>
              </a:rPr>
              <a:t>Automatyczna konfiguracja serwera proxy</a:t>
            </a:r>
          </a:p>
          <a:p>
            <a:pPr marL="86916" lvl="1" indent="-86916">
              <a:spcBef>
                <a:spcPts val="0"/>
              </a:spcBef>
              <a:buFont typeface="Arial"/>
              <a:buChar char="•"/>
            </a:pPr>
            <a:r>
              <a:rPr lang="pl-PL" sz="1050" dirty="0">
                <a:latin typeface="Georgia" panose="02040502050405020303" pitchFamily="18" charset="0"/>
              </a:rPr>
              <a:t>Usprawnienia w zakresie integracji</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pl-PL" sz="1000" dirty="0">
              <a:latin typeface="Georgia" panose="02040502050405020303" pitchFamily="18" charset="0"/>
            </a:endParaRPr>
          </a:p>
        </p:txBody>
      </p:sp>
      <p:sp>
        <p:nvSpPr>
          <p:cNvPr id="2" name="Rectangle 1"/>
          <p:cNvSpPr/>
          <p:nvPr/>
        </p:nvSpPr>
        <p:spPr>
          <a:xfrm>
            <a:off x="1019535" y="4602252"/>
            <a:ext cx="2964636" cy="369332"/>
          </a:xfrm>
          <a:prstGeom prst="rect">
            <a:avLst/>
          </a:prstGeom>
        </p:spPr>
        <p:txBody>
          <a:bodyPr wrap="square">
            <a:spAutoFit/>
          </a:bodyPr>
          <a:lstStyle/>
          <a:p>
            <a:r>
              <a:rPr lang="pl-PL" sz="900" i="1" dirty="0">
                <a:latin typeface="Georgia" panose="02040502050405020303" pitchFamily="18" charset="0"/>
              </a:rPr>
              <a:t>*   Rozwiązanie APPE jest regularnie aktualizowane (ulepszenia i poprawki serwisowe).</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377626"/>
            <a:ext cx="8048448" cy="419940"/>
          </a:xfrm>
        </p:spPr>
        <p:txBody>
          <a:bodyPr>
            <a:noAutofit/>
          </a:bodyPr>
          <a:lstStyle/>
          <a:p>
            <a:r>
              <a:rPr lang="pl-PL" sz="2000" dirty="0"/>
              <a:t>Najbardziej intuicyjny interfejs zarządzania zadaniami druku do serwerów Fiery</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pl-PL" dirty="0"/>
          </a:p>
        </p:txBody>
      </p:sp>
      <p:sp>
        <p:nvSpPr>
          <p:cNvPr id="4" name="Title 3"/>
          <p:cNvSpPr>
            <a:spLocks noGrp="1"/>
          </p:cNvSpPr>
          <p:nvPr>
            <p:ph type="title"/>
          </p:nvPr>
        </p:nvSpPr>
        <p:spPr>
          <a:xfrm>
            <a:off x="519597" y="1504842"/>
            <a:ext cx="5133780" cy="585868"/>
          </a:xfrm>
        </p:spPr>
        <p:txBody>
          <a:bodyPr>
            <a:noAutofit/>
          </a:bodyPr>
          <a:lstStyle/>
          <a:p>
            <a:r>
              <a:rPr lang="pl-PL"/>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1269208"/>
            <a:ext cx="5819503" cy="3745684"/>
          </a:xfrm>
        </p:spPr>
        <p:txBody>
          <a:bodyPr>
            <a:normAutofit/>
          </a:bodyPr>
          <a:lstStyle/>
          <a:p>
            <a:pPr marL="0" indent="0">
              <a:spcBef>
                <a:spcPts val="0"/>
              </a:spcBef>
              <a:buNone/>
            </a:pPr>
            <a:r>
              <a:rPr lang="pl-PL" sz="2600" dirty="0"/>
              <a:t>Szybsze zarządzanie zadaniami druku, większa wydajność drukowania</a:t>
            </a:r>
            <a:br>
              <a:rPr sz="2600" dirty="0"/>
            </a:br>
            <a:endParaRPr lang="en-US" sz="1400" dirty="0"/>
          </a:p>
          <a:p>
            <a:pPr>
              <a:spcBef>
                <a:spcPts val="600"/>
              </a:spcBef>
            </a:pPr>
            <a:r>
              <a:rPr lang="pl-PL" sz="2400" spc="-30" dirty="0"/>
              <a:t>Łatwiejsza i bardziej intuicyjna obsługa</a:t>
            </a:r>
          </a:p>
          <a:p>
            <a:pPr>
              <a:spcBef>
                <a:spcPts val="600"/>
              </a:spcBef>
            </a:pPr>
            <a:r>
              <a:rPr lang="pl-PL" sz="2400" dirty="0"/>
              <a:t>Większa efektywność i wydajność</a:t>
            </a:r>
          </a:p>
          <a:p>
            <a:r>
              <a:rPr lang="pl-PL" sz="2400" dirty="0"/>
              <a:t>Nowe narzędzia dla menedżerów</a:t>
            </a:r>
          </a:p>
          <a:p>
            <a:r>
              <a:rPr lang="pl-PL" sz="2400" dirty="0"/>
              <a:t>Płynny i szybki proces aktualizacji</a:t>
            </a:r>
          </a:p>
          <a:p>
            <a:r>
              <a:rPr lang="pl-PL" sz="2400" dirty="0"/>
              <a:t>Przyszłościowe rozwiązanie</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pl-PL"/>
          </a:p>
        </p:txBody>
      </p:sp>
      <p:sp>
        <p:nvSpPr>
          <p:cNvPr id="2" name="Title 1"/>
          <p:cNvSpPr>
            <a:spLocks noGrp="1"/>
          </p:cNvSpPr>
          <p:nvPr>
            <p:ph type="title"/>
          </p:nvPr>
        </p:nvSpPr>
        <p:spPr>
          <a:xfrm>
            <a:off x="330591" y="205979"/>
            <a:ext cx="7409151" cy="857250"/>
          </a:xfrm>
        </p:spPr>
        <p:txBody>
          <a:bodyPr>
            <a:normAutofit/>
          </a:bodyPr>
          <a:lstStyle/>
          <a:p>
            <a:r>
              <a:rPr lang="pl-PL"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2201091" y="4645560"/>
            <a:ext cx="3403172"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pl-PL" sz="1600" dirty="0">
                <a:latin typeface="Georgia"/>
                <a:hlinkClick r:id="rId4"/>
              </a:rPr>
              <a:t>Dostęp do pełnej wersji prezentacji</a:t>
            </a:r>
            <a:endParaRPr lang="pl-PL"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92499" y="3196558"/>
            <a:ext cx="3548980" cy="750922"/>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pl-PL"/>
              <a:t>Nowe funkcje w wersji 6</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pl-PL"/>
          </a:p>
        </p:txBody>
      </p:sp>
      <p:sp>
        <p:nvSpPr>
          <p:cNvPr id="7" name="Content Placeholder 6"/>
          <p:cNvSpPr>
            <a:spLocks noGrp="1"/>
          </p:cNvSpPr>
          <p:nvPr>
            <p:ph sz="quarter" idx="12"/>
          </p:nvPr>
        </p:nvSpPr>
        <p:spPr>
          <a:xfrm>
            <a:off x="692098" y="1406661"/>
            <a:ext cx="8314748" cy="3608231"/>
          </a:xfrm>
        </p:spPr>
        <p:txBody>
          <a:bodyPr numCol="2">
            <a:noAutofit/>
          </a:bodyPr>
          <a:lstStyle/>
          <a:p>
            <a:pPr marL="0" indent="0">
              <a:buNone/>
            </a:pPr>
            <a:r>
              <a:rPr lang="pl-PL" sz="1500" b="1" dirty="0"/>
              <a:t>Łatwa migracja z wersji 5</a:t>
            </a:r>
          </a:p>
          <a:p>
            <a:pPr marL="169863" indent="-169863">
              <a:spcBef>
                <a:spcPts val="0"/>
              </a:spcBef>
            </a:pPr>
            <a:r>
              <a:rPr lang="pl-PL" sz="1500" dirty="0"/>
              <a:t>Płynny i szybki proces aktualizacji</a:t>
            </a:r>
          </a:p>
          <a:p>
            <a:pPr marL="169863" indent="-169863">
              <a:spcBef>
                <a:spcPts val="0"/>
              </a:spcBef>
            </a:pPr>
            <a:r>
              <a:rPr lang="pl-PL" sz="1500" dirty="0"/>
              <a:t>Przewodnik powitalny</a:t>
            </a:r>
          </a:p>
          <a:p>
            <a:pPr marL="0" indent="0">
              <a:buNone/>
            </a:pPr>
            <a:r>
              <a:rPr lang="pl-PL" sz="1500" b="1" dirty="0"/>
              <a:t>Łatwiejsza i bardziej intuicyjna obsługa</a:t>
            </a:r>
          </a:p>
          <a:p>
            <a:pPr marL="169863" indent="-169863">
              <a:spcBef>
                <a:spcPts val="0"/>
              </a:spcBef>
            </a:pPr>
            <a:r>
              <a:rPr lang="pl-PL" sz="1500" dirty="0"/>
              <a:t>Nowoczesny i przejrzysty interfejs użytkownika</a:t>
            </a:r>
          </a:p>
          <a:p>
            <a:pPr marL="0" indent="0">
              <a:buNone/>
            </a:pPr>
            <a:r>
              <a:rPr lang="pl-PL" sz="1500" b="1" dirty="0"/>
              <a:t>Większa efektywność i wydajność</a:t>
            </a:r>
          </a:p>
          <a:p>
            <a:pPr marL="169863" indent="-169863">
              <a:spcBef>
                <a:spcPts val="600"/>
              </a:spcBef>
              <a:buFont typeface="Arial" panose="020B0604020202020204" pitchFamily="34" charset="0"/>
              <a:buChar char="•"/>
            </a:pPr>
            <a:r>
              <a:rPr lang="pl-PL" sz="1500" dirty="0"/>
              <a:t>Możliwość podglądu wszystkich zadań*</a:t>
            </a:r>
          </a:p>
          <a:p>
            <a:pPr marL="169863" indent="-169863">
              <a:spcBef>
                <a:spcPts val="0"/>
              </a:spcBef>
              <a:buFont typeface="Arial" panose="020B0604020202020204" pitchFamily="34" charset="0"/>
              <a:buChar char="•"/>
            </a:pPr>
            <a:r>
              <a:rPr lang="pl-PL" sz="1500" dirty="0"/>
              <a:t>Automatyczne usuwanie rastrów*</a:t>
            </a:r>
          </a:p>
          <a:p>
            <a:pPr marL="169863" indent="-169863">
              <a:spcBef>
                <a:spcPts val="0"/>
              </a:spcBef>
              <a:buFont typeface="Arial" panose="020B0604020202020204" pitchFamily="34" charset="0"/>
              <a:buChar char="•"/>
            </a:pPr>
            <a:r>
              <a:rPr lang="pl-PL" sz="1500" dirty="0"/>
              <a:t>Szybki ponowny wydruk*</a:t>
            </a:r>
          </a:p>
          <a:p>
            <a:pPr marL="169863" indent="-169863">
              <a:spcBef>
                <a:spcPts val="600"/>
              </a:spcBef>
            </a:pPr>
            <a:r>
              <a:rPr lang="pl-PL" sz="1500" dirty="0"/>
              <a:t>Funkcje wyszukiwania zadań </a:t>
            </a:r>
          </a:p>
          <a:p>
            <a:pPr marL="569913" lvl="1" indent="-169863">
              <a:spcBef>
                <a:spcPts val="0"/>
              </a:spcBef>
            </a:pPr>
            <a:r>
              <a:rPr lang="pl-PL" sz="1500" dirty="0"/>
              <a:t>Wyszukiwanie proste</a:t>
            </a:r>
          </a:p>
          <a:p>
            <a:pPr marL="569913" lvl="1" indent="-169863">
              <a:spcBef>
                <a:spcPts val="0"/>
              </a:spcBef>
            </a:pPr>
            <a:r>
              <a:rPr lang="pl-PL" sz="1500" dirty="0"/>
              <a:t>Wyszukiwanie zaawansowane</a:t>
            </a:r>
          </a:p>
          <a:p>
            <a:pPr marL="569913" lvl="1" indent="-169863">
              <a:spcBef>
                <a:spcPts val="0"/>
              </a:spcBef>
            </a:pPr>
            <a:r>
              <a:rPr lang="pl-PL" sz="1500" dirty="0"/>
              <a:t>Niestandardowe widoki i filtry</a:t>
            </a:r>
          </a:p>
          <a:p>
            <a:pPr marL="169863" indent="-169863">
              <a:spcBef>
                <a:spcPts val="0"/>
              </a:spcBef>
            </a:pPr>
            <a:r>
              <a:rPr lang="pl-PL" sz="1500" dirty="0"/>
              <a:t>Ustawienia kolorów w oknie Właściwości zadania</a:t>
            </a:r>
          </a:p>
          <a:p>
            <a:pPr marL="169863" indent="-169863">
              <a:spcBef>
                <a:spcPts val="0"/>
              </a:spcBef>
            </a:pPr>
            <a:r>
              <a:rPr lang="pl-PL" sz="1500" dirty="0"/>
              <a:t>Konfigurowanie ustawień domyślnych</a:t>
            </a:r>
          </a:p>
          <a:p>
            <a:pPr marL="569913" lvl="1" indent="-169863">
              <a:spcBef>
                <a:spcPts val="0"/>
              </a:spcBef>
            </a:pPr>
            <a:r>
              <a:rPr lang="pl-PL" sz="1500" spc="-30" dirty="0"/>
              <a:t>Domyślne ustawienia zarządzania kolorami</a:t>
            </a:r>
          </a:p>
          <a:p>
            <a:pPr marL="169863" indent="-169863">
              <a:spcBef>
                <a:spcPts val="0"/>
              </a:spcBef>
            </a:pPr>
            <a:r>
              <a:rPr lang="pl-PL" sz="1500" dirty="0"/>
              <a:t>Edycja inline</a:t>
            </a:r>
          </a:p>
          <a:p>
            <a:pPr marL="0" indent="0">
              <a:spcBef>
                <a:spcPts val="0"/>
              </a:spcBef>
              <a:buNone/>
            </a:pPr>
            <a:r>
              <a:rPr lang="pl-PL" sz="1500" b="1" dirty="0"/>
              <a:t>Nowe narzędzia dla menedżerów zarządzających produkcją</a:t>
            </a:r>
          </a:p>
          <a:p>
            <a:pPr marL="169863" indent="-169863">
              <a:spcBef>
                <a:spcPts val="0"/>
              </a:spcBef>
            </a:pPr>
            <a:r>
              <a:rPr lang="pl-PL" sz="1500" dirty="0"/>
              <a:t>Widok Strona główna</a:t>
            </a:r>
          </a:p>
          <a:p>
            <a:pPr marL="569913" lvl="1" indent="-169863">
              <a:spcBef>
                <a:spcPts val="0"/>
              </a:spcBef>
            </a:pPr>
            <a:r>
              <a:rPr lang="pl-PL" sz="1500" dirty="0"/>
              <a:t>Stan serwera</a:t>
            </a:r>
          </a:p>
          <a:p>
            <a:pPr marL="569913" lvl="1" indent="-169863">
              <a:spcBef>
                <a:spcPts val="0"/>
              </a:spcBef>
            </a:pPr>
            <a:r>
              <a:rPr lang="pl-PL" sz="1500" spc="-30" dirty="0"/>
              <a:t>Podstawowe statystyki dotyczące produkcji</a:t>
            </a:r>
          </a:p>
          <a:p>
            <a:pPr marL="169863" indent="-169863">
              <a:spcBef>
                <a:spcPts val="0"/>
              </a:spcBef>
            </a:pPr>
            <a:r>
              <a:rPr lang="pl-PL" sz="1500" dirty="0"/>
              <a:t>Aktualizacje Fiery</a:t>
            </a:r>
          </a:p>
          <a:p>
            <a:pPr marL="169863" indent="-169863">
              <a:spcBef>
                <a:spcPts val="0"/>
              </a:spcBef>
            </a:pPr>
            <a:r>
              <a:rPr lang="pl-PL" sz="1500" dirty="0"/>
              <a:t>Konfigurowanie ustawień domyślnych</a:t>
            </a:r>
          </a:p>
        </p:txBody>
      </p:sp>
      <p:sp>
        <p:nvSpPr>
          <p:cNvPr id="9" name="Rectangle: Rounded Corners 8"/>
          <p:cNvSpPr/>
          <p:nvPr/>
        </p:nvSpPr>
        <p:spPr>
          <a:xfrm>
            <a:off x="4905103" y="4319966"/>
            <a:ext cx="3118014"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600" dirty="0">
                <a:solidFill>
                  <a:schemeClr val="tx1"/>
                </a:solidFill>
                <a:latin typeface="Georgia" panose="02040502050405020303" pitchFamily="18" charset="0"/>
              </a:rPr>
              <a:t>*Nowe funkcje dostępne tylko dla serwerów Fiery FS300 Pro</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552699" y="3467099"/>
            <a:ext cx="4953483" cy="42681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pl-PL"/>
              <a:t>Nowe funkcje przygotowywania zadań</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pl-PL" dirty="0"/>
          </a:p>
        </p:txBody>
      </p:sp>
      <p:graphicFrame>
        <p:nvGraphicFramePr>
          <p:cNvPr id="5" name="Table 4"/>
          <p:cNvGraphicFramePr>
            <a:graphicFrameLocks noGrp="1"/>
          </p:cNvGraphicFramePr>
          <p:nvPr>
            <p:extLst>
              <p:ext uri="{D42A27DB-BD31-4B8C-83A1-F6EECF244321}">
                <p14:modId xmlns:p14="http://schemas.microsoft.com/office/powerpoint/2010/main" val="2654486595"/>
              </p:ext>
            </p:extLst>
          </p:nvPr>
        </p:nvGraphicFramePr>
        <p:xfrm>
          <a:off x="457200" y="1273492"/>
          <a:ext cx="7048982" cy="3854196"/>
        </p:xfrm>
        <a:graphic>
          <a:graphicData uri="http://schemas.openxmlformats.org/drawingml/2006/table">
            <a:tbl>
              <a:tblPr firstRow="1" bandRow="1">
                <a:tableStyleId>{5DA37D80-6434-44D0-A028-1B22A696006F}</a:tableStyleId>
              </a:tblPr>
              <a:tblGrid>
                <a:gridCol w="2083526">
                  <a:extLst>
                    <a:ext uri="{9D8B030D-6E8A-4147-A177-3AD203B41FA5}">
                      <a16:colId xmlns:a16="http://schemas.microsoft.com/office/drawing/2014/main" val="20000"/>
                    </a:ext>
                  </a:extLst>
                </a:gridCol>
                <a:gridCol w="4965456">
                  <a:extLst>
                    <a:ext uri="{9D8B030D-6E8A-4147-A177-3AD203B41FA5}">
                      <a16:colId xmlns:a16="http://schemas.microsoft.com/office/drawing/2014/main" val="20001"/>
                    </a:ext>
                  </a:extLst>
                </a:gridCol>
              </a:tblGrid>
              <a:tr h="261818">
                <a:tc>
                  <a:txBody>
                    <a:bodyPr/>
                    <a:lstStyle/>
                    <a:p>
                      <a:r>
                        <a:rPr lang="pl-PL" sz="1700" b="1" dirty="0">
                          <a:latin typeface="Georgia" panose="02040502050405020303" pitchFamily="18" charset="0"/>
                        </a:rPr>
                        <a:t>Fiery Impose</a:t>
                      </a:r>
                      <a:endParaRPr lang="pl-PL" sz="1700" b="1" baseline="0" dirty="0">
                        <a:latin typeface="Georgia" panose="02040502050405020303" pitchFamily="18" charset="0"/>
                      </a:endParaRPr>
                    </a:p>
                    <a:p>
                      <a:r>
                        <a:rPr lang="pl-PL" sz="1700" b="1" baseline="0" dirty="0">
                          <a:latin typeface="Georgia" panose="02040502050405020303" pitchFamily="18" charset="0"/>
                        </a:rPr>
                        <a:t>Fiery Compose</a:t>
                      </a:r>
                    </a:p>
                    <a:p>
                      <a:r>
                        <a:rPr lang="pl-PL" sz="1700" b="1" dirty="0">
                          <a:latin typeface="Georgia" panose="02040502050405020303" pitchFamily="18" charset="0"/>
                        </a:rPr>
                        <a:t>Fiery JobMaster</a:t>
                      </a:r>
                      <a:endParaRPr lang="pl-PL" sz="17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pl-PL" sz="1400" b="0" dirty="0">
                          <a:latin typeface="Georgia" panose="02040502050405020303" pitchFamily="18" charset="0"/>
                        </a:rPr>
                        <a:t>Udoskonalenia użyteczności</a:t>
                      </a:r>
                    </a:p>
                    <a:p>
                      <a:pPr marL="227013" marR="0" indent="0" algn="l" defTabSz="457200" rtl="0" eaLnBrk="1" fontAlgn="auto" latinLnBrk="0" hangingPunct="1">
                        <a:lnSpc>
                          <a:spcPct val="90000"/>
                        </a:lnSpc>
                        <a:spcBef>
                          <a:spcPts val="0"/>
                        </a:spcBef>
                        <a:spcAft>
                          <a:spcPts val="0"/>
                        </a:spcAft>
                        <a:buClrTx/>
                        <a:buSzTx/>
                        <a:buFont typeface="Arial" panose="020B0604020202020204" pitchFamily="34" charset="0"/>
                        <a:buNone/>
                        <a:tabLst/>
                        <a:defRPr/>
                      </a:pPr>
                      <a:r>
                        <a:rPr lang="pl-PL" sz="1400" b="0" dirty="0">
                          <a:latin typeface="Georgia" panose="02040502050405020303" pitchFamily="18" charset="0"/>
                        </a:rPr>
                        <a:t>Łatwiejsze ustawianie preferencji, zachowywanie rozmiaru okien i paneli, wyświetlanie kolorów nośników, rozbudowane wstawianie stron, szybsze zapisywanie zadań i wybór rozmiaru arkusza.</a:t>
                      </a:r>
                    </a:p>
                    <a:p>
                      <a:pPr marL="231775" marR="0" indent="-231775"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pl-PL" sz="1400" b="0" kern="1200" baseline="0" dirty="0">
                          <a:solidFill>
                            <a:schemeClr val="tx1"/>
                          </a:solidFill>
                          <a:latin typeface="Georgia" panose="02040502050405020303" pitchFamily="18" charset="0"/>
                        </a:rPr>
                        <a:t>Acrobat DC Professional i PitStop Edit 13</a:t>
                      </a:r>
                      <a:endParaRPr lang="pl-PL" sz="14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pl-PL" sz="1700" b="1" dirty="0">
                          <a:latin typeface="Georgia" panose="02040502050405020303" pitchFamily="18" charset="0"/>
                        </a:rPr>
                        <a:t>Fiery Impose</a:t>
                      </a:r>
                      <a:endParaRPr lang="pl-PL" sz="17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lnSpc>
                          <a:spcPct val="90000"/>
                        </a:lnSpc>
                        <a:buFont typeface="Arial" panose="020B0604020202020204" pitchFamily="34" charset="0"/>
                        <a:buChar char="•"/>
                      </a:pPr>
                      <a:r>
                        <a:rPr lang="pl-PL" sz="1400" b="0" kern="1200" dirty="0">
                          <a:effectLst/>
                          <a:latin typeface="Georgia" panose="02040502050405020303" pitchFamily="18" charset="0"/>
                        </a:rPr>
                        <a:t>Automatyzacja zadań z grupowaniem według rozmiaru nośnika</a:t>
                      </a:r>
                    </a:p>
                    <a:p>
                      <a:pPr marL="171450" indent="-171450">
                        <a:lnSpc>
                          <a:spcPct val="90000"/>
                        </a:lnSpc>
                        <a:buFont typeface="Arial" panose="020B0604020202020204" pitchFamily="34" charset="0"/>
                        <a:buChar char="•"/>
                      </a:pPr>
                      <a:r>
                        <a:rPr lang="pl-PL" sz="1400" b="0" dirty="0">
                          <a:latin typeface="Georgia" panose="02040502050405020303" pitchFamily="18" charset="0"/>
                        </a:rPr>
                        <a:t>Automatyczny obrót strony</a:t>
                      </a:r>
                      <a:endParaRPr lang="pl-PL" sz="1400" b="0" kern="1200" dirty="0">
                        <a:effectLst/>
                        <a:latin typeface="Georgia" panose="02040502050405020303" pitchFamily="18" charset="0"/>
                      </a:endParaRPr>
                    </a:p>
                    <a:p>
                      <a:pPr marL="171450" indent="-171450">
                        <a:lnSpc>
                          <a:spcPct val="90000"/>
                        </a:lnSpc>
                        <a:buFont typeface="Arial" panose="020B0604020202020204" pitchFamily="34" charset="0"/>
                        <a:buChar char="•"/>
                      </a:pPr>
                      <a:r>
                        <a:rPr lang="pl-PL" sz="1400" b="0" dirty="0">
                          <a:latin typeface="Georgia" panose="02040502050405020303" pitchFamily="18" charset="0"/>
                        </a:rPr>
                        <a:t>Ustawienia wstępne dla znaczników</a:t>
                      </a:r>
                    </a:p>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pl-PL" sz="1400" b="0" dirty="0">
                          <a:latin typeface="Georgia" panose="02040502050405020303" pitchFamily="18" charset="0"/>
                        </a:rPr>
                        <a:t>Różne nośniki dla okładek broszur VDP</a:t>
                      </a:r>
                    </a:p>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pl-PL" sz="1400" b="0" dirty="0">
                          <a:latin typeface="Georgia" panose="02040502050405020303" pitchFamily="18" charset="0"/>
                        </a:rPr>
                        <a:t>Automatyzacja przepływu pracy dla japońskich znaczników przycięcia</a:t>
                      </a:r>
                    </a:p>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pl-PL" sz="1400" b="0" dirty="0">
                          <a:latin typeface="Georgia" panose="02040502050405020303" pitchFamily="18" charset="0"/>
                        </a:rPr>
                        <a:t>Bezpłatna 30-dniowa wersja próbna</a:t>
                      </a:r>
                      <a:endParaRPr lang="pl-PL"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pl-PL" sz="1700" b="1"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pl-PL" sz="1400" b="0" dirty="0">
                          <a:latin typeface="Georgia" panose="02040502050405020303" pitchFamily="18" charset="0"/>
                        </a:rPr>
                        <a:t>Znakowanie obrazów</a:t>
                      </a:r>
                    </a:p>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pl-PL" sz="1400" b="0" dirty="0">
                          <a:latin typeface="Georgia" panose="02040502050405020303" pitchFamily="18" charset="0"/>
                        </a:rPr>
                        <a:t>Importowanie </a:t>
                      </a:r>
                      <a:br>
                        <a:rPr lang="en-US" sz="1400" b="0" dirty="0">
                          <a:latin typeface="Georgia" panose="02040502050405020303" pitchFamily="18" charset="0"/>
                        </a:rPr>
                      </a:br>
                      <a:r>
                        <a:rPr lang="pl-PL" sz="1400" b="0" dirty="0">
                          <a:latin typeface="Georgia" panose="02040502050405020303" pitchFamily="18" charset="0"/>
                        </a:rPr>
                        <a:t>zeskanowanych stron</a:t>
                      </a:r>
                    </a:p>
                    <a:p>
                      <a:pPr marL="171450" marR="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pl-PL" sz="1400" b="0" dirty="0">
                          <a:latin typeface="Georgia" panose="02040502050405020303" pitchFamily="18" charset="0"/>
                        </a:rPr>
                        <a:t>Przesunięcie stron</a:t>
                      </a:r>
                    </a:p>
                    <a:p>
                      <a:pPr marL="171450" marR="0" lvl="0" indent="-171450" algn="l" defTabSz="457200" rtl="0" eaLnBrk="1" fontAlgn="auto" latinLnBrk="0" hangingPunct="1">
                        <a:lnSpc>
                          <a:spcPct val="90000"/>
                        </a:lnSpc>
                        <a:spcBef>
                          <a:spcPts val="0"/>
                        </a:spcBef>
                        <a:spcAft>
                          <a:spcPts val="0"/>
                        </a:spcAft>
                        <a:buClrTx/>
                        <a:buSzTx/>
                        <a:buFont typeface="Arial" panose="020B0604020202020204" pitchFamily="34" charset="0"/>
                        <a:buChar char="•"/>
                        <a:tabLst/>
                        <a:defRPr/>
                      </a:pPr>
                      <a:r>
                        <a:rPr lang="pl-PL" sz="1400" b="0" dirty="0">
                          <a:latin typeface="Georgia" panose="02040502050405020303" pitchFamily="18" charset="0"/>
                        </a:rPr>
                        <a:t>Bezpłatna 30-dniowa wersja próbna</a:t>
                      </a:r>
                      <a:endParaRPr lang="pl-PL" sz="14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4992203" y="4144712"/>
            <a:ext cx="2464718" cy="732173"/>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pl-PL" sz="1600" dirty="0">
                <a:solidFill>
                  <a:schemeClr val="tx1"/>
                </a:solidFill>
                <a:latin typeface="Georgia" panose="02040502050405020303" pitchFamily="18" charset="0"/>
              </a:rPr>
              <a:t>*Nowa funkcja dostępna tylko dla serwerów </a:t>
            </a:r>
            <a:br>
              <a:rPr lang="en-US" sz="1600" dirty="0">
                <a:solidFill>
                  <a:schemeClr val="tx1"/>
                </a:solidFill>
                <a:latin typeface="Georgia" panose="02040502050405020303" pitchFamily="18" charset="0"/>
              </a:rPr>
            </a:br>
            <a:r>
              <a:rPr lang="pl-PL" sz="1600" dirty="0">
                <a:solidFill>
                  <a:schemeClr val="tx1"/>
                </a:solidFill>
                <a:latin typeface="Georgia" panose="02040502050405020303" pitchFamily="18" charset="0"/>
              </a:rPr>
              <a:t>Fiery FS300 Pro</a:t>
            </a:r>
          </a:p>
        </p:txBody>
      </p:sp>
      <p:sp>
        <p:nvSpPr>
          <p:cNvPr id="17" name="TextBox 16"/>
          <p:cNvSpPr txBox="1"/>
          <p:nvPr/>
        </p:nvSpPr>
        <p:spPr>
          <a:xfrm>
            <a:off x="7541445" y="3970466"/>
            <a:ext cx="1480145" cy="822960"/>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pl-PL" sz="1600" dirty="0">
                <a:latin typeface="Georgia"/>
                <a:hlinkClick r:id="rId3"/>
              </a:rPr>
              <a:t>Dostęp do pełnej wersji prezentacji</a:t>
            </a:r>
            <a:endParaRPr lang="pl-PL" sz="2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l-PL" sz="3300" dirty="0"/>
              <a:t>Możliwość podglądu wszystkich zadań</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pl-PL"/>
          </a:p>
        </p:txBody>
      </p:sp>
      <p:sp>
        <p:nvSpPr>
          <p:cNvPr id="4" name="Content Placeholder 3"/>
          <p:cNvSpPr>
            <a:spLocks noGrp="1"/>
          </p:cNvSpPr>
          <p:nvPr>
            <p:ph sz="quarter" idx="12"/>
          </p:nvPr>
        </p:nvSpPr>
        <p:spPr>
          <a:xfrm>
            <a:off x="457199" y="1260183"/>
            <a:ext cx="4241791" cy="3911172"/>
          </a:xfrm>
        </p:spPr>
        <p:txBody>
          <a:bodyPr>
            <a:normAutofit fontScale="70000" lnSpcReduction="20000"/>
          </a:bodyPr>
          <a:lstStyle/>
          <a:p>
            <a:pPr>
              <a:lnSpc>
                <a:spcPct val="110000"/>
              </a:lnSpc>
            </a:pPr>
            <a:r>
              <a:rPr lang="pl-PL" sz="3800" dirty="0"/>
              <a:t>Szybsza identyfikacja zadań </a:t>
            </a:r>
          </a:p>
          <a:p>
            <a:pPr lvl="1">
              <a:lnSpc>
                <a:spcPct val="110000"/>
              </a:lnSpc>
            </a:pPr>
            <a:r>
              <a:rPr lang="pl-PL" dirty="0"/>
              <a:t>Bez negatywnego wpływu </a:t>
            </a:r>
            <a:br>
              <a:rPr lang="en-US" dirty="0"/>
            </a:br>
            <a:r>
              <a:rPr lang="pl-PL" dirty="0"/>
              <a:t>na wydajność</a:t>
            </a:r>
          </a:p>
          <a:p>
            <a:pPr lvl="1">
              <a:lnSpc>
                <a:spcPct val="110000"/>
              </a:lnSpc>
            </a:pPr>
            <a:r>
              <a:rPr lang="pl-PL" dirty="0"/>
              <a:t>Podgląd tylko pierwszej strony</a:t>
            </a:r>
          </a:p>
          <a:p>
            <a:pPr lvl="1">
              <a:lnSpc>
                <a:spcPct val="110000"/>
              </a:lnSpc>
            </a:pPr>
            <a:r>
              <a:rPr lang="pl-PL" dirty="0"/>
              <a:t>Obsługiwane formaty plików:</a:t>
            </a:r>
          </a:p>
          <a:p>
            <a:pPr lvl="2">
              <a:lnSpc>
                <a:spcPct val="110000"/>
              </a:lnSpc>
            </a:pPr>
            <a:r>
              <a:rPr lang="pl-PL" sz="2100" dirty="0"/>
              <a:t>PS, PDF, PDF/VT, TIF, EPS</a:t>
            </a:r>
          </a:p>
          <a:p>
            <a:pPr lvl="1">
              <a:lnSpc>
                <a:spcPct val="110000"/>
              </a:lnSpc>
            </a:pPr>
            <a:r>
              <a:rPr lang="pl-PL" dirty="0"/>
              <a:t>Funkcja dostępna tylko </a:t>
            </a:r>
            <a:br>
              <a:rPr lang="en-US" dirty="0"/>
            </a:br>
            <a:r>
              <a:rPr lang="pl-PL" dirty="0"/>
              <a:t>w zewnętrznych serwerach Fiery</a:t>
            </a:r>
          </a:p>
          <a:p>
            <a:endParaRPr lang="pl-PL"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CE3396E2-FFE3-464C-B67B-66943124D8A8}">
  <ds:schemaRefs>
    <ds:schemaRef ds:uri="http://purl.org/dc/terms/"/>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38ec9129-e675-41a9-9b68-17816e552f5d"/>
    <ds:schemaRef ds:uri="http://www.w3.org/XML/1998/namespace"/>
    <ds:schemaRef ds:uri="http://purl.org/dc/dcmitype/"/>
  </ds:schemaRefs>
</ds:datastoreItem>
</file>

<file path=customXml/itemProps2.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3.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43123</TotalTime>
  <Words>3592</Words>
  <Application>Microsoft Office PowerPoint</Application>
  <PresentationFormat>On-screen Show (16:9)</PresentationFormat>
  <Paragraphs>710</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Calibri</vt:lpstr>
      <vt:lpstr>Franklin Gothic Book</vt:lpstr>
      <vt:lpstr>Georgia</vt:lpstr>
      <vt:lpstr>Museo 300</vt:lpstr>
      <vt:lpstr>Times New Roman</vt:lpstr>
      <vt:lpstr>Custom Design</vt:lpstr>
      <vt:lpstr>Co nowego w oprogramowaniu  Fiery FS300 Pro?</vt:lpstr>
      <vt:lpstr>Czym jest platforma Fiery FS300 Pro?</vt:lpstr>
      <vt:lpstr>Nowe innowacje w zakresie platform</vt:lpstr>
      <vt:lpstr>Nowe funkcje oprogramowania  Fiery FS300 Pro</vt:lpstr>
      <vt:lpstr>Fiery Command WorkStation 6</vt:lpstr>
      <vt:lpstr>Fiery Command WorkStation 6</vt:lpstr>
      <vt:lpstr>Nowe funkcje w wersji 6</vt:lpstr>
      <vt:lpstr>Nowe funkcje przygotowywania zadań</vt:lpstr>
      <vt:lpstr>Możliwość podglądu wszystkich zadań</vt:lpstr>
      <vt:lpstr>Automatyczne usuwanie rastrów</vt:lpstr>
      <vt:lpstr>Szybki ponowny wydruk</vt:lpstr>
      <vt:lpstr>Platformy Fiery NX i XB</vt:lpstr>
      <vt:lpstr>Nowe serwery Fiery NX Premium  i Fiery NX Pro</vt:lpstr>
      <vt:lpstr>Fiery XB</vt:lpstr>
      <vt:lpstr>Oprogramowanie systemowe Fiery FS300 Pro</vt:lpstr>
      <vt:lpstr>FS300 Pro — najważniejsze punkty</vt:lpstr>
      <vt:lpstr>Kontrola jakości wydruku</vt:lpstr>
      <vt:lpstr>Priorytet grupy kolorów dodatkowych</vt:lpstr>
      <vt:lpstr>Inspektor obiektu</vt:lpstr>
      <vt:lpstr>Całkowite pokrycie obszaru</vt:lpstr>
      <vt:lpstr>Profil wejściowy skali szarości</vt:lpstr>
      <vt:lpstr>Usprawnienia w zakresie wydajności</vt:lpstr>
      <vt:lpstr>Formaty plików obsługiwane w trybie pojedynczego zadania</vt:lpstr>
      <vt:lpstr>Formaty plików obsługiwane w trybie pojedynczego zadania</vt:lpstr>
      <vt:lpstr>Ulepszenia zabezpieczeń</vt:lpstr>
      <vt:lpstr>Ulepszenia w zakresie obsługi serwisowej</vt:lpstr>
      <vt:lpstr>Automatyczne kopie zapasowe systemu</vt:lpstr>
      <vt:lpstr>Usprawnienia w zakresie integracji</vt:lpstr>
      <vt:lpstr>Korzyści oferowane przez platformę  Fiery FS300 Pro</vt:lpstr>
      <vt:lpstr>Wydanie publiczne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 nowego w Fiery FS300 Pro — prezentacja</dc:title>
  <dc:subject>W ramach tej prezentacji przedstawiono ogólne informacje na temat nowych funkcji serwerów Fiery FS300 Pro.</dc:subject>
  <dc:creator>tiffanyc</dc:creator>
  <cp:keywords>fs300, cws6, nx station, wzornictwo nx, appe, hyperrip, wn, co nowego</cp:keywords>
  <cp:lastModifiedBy>Veronica Carlson</cp:lastModifiedBy>
  <cp:revision>280</cp:revision>
  <cp:lastPrinted>2017-09-25T20:14:47Z</cp:lastPrinted>
  <dcterms:created xsi:type="dcterms:W3CDTF">2014-06-10T16:44:14Z</dcterms:created>
  <dcterms:modified xsi:type="dcterms:W3CDTF">2017-11-16T17:58:51Z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