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pt-B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pt-BR"/>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pt-B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pt-BR"/>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pt-BR" dirty="0">
                <a:latin typeface="Georgia" panose="02040502050405020303" pitchFamily="18" charset="0"/>
              </a:rPr>
              <a:t>Novidades do </a:t>
            </a:r>
            <a:br/>
            <a:r>
              <a:rPr lang="pt-BR" dirty="0">
                <a:latin typeface="Georgia" panose="02040502050405020303" pitchFamily="18" charset="0"/>
              </a:rPr>
              <a:t>Fiery FS300 Pro</a:t>
            </a:r>
            <a:endParaRPr lang="pt-BR"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pt-BR" sz="1650" dirty="0">
                <a:latin typeface="Georgia" panose="02040502050405020303" pitchFamily="18" charset="0"/>
              </a:rPr>
              <a:t>Nome do apresentador</a:t>
            </a:r>
          </a:p>
          <a:p>
            <a:pPr fontAlgn="auto">
              <a:spcAft>
                <a:spcPts val="0"/>
              </a:spcAft>
            </a:pPr>
            <a:r>
              <a:rPr lang="pt-BR" sz="1400" dirty="0">
                <a:latin typeface="Georgia" panose="02040502050405020303" pitchFamily="18" charset="0"/>
              </a:rPr>
              <a:t>Título</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200" dirty="0"/>
              <a:t>Remoção automática de rasterização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pt-BR"/>
          </a:p>
        </p:txBody>
      </p:sp>
      <p:sp>
        <p:nvSpPr>
          <p:cNvPr id="4" name="Content Placeholder 3"/>
          <p:cNvSpPr>
            <a:spLocks noGrp="1"/>
          </p:cNvSpPr>
          <p:nvPr>
            <p:ph sz="quarter" idx="12"/>
          </p:nvPr>
        </p:nvSpPr>
        <p:spPr>
          <a:xfrm>
            <a:off x="457200" y="1433513"/>
            <a:ext cx="5421086" cy="3180160"/>
          </a:xfrm>
        </p:spPr>
        <p:txBody>
          <a:bodyPr/>
          <a:lstStyle/>
          <a:p>
            <a:r>
              <a:rPr lang="pt-BR" dirty="0"/>
              <a:t>Acesso às configurações </a:t>
            </a:r>
            <a:br>
              <a:rPr lang="pt-BR" dirty="0"/>
            </a:br>
            <a:r>
              <a:rPr lang="pt-BR" dirty="0"/>
              <a:t>de preparo com apenas </a:t>
            </a:r>
            <a:br>
              <a:rPr lang="pt-BR" dirty="0"/>
            </a:br>
            <a:r>
              <a:rPr lang="pt-BR" dirty="0"/>
              <a:t>um clique</a:t>
            </a:r>
          </a:p>
          <a:p>
            <a:r>
              <a:rPr lang="pt-BR" dirty="0"/>
              <a:t>Os trabalhos processados têm as mesmas ações que os trabalhos em spool</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pt-BR"/>
              <a:t>Reimpressão rápida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pt-BR"/>
          </a:p>
        </p:txBody>
      </p:sp>
      <p:sp>
        <p:nvSpPr>
          <p:cNvPr id="4" name="Content Placeholder 3"/>
          <p:cNvSpPr>
            <a:spLocks noGrp="1"/>
          </p:cNvSpPr>
          <p:nvPr>
            <p:ph sz="quarter" idx="12"/>
          </p:nvPr>
        </p:nvSpPr>
        <p:spPr>
          <a:xfrm>
            <a:off x="457199" y="1433513"/>
            <a:ext cx="4549878" cy="3180160"/>
          </a:xfrm>
        </p:spPr>
        <p:txBody>
          <a:bodyPr>
            <a:normAutofit/>
          </a:bodyPr>
          <a:lstStyle/>
          <a:p>
            <a:r>
              <a:rPr lang="pt-BR" sz="2100" dirty="0"/>
              <a:t>Reimprima trabalhos sem precisar processá-los novamente</a:t>
            </a:r>
          </a:p>
          <a:p>
            <a:r>
              <a:rPr lang="pt-BR" sz="2100" dirty="0"/>
              <a:t>Use a nova opção em Configure para salvar arquivos rasterizados com trabalhos na fila IMPRESSOS</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850435" y="3374827"/>
            <a:ext cx="4293565" cy="230832"/>
          </a:xfrm>
          <a:prstGeom prst="rect">
            <a:avLst/>
          </a:prstGeom>
        </p:spPr>
        <p:txBody>
          <a:bodyPr wrap="square">
            <a:spAutoFit/>
          </a:bodyPr>
          <a:lstStyle/>
          <a:p>
            <a:r>
              <a:rPr lang="pt-BR" sz="900" i="1" dirty="0">
                <a:latin typeface="Georgia" panose="02040502050405020303" pitchFamily="18" charset="0"/>
              </a:rPr>
              <a:t>Ative a opção "Salvar rasterizados com tarefas na fila Impressos" em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pt-BR"/>
              <a:t>Plataformas Fiery NX e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pt-BR"/>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a:t>Novo Fiery NX Premium e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pt-BR" dirty="0"/>
          </a:p>
        </p:txBody>
      </p:sp>
      <p:sp>
        <p:nvSpPr>
          <p:cNvPr id="4" name="Content Placeholder 3"/>
          <p:cNvSpPr>
            <a:spLocks noGrp="1"/>
          </p:cNvSpPr>
          <p:nvPr>
            <p:ph sz="quarter" idx="12"/>
          </p:nvPr>
        </p:nvSpPr>
        <p:spPr>
          <a:xfrm>
            <a:off x="457200" y="1433513"/>
            <a:ext cx="6572992" cy="3021346"/>
          </a:xfrm>
        </p:spPr>
        <p:txBody>
          <a:bodyPr>
            <a:normAutofit/>
          </a:bodyPr>
          <a:lstStyle/>
          <a:p>
            <a:r>
              <a:rPr lang="pt-BR" sz="2400" dirty="0"/>
              <a:t>Novo design industrial do servidor NX</a:t>
            </a:r>
          </a:p>
          <a:p>
            <a:r>
              <a:rPr lang="pt-BR" sz="2400" dirty="0"/>
              <a:t>Nova tela sensível ao toque com o software Fiery QuickTouch</a:t>
            </a:r>
          </a:p>
          <a:p>
            <a:r>
              <a:rPr lang="pt-BR" sz="2400" dirty="0">
                <a:latin typeface="Georgia" panose="02040502050405020303" pitchFamily="18" charset="0"/>
              </a:rPr>
              <a:t>Funcionamento eficiente com a nova </a:t>
            </a:r>
            <a:br>
              <a:rPr lang="pt-BR" sz="2400" dirty="0">
                <a:latin typeface="Georgia" panose="02040502050405020303" pitchFamily="18" charset="0"/>
              </a:rPr>
            </a:br>
            <a:r>
              <a:rPr lang="pt-BR" sz="2400" dirty="0">
                <a:latin typeface="Georgia" panose="02040502050405020303" pitchFamily="18" charset="0"/>
              </a:rPr>
              <a:t>NX Station</a:t>
            </a:r>
            <a:endParaRPr lang="pt-BR" sz="2400" dirty="0"/>
          </a:p>
        </p:txBody>
      </p:sp>
      <p:sp>
        <p:nvSpPr>
          <p:cNvPr id="14" name="TextBox 13"/>
          <p:cNvSpPr txBox="1"/>
          <p:nvPr/>
        </p:nvSpPr>
        <p:spPr>
          <a:xfrm>
            <a:off x="2773680" y="4131693"/>
            <a:ext cx="1500777" cy="830997"/>
          </a:xfrm>
          <a:prstGeom prst="rect">
            <a:avLst/>
          </a:prstGeom>
          <a:noFill/>
        </p:spPr>
        <p:txBody>
          <a:bodyPr wrap="square" rtlCol="0">
            <a:spAutoFit/>
          </a:bodyPr>
          <a:lstStyle/>
          <a:p>
            <a:pPr algn="r"/>
            <a:r>
              <a:rPr lang="pt-BR" sz="1600" dirty="0">
                <a:latin typeface="Georgia" panose="02040502050405020303" pitchFamily="18" charset="0"/>
              </a:rPr>
              <a:t>Painel giratório com tela sensível</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801501" y="3593083"/>
            <a:ext cx="2472641"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t-BR" sz="1600" dirty="0">
                <a:latin typeface="Georgia"/>
                <a:hlinkClick r:id="rId5"/>
              </a:rPr>
              <a:t>Acesso à página Soluções Fiery para impressoras de produção</a:t>
            </a:r>
            <a:endParaRPr lang="pt-BR"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a:latin typeface="Georgia" panose="02040502050405020303" pitchFamily="18" charset="0"/>
              </a:rPr>
              <a:t>Fiery XB</a:t>
            </a:r>
            <a:endParaRPr lang="pt-BR"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pt-BR" dirty="0"/>
          </a:p>
        </p:txBody>
      </p:sp>
      <p:sp>
        <p:nvSpPr>
          <p:cNvPr id="4" name="Content Placeholder 3"/>
          <p:cNvSpPr>
            <a:spLocks noGrp="1"/>
          </p:cNvSpPr>
          <p:nvPr>
            <p:ph sz="quarter" idx="12"/>
          </p:nvPr>
        </p:nvSpPr>
        <p:spPr>
          <a:xfrm>
            <a:off x="457200" y="1433513"/>
            <a:ext cx="6040582" cy="3180160"/>
          </a:xfrm>
        </p:spPr>
        <p:txBody>
          <a:bodyPr>
            <a:normAutofit fontScale="92500" lnSpcReduction="20000"/>
          </a:bodyPr>
          <a:lstStyle/>
          <a:p>
            <a:r>
              <a:rPr lang="pt-BR" sz="2400" dirty="0"/>
              <a:t>Projetado para diversos mercados</a:t>
            </a:r>
          </a:p>
          <a:p>
            <a:pPr lvl="1"/>
            <a:r>
              <a:rPr lang="pt-BR" sz="2000" dirty="0"/>
              <a:t>Embalagens</a:t>
            </a:r>
            <a:br>
              <a:rPr dirty="0"/>
            </a:br>
            <a:r>
              <a:rPr lang="pt-BR" sz="1600" dirty="0"/>
              <a:t>Caixas dobráveis, papelão ondulado e embalagens flexíveis</a:t>
            </a:r>
          </a:p>
          <a:p>
            <a:pPr lvl="1"/>
            <a:r>
              <a:rPr lang="pt-BR" sz="2000" dirty="0"/>
              <a:t>Impressão comercial</a:t>
            </a:r>
          </a:p>
          <a:p>
            <a:pPr lvl="1"/>
            <a:r>
              <a:rPr lang="pt-BR" sz="2000" dirty="0"/>
              <a:t>Transação/IPDS, mala direta</a:t>
            </a:r>
          </a:p>
          <a:p>
            <a:r>
              <a:rPr lang="pt-BR" sz="2400" dirty="0"/>
              <a:t>Arquitetura em lâmina de alto desempenho</a:t>
            </a:r>
          </a:p>
          <a:p>
            <a:pPr lvl="1"/>
            <a:r>
              <a:rPr lang="pt-BR" sz="2000" dirty="0"/>
              <a:t>Folhas de até 1,8 x 3m, ou banda de 1m </a:t>
            </a:r>
            <a:br>
              <a:rPr lang="pt-BR" sz="2000" dirty="0"/>
            </a:br>
            <a:r>
              <a:rPr lang="pt-BR" sz="2000" dirty="0"/>
              <a:t>de largura</a:t>
            </a:r>
          </a:p>
          <a:p>
            <a:pPr lvl="1"/>
            <a:r>
              <a:rPr lang="pt-BR" sz="2000" dirty="0"/>
              <a:t>SPH de até 15.000 (B1, 1.200 x 1.200 dpi)</a:t>
            </a:r>
          </a:p>
          <a:p>
            <a:pPr lvl="1"/>
            <a:r>
              <a:rPr lang="pt-BR" sz="2000" dirty="0"/>
              <a:t>Alimentação com rolos de até 200 mpm (1m, 1.200 x 1.200 dpi)</a:t>
            </a:r>
            <a:endParaRPr lang="pt-BR" sz="2400" dirty="0"/>
          </a:p>
          <a:p>
            <a:endParaRPr lang="pt-BR"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955497"/>
          </a:xfrm>
        </p:spPr>
        <p:txBody>
          <a:bodyPr vert="horz" lIns="91440" tIns="45720" rIns="91440" bIns="45720" rtlCol="0" anchor="b">
            <a:noAutofit/>
          </a:bodyPr>
          <a:lstStyle/>
          <a:p>
            <a:r>
              <a:rPr lang="pt-BR" sz="2000" dirty="0"/>
              <a:t>As empresas de produção se mantêm competitivas com produtividade inigualável, qualidade de cores e integração</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pt-BR" dirty="0"/>
          </a:p>
        </p:txBody>
      </p:sp>
      <p:sp>
        <p:nvSpPr>
          <p:cNvPr id="2" name="Title 1"/>
          <p:cNvSpPr>
            <a:spLocks noGrp="1"/>
          </p:cNvSpPr>
          <p:nvPr>
            <p:ph type="title"/>
          </p:nvPr>
        </p:nvSpPr>
        <p:spPr>
          <a:xfrm>
            <a:off x="559185" y="2084052"/>
            <a:ext cx="7772400" cy="585868"/>
          </a:xfrm>
        </p:spPr>
        <p:txBody>
          <a:bodyPr vert="horz" lIns="91440" tIns="45720" rIns="91440" bIns="45720" rtlCol="0" anchor="t">
            <a:noAutofit/>
          </a:bodyPr>
          <a:lstStyle/>
          <a:p>
            <a:r>
              <a:rPr lang="pt-BR" sz="3600" dirty="0"/>
              <a:t>Software de sistema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BR"/>
              <a:t>Principais áreas do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pt-BR"/>
          </a:p>
        </p:txBody>
      </p:sp>
      <p:sp>
        <p:nvSpPr>
          <p:cNvPr id="6" name="Content Placeholder 5"/>
          <p:cNvSpPr>
            <a:spLocks noGrp="1"/>
          </p:cNvSpPr>
          <p:nvPr>
            <p:ph sz="quarter" idx="12"/>
          </p:nvPr>
        </p:nvSpPr>
        <p:spPr>
          <a:xfrm>
            <a:off x="729464" y="1433513"/>
            <a:ext cx="7957335" cy="3180160"/>
          </a:xfrm>
        </p:spPr>
        <p:txBody>
          <a:bodyPr>
            <a:normAutofit/>
          </a:bodyPr>
          <a:lstStyle/>
          <a:p>
            <a:r>
              <a:rPr lang="pt-BR" sz="2800" dirty="0"/>
              <a:t>Controle de qualidade</a:t>
            </a:r>
            <a:br>
              <a:rPr lang="pt-BR" sz="2800" dirty="0"/>
            </a:br>
            <a:r>
              <a:rPr lang="pt-BR" sz="2800" dirty="0"/>
              <a:t>de produção</a:t>
            </a:r>
          </a:p>
          <a:p>
            <a:r>
              <a:rPr lang="pt-BR" sz="2800" dirty="0"/>
              <a:t>Desempenho</a:t>
            </a:r>
          </a:p>
          <a:p>
            <a:r>
              <a:rPr lang="pt-BR" sz="2800" dirty="0"/>
              <a:t>Segurança</a:t>
            </a:r>
          </a:p>
          <a:p>
            <a:r>
              <a:rPr lang="pt-BR" sz="2800" dirty="0"/>
              <a:t>Capacidade de manutenção</a:t>
            </a:r>
          </a:p>
          <a:p>
            <a:r>
              <a:rPr lang="pt-BR" sz="2800" dirty="0"/>
              <a:t>Integração</a:t>
            </a:r>
          </a:p>
          <a:p>
            <a:endParaRPr lang="pt-BR" sz="2800" dirty="0"/>
          </a:p>
          <a:p>
            <a:endParaRPr lang="pt-BR" sz="2800" dirty="0"/>
          </a:p>
        </p:txBody>
      </p:sp>
      <p:grpSp>
        <p:nvGrpSpPr>
          <p:cNvPr id="9" name="Group 8">
            <a:extLst>
              <a:ext uri="{FF2B5EF4-FFF2-40B4-BE49-F238E27FC236}">
                <a16:creationId xmlns:a16="http://schemas.microsoft.com/office/drawing/2014/main" id="{FE1B486F-0601-42A0-A617-1AB93C2A0CA0}"/>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ACCC402B-C11D-4078-AD09-C3B78EDDA8B2}"/>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6F8AF145-3742-42AA-8C56-D08EC7DBFC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FAA36930-508B-4558-95F2-1AD703132B4E}"/>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5452BDA6-F2CC-4C20-BF2A-C5D220DF9EC9}"/>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BDF8A284-9041-4E59-A624-DACF8F8132C4}"/>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ACA3AA61-7ECA-4A88-9051-410CF253318F}"/>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pt-BR" sz="3600" dirty="0"/>
              <a:t>Controle de qualidade de produção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pt-BR"/>
          </a:p>
        </p:txBody>
      </p:sp>
      <p:sp>
        <p:nvSpPr>
          <p:cNvPr id="4" name="Content Placeholder 3"/>
          <p:cNvSpPr>
            <a:spLocks noGrp="1"/>
          </p:cNvSpPr>
          <p:nvPr>
            <p:ph sz="quarter" idx="12"/>
          </p:nvPr>
        </p:nvSpPr>
        <p:spPr>
          <a:xfrm>
            <a:off x="457200" y="1433513"/>
            <a:ext cx="4474396" cy="3180160"/>
          </a:xfrm>
        </p:spPr>
        <p:txBody>
          <a:bodyPr>
            <a:normAutofit fontScale="92500"/>
          </a:bodyPr>
          <a:lstStyle/>
          <a:p>
            <a:r>
              <a:rPr lang="pt-BR"/>
              <a:t>Fiery Spot-On™</a:t>
            </a:r>
          </a:p>
          <a:p>
            <a:pPr lvl="1"/>
            <a:r>
              <a:rPr lang="pt-BR"/>
              <a:t>Prioridade de grupo de cor especial</a:t>
            </a:r>
          </a:p>
          <a:p>
            <a:r>
              <a:rPr lang="pt-BR"/>
              <a:t>Fiery ImageViewer</a:t>
            </a:r>
            <a:endParaRPr lang="pt-BR" dirty="0"/>
          </a:p>
          <a:p>
            <a:pPr lvl="1"/>
            <a:r>
              <a:rPr lang="pt-BR"/>
              <a:t>Inspetor de objeto</a:t>
            </a:r>
          </a:p>
          <a:p>
            <a:pPr lvl="1"/>
            <a:r>
              <a:rPr lang="pt-BR"/>
              <a:t>Cobertura da área total</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Prioridade de grupo de cor especial</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pt-BR"/>
          </a:p>
        </p:txBody>
      </p:sp>
      <p:sp>
        <p:nvSpPr>
          <p:cNvPr id="4" name="Content Placeholder 3"/>
          <p:cNvSpPr>
            <a:spLocks noGrp="1"/>
          </p:cNvSpPr>
          <p:nvPr>
            <p:ph sz="quarter" idx="12"/>
          </p:nvPr>
        </p:nvSpPr>
        <p:spPr>
          <a:xfrm>
            <a:off x="457199" y="1433513"/>
            <a:ext cx="4644170" cy="3180160"/>
          </a:xfrm>
        </p:spPr>
        <p:txBody>
          <a:bodyPr>
            <a:normAutofit fontScale="85000" lnSpcReduction="20000"/>
          </a:bodyPr>
          <a:lstStyle/>
          <a:p>
            <a:r>
              <a:rPr lang="pt-BR" dirty="0"/>
              <a:t>Atenda às preferências de cores com facilidade</a:t>
            </a:r>
          </a:p>
          <a:p>
            <a:r>
              <a:rPr lang="pt-BR" dirty="0"/>
              <a:t>Defina a ordem da biblioteca de cores </a:t>
            </a:r>
            <a:br>
              <a:rPr lang="pt-BR" dirty="0"/>
            </a:br>
            <a:r>
              <a:rPr lang="pt-BR" dirty="0"/>
              <a:t>por trabalho</a:t>
            </a:r>
          </a:p>
          <a:p>
            <a:r>
              <a:rPr lang="pt-BR" dirty="0"/>
              <a:t>Economize tempo na reorganização de grupos de cores no Device Center</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pt-BR" sz="900" i="1" dirty="0">
                <a:latin typeface="Georgia" panose="02040502050405020303" pitchFamily="18" charset="0"/>
              </a:rPr>
              <a:t>Requer o Fiery Spot-On</a:t>
            </a:r>
          </a:p>
        </p:txBody>
      </p:sp>
      <p:pic>
        <p:nvPicPr>
          <p:cNvPr id="34" name="Picture 33">
            <a:extLst>
              <a:ext uri="{FF2B5EF4-FFF2-40B4-BE49-F238E27FC236}">
                <a16:creationId xmlns:a16="http://schemas.microsoft.com/office/drawing/2014/main" id="{FF296E3A-1CDE-4C2B-8D93-1359FCF73D43}"/>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BR"/>
              <a:t>Inspetor de objeto</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pt-BR"/>
          </a:p>
        </p:txBody>
      </p:sp>
      <p:sp>
        <p:nvSpPr>
          <p:cNvPr id="6" name="Content Placeholder 5"/>
          <p:cNvSpPr>
            <a:spLocks noGrp="1"/>
          </p:cNvSpPr>
          <p:nvPr>
            <p:ph sz="quarter" idx="12"/>
          </p:nvPr>
        </p:nvSpPr>
        <p:spPr>
          <a:xfrm>
            <a:off x="689525" y="1251556"/>
            <a:ext cx="5010401" cy="3891944"/>
          </a:xfrm>
        </p:spPr>
        <p:txBody>
          <a:bodyPr>
            <a:normAutofit/>
          </a:bodyPr>
          <a:lstStyle/>
          <a:p>
            <a:r>
              <a:rPr lang="pt-BR" sz="1800" dirty="0"/>
              <a:t>Exibe o tipo de objeto para </a:t>
            </a:r>
            <a:br>
              <a:rPr lang="pt-BR" sz="1800" dirty="0"/>
            </a:br>
            <a:r>
              <a:rPr lang="pt-BR" sz="1800" dirty="0"/>
              <a:t>pixels rasterizados</a:t>
            </a:r>
          </a:p>
          <a:p>
            <a:pPr lvl="1">
              <a:spcBef>
                <a:spcPts val="0"/>
              </a:spcBef>
            </a:pPr>
            <a:r>
              <a:rPr lang="pt-BR" sz="1600" dirty="0"/>
              <a:t>Textos, gráficos, imagens, sombras suaves </a:t>
            </a:r>
            <a:br>
              <a:rPr lang="pt-BR" sz="1600" dirty="0"/>
            </a:br>
            <a:r>
              <a:rPr lang="pt-BR" sz="1600" dirty="0"/>
              <a:t>e bordas</a:t>
            </a:r>
          </a:p>
          <a:p>
            <a:r>
              <a:rPr lang="pt-BR" sz="1800" dirty="0"/>
              <a:t>Ajuda a identificar problemas com configurações baseadas em objetos:</a:t>
            </a:r>
          </a:p>
          <a:p>
            <a:pPr lvl="1">
              <a:spcBef>
                <a:spcPts val="0"/>
              </a:spcBef>
            </a:pPr>
            <a:r>
              <a:rPr lang="pt-BR" sz="1600" dirty="0"/>
              <a:t>Imprima em cinza usando apenas preto</a:t>
            </a:r>
          </a:p>
          <a:p>
            <a:pPr lvl="1"/>
            <a:r>
              <a:rPr lang="pt-BR" sz="1600" dirty="0"/>
              <a:t>Efeitos para aperfeiçoamento da borda </a:t>
            </a:r>
          </a:p>
          <a:p>
            <a:pPr lvl="2"/>
            <a:r>
              <a:rPr lang="pt-BR" sz="1400" dirty="0"/>
              <a:t>Por exemplo, Dynamic HD Text and Graphics</a:t>
            </a:r>
          </a:p>
          <a:p>
            <a:pPr lvl="1"/>
            <a:r>
              <a:rPr lang="pt-BR" sz="1600" dirty="0"/>
              <a:t>Rasterização baseada em objetos</a:t>
            </a:r>
          </a:p>
          <a:p>
            <a:r>
              <a:rPr lang="pt-BR" sz="1800" dirty="0"/>
              <a:t>Reduz o tempo de resolução de problemas</a:t>
            </a:r>
          </a:p>
          <a:p>
            <a:endParaRPr lang="pt-BR" sz="2000" dirty="0"/>
          </a:p>
          <a:p>
            <a:endParaRPr lang="pt-BR" sz="2000" dirty="0"/>
          </a:p>
          <a:p>
            <a:pPr lvl="1"/>
            <a:endParaRPr lang="pt-BR" sz="18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pt-BR" sz="900" i="1" dirty="0">
                <a:latin typeface="Georgia" panose="02040502050405020303" pitchFamily="18" charset="0"/>
              </a:rPr>
              <a:t>Requer o Fiery Graphic Arts Package, Premium Edition ou Fiery Productivity Package</a:t>
            </a:r>
          </a:p>
        </p:txBody>
      </p:sp>
      <p:pic>
        <p:nvPicPr>
          <p:cNvPr id="13" name="Picture 12">
            <a:extLst>
              <a:ext uri="{FF2B5EF4-FFF2-40B4-BE49-F238E27FC236}">
                <a16:creationId xmlns:a16="http://schemas.microsoft.com/office/drawing/2014/main" id="{EB8C811D-61CF-4ACF-8449-79220BC715BA}"/>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pt-BR"/>
              <a:t>O que é a plataforma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pt-BR"/>
          </a:p>
        </p:txBody>
      </p:sp>
      <p:sp>
        <p:nvSpPr>
          <p:cNvPr id="6" name="Content Placeholder 5"/>
          <p:cNvSpPr>
            <a:spLocks noGrp="1"/>
          </p:cNvSpPr>
          <p:nvPr>
            <p:ph sz="quarter" idx="12"/>
          </p:nvPr>
        </p:nvSpPr>
        <p:spPr>
          <a:xfrm>
            <a:off x="457201" y="1433513"/>
            <a:ext cx="5515582" cy="3180160"/>
          </a:xfrm>
        </p:spPr>
        <p:txBody>
          <a:bodyPr>
            <a:noAutofit/>
          </a:bodyPr>
          <a:lstStyle/>
          <a:p>
            <a:pPr marL="0" indent="0">
              <a:buNone/>
            </a:pPr>
            <a:r>
              <a:rPr lang="pt-BR" sz="2400" i="1" dirty="0"/>
              <a:t>"Uma plataforma para </a:t>
            </a:r>
            <a:br>
              <a:rPr lang="pt-BR" sz="2400" i="1" dirty="0"/>
            </a:br>
            <a:r>
              <a:rPr lang="pt-BR" sz="2400" i="1" dirty="0"/>
              <a:t>a próxima década"</a:t>
            </a:r>
          </a:p>
          <a:p>
            <a:pPr lvl="1"/>
            <a:r>
              <a:rPr lang="pt-BR" sz="2000" dirty="0"/>
              <a:t>Foco nos usuários</a:t>
            </a:r>
            <a:r>
              <a:rPr lang="en-US" sz="2400" dirty="0"/>
              <a:t>		</a:t>
            </a:r>
          </a:p>
          <a:p>
            <a:pPr lvl="2">
              <a:spcBef>
                <a:spcPts val="0"/>
              </a:spcBef>
            </a:pPr>
            <a:r>
              <a:rPr lang="pt-BR" sz="1400" dirty="0"/>
              <a:t>Inovação em quase todos os pontos de contato do usuário com o Fiery</a:t>
            </a:r>
            <a:r>
              <a:rPr lang="pt-BR" sz="1400" baseline="30000" dirty="0"/>
              <a:t>®</a:t>
            </a:r>
          </a:p>
          <a:p>
            <a:pPr lvl="2"/>
            <a:r>
              <a:rPr lang="pt-BR" sz="1400" dirty="0"/>
              <a:t>Novos recursos nas áreas mais importantes para os usuários: cores, produtividade, usabilidade </a:t>
            </a:r>
            <a:br>
              <a:rPr lang="pt-BR" sz="1400" dirty="0"/>
            </a:br>
            <a:r>
              <a:rPr lang="pt-BR" sz="1400" dirty="0"/>
              <a:t>e integração</a:t>
            </a:r>
          </a:p>
          <a:p>
            <a:pPr lvl="1">
              <a:spcBef>
                <a:spcPts val="1200"/>
              </a:spcBef>
            </a:pPr>
            <a:r>
              <a:rPr lang="pt-BR" sz="2000" dirty="0"/>
              <a:t>Controle das impressoras Fiery Driven™ </a:t>
            </a:r>
          </a:p>
          <a:p>
            <a:pPr lvl="2"/>
            <a:r>
              <a:rPr lang="pt-BR" sz="1400" dirty="0"/>
              <a:t>Folhas soltas, alimentação contínua em alta velocidade, cartolina dobrável B1 e papelão ondulado </a:t>
            </a:r>
          </a:p>
          <a:p>
            <a:pPr lvl="1"/>
            <a:endParaRPr lang="pt-BR" sz="24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pt-BR"/>
              <a:t>Cobertura da área total</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pt-BR"/>
          </a:p>
        </p:txBody>
      </p:sp>
      <p:sp>
        <p:nvSpPr>
          <p:cNvPr id="4" name="Content Placeholder 3"/>
          <p:cNvSpPr>
            <a:spLocks noGrp="1"/>
          </p:cNvSpPr>
          <p:nvPr>
            <p:ph sz="quarter" idx="12"/>
          </p:nvPr>
        </p:nvSpPr>
        <p:spPr>
          <a:xfrm>
            <a:off x="457199" y="1386071"/>
            <a:ext cx="8153984" cy="3227602"/>
          </a:xfrm>
        </p:spPr>
        <p:txBody>
          <a:bodyPr>
            <a:normAutofit/>
          </a:bodyPr>
          <a:lstStyle/>
          <a:p>
            <a:r>
              <a:rPr lang="pt-BR" sz="1800" dirty="0"/>
              <a:t>Exibe a soma dos valores de separação</a:t>
            </a:r>
          </a:p>
          <a:p>
            <a:r>
              <a:rPr lang="pt-BR" sz="1800" dirty="0"/>
              <a:t>Ajuda a identificar áreas onde o limite de cobertura de área total </a:t>
            </a:r>
            <a:br>
              <a:rPr lang="pt-BR" sz="1800" dirty="0"/>
            </a:br>
            <a:r>
              <a:rPr lang="pt-BR" sz="1800" dirty="0"/>
              <a:t>foi atingido</a:t>
            </a:r>
          </a:p>
          <a:p>
            <a:r>
              <a:rPr lang="pt-BR" sz="1800" dirty="0"/>
              <a:t>Pode ser usado para resolver problemas de imagens, como falta de detalhes em sombras</a:t>
            </a:r>
          </a:p>
          <a:p>
            <a:endParaRPr lang="pt-BR" sz="2000" dirty="0"/>
          </a:p>
          <a:p>
            <a:endParaRPr lang="pt-BR" sz="2000" dirty="0"/>
          </a:p>
          <a:p>
            <a:pPr lvl="1"/>
            <a:endParaRPr lang="pt-BR" sz="2400"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pt-BR" sz="900" i="1" dirty="0">
                <a:latin typeface="Georgia" panose="02040502050405020303" pitchFamily="18" charset="0"/>
              </a:rPr>
              <a:t>Requer o Fiery Graphic Arts Package, Premium Edition ou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286C853-1EA9-45FF-B9EA-62E53E8CD9F7}"/>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Perfil de entrada de escala de cinza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pt-BR"/>
          </a:p>
        </p:txBody>
      </p:sp>
      <p:sp>
        <p:nvSpPr>
          <p:cNvPr id="4" name="Content Placeholder 3"/>
          <p:cNvSpPr>
            <a:spLocks noGrp="1"/>
          </p:cNvSpPr>
          <p:nvPr>
            <p:ph sz="quarter" idx="12"/>
          </p:nvPr>
        </p:nvSpPr>
        <p:spPr>
          <a:xfrm>
            <a:off x="457200" y="1433513"/>
            <a:ext cx="5123793" cy="3180160"/>
          </a:xfrm>
        </p:spPr>
        <p:txBody>
          <a:bodyPr>
            <a:normAutofit fontScale="92500" lnSpcReduction="20000"/>
          </a:bodyPr>
          <a:lstStyle/>
          <a:p>
            <a:r>
              <a:rPr lang="pt-BR"/>
              <a:t>Atenda às expectativas de impressão referente a imagens, vetores ou objetos gráficos em escala de cinza</a:t>
            </a:r>
          </a:p>
          <a:p>
            <a:r>
              <a:rPr lang="pt-BR"/>
              <a:t>Especifique controles de renderização de cores como para RGB e CMYK</a:t>
            </a:r>
          </a:p>
          <a:p>
            <a:endParaRPr lang="pt-BR"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pt-BR" sz="900" i="1" dirty="0">
                <a:latin typeface="Georgia" panose="02040502050405020303" pitchFamily="18" charset="0"/>
              </a:rPr>
              <a:t>Configurações de escala de cinza na guia Cor em Propriedades da Tarefa e no controlador</a:t>
            </a:r>
          </a:p>
        </p:txBody>
      </p:sp>
      <p:pic>
        <p:nvPicPr>
          <p:cNvPr id="9" name="Picture 8">
            <a:extLst>
              <a:ext uri="{FF2B5EF4-FFF2-40B4-BE49-F238E27FC236}">
                <a16:creationId xmlns:a16="http://schemas.microsoft.com/office/drawing/2014/main" id="{0901EAB9-98C1-4F5A-A0DA-76FCC8944201}"/>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Melhorias no desempenho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pt-BR"/>
          </a:p>
        </p:txBody>
      </p:sp>
      <p:sp>
        <p:nvSpPr>
          <p:cNvPr id="4" name="Content Placeholder 3"/>
          <p:cNvSpPr>
            <a:spLocks noGrp="1"/>
          </p:cNvSpPr>
          <p:nvPr>
            <p:ph sz="quarter" idx="12"/>
          </p:nvPr>
        </p:nvSpPr>
        <p:spPr>
          <a:xfrm>
            <a:off x="457199" y="1433513"/>
            <a:ext cx="5097295" cy="3180160"/>
          </a:xfrm>
        </p:spPr>
        <p:txBody>
          <a:bodyPr>
            <a:normAutofit fontScale="92500" lnSpcReduction="10000"/>
          </a:bodyPr>
          <a:lstStyle/>
          <a:p>
            <a:r>
              <a:rPr lang="pt-BR" dirty="0"/>
              <a:t>Otimizações HyperRIP</a:t>
            </a:r>
          </a:p>
          <a:p>
            <a:r>
              <a:rPr lang="pt-BR" dirty="0"/>
              <a:t>Reimpressão rápida</a:t>
            </a:r>
          </a:p>
          <a:p>
            <a:r>
              <a:rPr lang="pt-BR" dirty="0"/>
              <a:t>Hardware de </a:t>
            </a:r>
            <a:br>
              <a:rPr lang="pt-BR" dirty="0"/>
            </a:br>
            <a:r>
              <a:rPr lang="pt-BR" dirty="0"/>
              <a:t>última geração</a:t>
            </a:r>
          </a:p>
          <a:p>
            <a:pPr lvl="1"/>
            <a:r>
              <a:rPr lang="pt-BR" dirty="0"/>
              <a:t>Servidores NX Pro </a:t>
            </a:r>
            <a:br>
              <a:rPr lang="pt-BR" dirty="0"/>
            </a:br>
            <a:r>
              <a:rPr lang="pt-BR" dirty="0"/>
              <a:t>e Premium</a:t>
            </a:r>
          </a:p>
          <a:p>
            <a:pPr lvl="1"/>
            <a:r>
              <a:rPr lang="pt-BR" dirty="0"/>
              <a:t>Servidores XB </a:t>
            </a:r>
          </a:p>
        </p:txBody>
      </p:sp>
      <p:sp>
        <p:nvSpPr>
          <p:cNvPr id="5" name="TextBox 4"/>
          <p:cNvSpPr txBox="1"/>
          <p:nvPr/>
        </p:nvSpPr>
        <p:spPr>
          <a:xfrm>
            <a:off x="5948371" y="2661329"/>
            <a:ext cx="2816216" cy="461663"/>
          </a:xfrm>
          <a:prstGeom prst="rect">
            <a:avLst/>
          </a:prstGeom>
          <a:noFill/>
        </p:spPr>
        <p:txBody>
          <a:bodyPr wrap="square" lIns="91438" tIns="45719" rIns="91438" bIns="45719" rtlCol="0">
            <a:spAutoFit/>
          </a:bodyPr>
          <a:lstStyle/>
          <a:p>
            <a:pPr marL="0" lvl="1"/>
            <a:endParaRPr lang="pt-BR" sz="1200" b="1" dirty="0">
              <a:solidFill>
                <a:srgbClr val="333333"/>
              </a:solidFill>
              <a:latin typeface="Georgia"/>
              <a:cs typeface="Georgia"/>
            </a:endParaRPr>
          </a:p>
          <a:p>
            <a:pPr algn="ctr"/>
            <a:r>
              <a:rPr lang="pt-BR" sz="1200" b="1" dirty="0">
                <a:latin typeface="Georgia"/>
                <a:hlinkClick r:id="rId3"/>
              </a:rPr>
              <a:t>Assistir ao vídeo do HyperRIP</a:t>
            </a:r>
            <a:endParaRPr lang="pt-BR"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6198546" y="3170410"/>
            <a:ext cx="2315866" cy="646331"/>
          </a:xfrm>
          <a:prstGeom prst="rect">
            <a:avLst/>
          </a:prstGeom>
          <a:noFill/>
        </p:spPr>
        <p:txBody>
          <a:bodyPr wrap="square" rtlCol="0">
            <a:spAutoFit/>
          </a:bodyPr>
          <a:lstStyle/>
          <a:p>
            <a:pPr algn="ctr"/>
            <a:r>
              <a:rPr lang="pt-BR" dirty="0">
                <a:latin typeface="Georgia" panose="02040502050405020303" pitchFamily="18" charset="0"/>
              </a:rPr>
              <a:t>Processe trabalhos 55% mais rápido</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t-BR"/>
              <a:t>Tabela do FS300 Pro</a:t>
            </a:r>
          </a:p>
        </p:txBody>
      </p:sp>
      <p:sp>
        <p:nvSpPr>
          <p:cNvPr id="2" name="Title 1"/>
          <p:cNvSpPr>
            <a:spLocks noGrp="1"/>
          </p:cNvSpPr>
          <p:nvPr>
            <p:ph type="title"/>
          </p:nvPr>
        </p:nvSpPr>
        <p:spPr>
          <a:xfrm>
            <a:off x="457200" y="205979"/>
            <a:ext cx="8234624" cy="857250"/>
          </a:xfrm>
        </p:spPr>
        <p:txBody>
          <a:bodyPr>
            <a:noAutofit/>
          </a:bodyPr>
          <a:lstStyle/>
          <a:p>
            <a:r>
              <a:rPr lang="pt-BR" sz="3200" dirty="0"/>
              <a:t>Formatos de arquivo compatíveis com o modo de trabalho único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pt-BR"/>
          </a:p>
        </p:txBody>
      </p:sp>
      <p:graphicFrame>
        <p:nvGraphicFramePr>
          <p:cNvPr id="5" name="Table 4"/>
          <p:cNvGraphicFramePr>
            <a:graphicFrameLocks noGrp="1"/>
          </p:cNvGraphicFramePr>
          <p:nvPr>
            <p:extLst>
              <p:ext uri="{D42A27DB-BD31-4B8C-83A1-F6EECF244321}">
                <p14:modId xmlns:p14="http://schemas.microsoft.com/office/powerpoint/2010/main" val="4033298197"/>
              </p:ext>
            </p:extLst>
          </p:nvPr>
        </p:nvGraphicFramePr>
        <p:xfrm>
          <a:off x="1040832" y="1240969"/>
          <a:ext cx="6624910" cy="3824291"/>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509452">
                <a:tc>
                  <a:txBody>
                    <a:bodyPr/>
                    <a:lstStyle/>
                    <a:p>
                      <a:pPr marL="0" marR="0">
                        <a:spcBef>
                          <a:spcPts val="0"/>
                        </a:spcBef>
                        <a:spcAft>
                          <a:spcPts val="0"/>
                        </a:spcAft>
                      </a:pPr>
                      <a:r>
                        <a:rPr lang="pt-BR" sz="700" dirty="0">
                          <a:effectLst/>
                          <a:latin typeface="Georgia" panose="02040502050405020303" pitchFamily="18" charset="0"/>
                        </a:rPr>
                        <a:t>Tipo de arquivo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Comum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Duplex</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XObjects / Cache de formulários</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Mídia mista</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Control Bar</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Intervalo de impressão</a:t>
                      </a:r>
                    </a:p>
                    <a:p>
                      <a:pPr marL="0" marR="0">
                        <a:spcBef>
                          <a:spcPts val="0"/>
                        </a:spcBef>
                        <a:spcAft>
                          <a:spcPts val="0"/>
                        </a:spcAft>
                      </a:pPr>
                      <a:r>
                        <a:rPr lang="pt-BR" sz="700" dirty="0">
                          <a:effectLst/>
                          <a:latin typeface="Georgia" panose="02040502050405020303" pitchFamily="18" charset="0"/>
                        </a:rPr>
                        <a:t>Página/ Registro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Impo-sição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Post-flight</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Fila direta</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91831">
                <a:tc gridSpan="10">
                  <a:txBody>
                    <a:bodyPr/>
                    <a:lstStyle/>
                    <a:p>
                      <a:pPr marL="0" marR="0">
                        <a:spcBef>
                          <a:spcPts val="0"/>
                        </a:spcBef>
                        <a:spcAft>
                          <a:spcPts val="0"/>
                        </a:spcAft>
                      </a:pPr>
                      <a:r>
                        <a:rPr lang="pt-BR" sz="700" dirty="0">
                          <a:effectLst/>
                          <a:latin typeface="Georgia" panose="02040502050405020303" pitchFamily="18" charset="0"/>
                        </a:rPr>
                        <a:t>Fluxo de trabalho CPSI</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91831">
                <a:tc>
                  <a:txBody>
                    <a:bodyPr/>
                    <a:lstStyle/>
                    <a:p>
                      <a:pPr marL="0" marR="0">
                        <a:spcBef>
                          <a:spcPts val="0"/>
                        </a:spcBef>
                        <a:spcAft>
                          <a:spcPts val="0"/>
                        </a:spcAft>
                      </a:pPr>
                      <a:r>
                        <a:rPr lang="pt-BR" sz="700" b="0" dirty="0">
                          <a:effectLst/>
                          <a:latin typeface="Georgia" panose="02040502050405020303" pitchFamily="18" charset="0"/>
                        </a:rPr>
                        <a:t>PDF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91831">
                <a:tc>
                  <a:txBody>
                    <a:bodyPr/>
                    <a:lstStyle/>
                    <a:p>
                      <a:pPr marL="0" marR="0">
                        <a:spcBef>
                          <a:spcPts val="0"/>
                        </a:spcBef>
                        <a:spcAft>
                          <a:spcPts val="0"/>
                        </a:spcAft>
                      </a:pPr>
                      <a:r>
                        <a:rPr lang="pt-BR" sz="700" b="0" dirty="0">
                          <a:effectLst/>
                          <a:latin typeface="Georgia" panose="02040502050405020303" pitchFamily="18" charset="0"/>
                        </a:rPr>
                        <a:t>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45543">
                <a:tc>
                  <a:txBody>
                    <a:bodyPr/>
                    <a:lstStyle/>
                    <a:p>
                      <a:pPr marL="0" marR="0">
                        <a:spcBef>
                          <a:spcPts val="0"/>
                        </a:spcBef>
                        <a:spcAft>
                          <a:spcPts val="0"/>
                        </a:spcAft>
                      </a:pPr>
                      <a:r>
                        <a:rPr lang="pt-BR" sz="700" b="0" dirty="0">
                          <a:effectLst/>
                          <a:latin typeface="Georgia" panose="02040502050405020303" pitchFamily="18" charset="0"/>
                        </a:rPr>
                        <a:t>QuickDoc Merge</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91831">
                <a:tc>
                  <a:txBody>
                    <a:bodyPr/>
                    <a:lstStyle/>
                    <a:p>
                      <a:pPr marL="0" marR="0">
                        <a:spcBef>
                          <a:spcPts val="0"/>
                        </a:spcBef>
                        <a:spcAft>
                          <a:spcPts val="0"/>
                        </a:spcAft>
                      </a:pPr>
                      <a:r>
                        <a:rPr lang="pt-BR" sz="700" b="0" dirty="0">
                          <a:effectLst/>
                          <a:latin typeface="Georgia" panose="02040502050405020303" pitchFamily="18" charset="0"/>
                        </a:rPr>
                        <a:t>PDF/VT</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91831">
                <a:tc>
                  <a:txBody>
                    <a:bodyPr/>
                    <a:lstStyle/>
                    <a:p>
                      <a:pPr marL="0" marR="0">
                        <a:spcBef>
                          <a:spcPts val="0"/>
                        </a:spcBef>
                        <a:spcAft>
                          <a:spcPts val="0"/>
                        </a:spcAft>
                      </a:pPr>
                      <a:r>
                        <a:rPr lang="pt-BR" sz="700" b="0" dirty="0">
                          <a:effectLst/>
                          <a:latin typeface="Georgia" panose="02040502050405020303" pitchFamily="18" charset="0"/>
                        </a:rPr>
                        <a:t>PPML</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91831">
                <a:tc>
                  <a:txBody>
                    <a:bodyPr/>
                    <a:lstStyle/>
                    <a:p>
                      <a:pPr marL="0" marR="0">
                        <a:spcBef>
                          <a:spcPts val="0"/>
                        </a:spcBef>
                        <a:spcAft>
                          <a:spcPts val="0"/>
                        </a:spcAft>
                      </a:pPr>
                      <a:r>
                        <a:rPr lang="pt-BR" sz="700" b="0" dirty="0">
                          <a:effectLst/>
                          <a:latin typeface="Georgia" panose="02040502050405020303" pitchFamily="18" charset="0"/>
                        </a:rPr>
                        <a:t>VPS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a:effectLst/>
                          <a:latin typeface="Georgia" panose="02040502050405020303" pitchFamily="18" charset="0"/>
                        </a:rPr>
                        <a:t>Sim</a:t>
                      </a:r>
                      <a:endParaRPr lang="pt-B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91831">
                <a:tc>
                  <a:txBody>
                    <a:bodyPr/>
                    <a:lstStyle/>
                    <a:p>
                      <a:pPr marL="0" marR="0">
                        <a:spcBef>
                          <a:spcPts val="0"/>
                        </a:spcBef>
                        <a:spcAft>
                          <a:spcPts val="0"/>
                        </a:spcAft>
                      </a:pPr>
                      <a:r>
                        <a:rPr lang="pt-BR" sz="700" b="0" dirty="0">
                          <a:effectLst/>
                          <a:latin typeface="Georgia" panose="02040502050405020303" pitchFamily="18" charset="0"/>
                        </a:rPr>
                        <a:t>VIPP</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a:effectLst/>
                          <a:latin typeface="Georgia" panose="02040502050405020303" pitchFamily="18" charset="0"/>
                        </a:rPr>
                        <a:t>Sim</a:t>
                      </a:r>
                      <a:endParaRPr lang="pt-B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91831">
                <a:tc>
                  <a:txBody>
                    <a:bodyPr/>
                    <a:lstStyle/>
                    <a:p>
                      <a:pPr marL="0" marR="0">
                        <a:spcBef>
                          <a:spcPts val="0"/>
                        </a:spcBef>
                        <a:spcAft>
                          <a:spcPts val="0"/>
                        </a:spcAft>
                      </a:pPr>
                      <a:r>
                        <a:rPr lang="pt-BR" sz="700" b="0" dirty="0">
                          <a:effectLst/>
                          <a:latin typeface="Georgia" panose="02040502050405020303" pitchFamily="18" charset="0"/>
                        </a:rPr>
                        <a:t>Mestre do FreeForm</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91831">
                <a:tc>
                  <a:txBody>
                    <a:bodyPr/>
                    <a:lstStyle/>
                    <a:p>
                      <a:pPr marL="0" marR="0">
                        <a:spcBef>
                          <a:spcPts val="0"/>
                        </a:spcBef>
                        <a:spcAft>
                          <a:spcPts val="0"/>
                        </a:spcAft>
                      </a:pPr>
                      <a:r>
                        <a:rPr lang="pt-BR" sz="700" b="0" dirty="0">
                          <a:effectLst/>
                          <a:latin typeface="Georgia" panose="02040502050405020303" pitchFamily="18" charset="0"/>
                        </a:rPr>
                        <a:t>Variável FreeForm</a:t>
                      </a: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a:effectLst/>
                          <a:latin typeface="Georgia" panose="02040502050405020303" pitchFamily="18" charset="0"/>
                        </a:rPr>
                        <a:t>Sim</a:t>
                      </a:r>
                      <a:endParaRPr lang="pt-B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91831">
                <a:tc>
                  <a:txBody>
                    <a:bodyPr/>
                    <a:lstStyle/>
                    <a:p>
                      <a:pPr marL="0" marR="0">
                        <a:spcBef>
                          <a:spcPts val="0"/>
                        </a:spcBef>
                        <a:spcAft>
                          <a:spcPts val="0"/>
                        </a:spcAft>
                      </a:pPr>
                      <a:r>
                        <a:rPr lang="pt-BR" sz="700" b="0" dirty="0">
                          <a:effectLst/>
                          <a:latin typeface="Georgia" panose="02040502050405020303" pitchFamily="18" charset="0"/>
                        </a:rPr>
                        <a:t>TIF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91831">
                <a:tc>
                  <a:txBody>
                    <a:bodyPr/>
                    <a:lstStyle/>
                    <a:p>
                      <a:pPr marL="0" marR="0">
                        <a:spcBef>
                          <a:spcPts val="0"/>
                        </a:spcBef>
                        <a:spcAft>
                          <a:spcPts val="0"/>
                        </a:spcAft>
                      </a:pPr>
                      <a:r>
                        <a:rPr lang="pt-BR" sz="700" b="0" dirty="0">
                          <a:effectLst/>
                          <a:latin typeface="Georgia" panose="02040502050405020303" pitchFamily="18" charset="0"/>
                        </a:rPr>
                        <a:t>EPS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91831">
                <a:tc gridSpan="10">
                  <a:txBody>
                    <a:bodyPr/>
                    <a:lstStyle/>
                    <a:p>
                      <a:pPr marL="0" marR="0">
                        <a:spcBef>
                          <a:spcPts val="0"/>
                        </a:spcBef>
                        <a:spcAft>
                          <a:spcPts val="0"/>
                        </a:spcAft>
                      </a:pPr>
                      <a:r>
                        <a:rPr lang="pt-BR" sz="700" dirty="0">
                          <a:effectLst/>
                          <a:latin typeface="Georgia" panose="02040502050405020303" pitchFamily="18" charset="0"/>
                        </a:rPr>
                        <a:t>Fluxo de trabalho APPE</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91831">
                <a:tc>
                  <a:txBody>
                    <a:bodyPr/>
                    <a:lstStyle/>
                    <a:p>
                      <a:pPr marL="0" marR="0">
                        <a:spcBef>
                          <a:spcPts val="0"/>
                        </a:spcBef>
                        <a:spcAft>
                          <a:spcPts val="0"/>
                        </a:spcAft>
                      </a:pPr>
                      <a:r>
                        <a:rPr lang="pt-BR" sz="700" b="0" dirty="0">
                          <a:effectLst/>
                          <a:latin typeface="Georgia" panose="02040502050405020303" pitchFamily="18" charset="0"/>
                        </a:rPr>
                        <a:t>PDF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91831">
                <a:tc>
                  <a:txBody>
                    <a:bodyPr/>
                    <a:lstStyle/>
                    <a:p>
                      <a:pPr marL="0" marR="0">
                        <a:spcBef>
                          <a:spcPts val="0"/>
                        </a:spcBef>
                        <a:spcAft>
                          <a:spcPts val="0"/>
                        </a:spcAft>
                      </a:pPr>
                      <a:r>
                        <a:rPr lang="pt-BR" sz="700" b="0" dirty="0">
                          <a:effectLst/>
                          <a:latin typeface="Georgia" panose="02040502050405020303" pitchFamily="18" charset="0"/>
                        </a:rPr>
                        <a:t>PDF/VT</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91831">
                <a:tc gridSpan="10">
                  <a:txBody>
                    <a:bodyPr/>
                    <a:lstStyle/>
                    <a:p>
                      <a:pPr marL="0" marR="0">
                        <a:spcBef>
                          <a:spcPts val="0"/>
                        </a:spcBef>
                        <a:spcAft>
                          <a:spcPts val="0"/>
                        </a:spcAft>
                      </a:pPr>
                      <a:r>
                        <a:rPr lang="pt-BR" sz="700" dirty="0">
                          <a:effectLst/>
                          <a:latin typeface="Georgia" panose="02040502050405020303" pitchFamily="18" charset="0"/>
                        </a:rPr>
                        <a:t>Fluxo de trabalho PCL</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91831">
                <a:tc>
                  <a:txBody>
                    <a:bodyPr/>
                    <a:lstStyle/>
                    <a:p>
                      <a:pPr marL="0" marR="0">
                        <a:spcBef>
                          <a:spcPts val="0"/>
                        </a:spcBef>
                        <a:spcAft>
                          <a:spcPts val="0"/>
                        </a:spcAft>
                      </a:pPr>
                      <a:r>
                        <a:rPr lang="pt-BR" sz="700" b="0" dirty="0">
                          <a:effectLst/>
                          <a:latin typeface="Georgia" panose="02040502050405020303" pitchFamily="18" charset="0"/>
                        </a:rPr>
                        <a:t>PCL</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9691" y="1948255"/>
            <a:ext cx="3925530" cy="2728247"/>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pt-BR" dirty="0">
                  <a:solidFill>
                    <a:schemeClr val="tx1"/>
                  </a:solidFill>
                  <a:latin typeface="Georgia" panose="02040502050405020303" pitchFamily="18" charset="0"/>
                </a:rPr>
                <a:t>NÃO</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t-BR"/>
              <a:t>Tabela do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t-BR"/>
              <a:t>Tabela do FS300 Pro</a:t>
            </a:r>
          </a:p>
        </p:txBody>
      </p:sp>
      <p:sp>
        <p:nvSpPr>
          <p:cNvPr id="2" name="Title 1"/>
          <p:cNvSpPr>
            <a:spLocks noGrp="1"/>
          </p:cNvSpPr>
          <p:nvPr>
            <p:ph type="title"/>
          </p:nvPr>
        </p:nvSpPr>
        <p:spPr>
          <a:xfrm>
            <a:off x="457200" y="205979"/>
            <a:ext cx="8234624" cy="857250"/>
          </a:xfrm>
        </p:spPr>
        <p:txBody>
          <a:bodyPr>
            <a:noAutofit/>
          </a:bodyPr>
          <a:lstStyle/>
          <a:p>
            <a:r>
              <a:rPr lang="pt-BR" sz="3200" dirty="0"/>
              <a:t>Formatos de arquivo compatíveis com o modo de trabalho único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pt-BR"/>
          </a:p>
        </p:txBody>
      </p:sp>
      <p:graphicFrame>
        <p:nvGraphicFramePr>
          <p:cNvPr id="5" name="Table 4"/>
          <p:cNvGraphicFramePr>
            <a:graphicFrameLocks noGrp="1"/>
          </p:cNvGraphicFramePr>
          <p:nvPr>
            <p:extLst>
              <p:ext uri="{D42A27DB-BD31-4B8C-83A1-F6EECF244321}">
                <p14:modId xmlns:p14="http://schemas.microsoft.com/office/powerpoint/2010/main" val="2924695895"/>
              </p:ext>
            </p:extLst>
          </p:nvPr>
        </p:nvGraphicFramePr>
        <p:xfrm>
          <a:off x="1040832" y="1240969"/>
          <a:ext cx="6624910" cy="3796987"/>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522514">
                <a:tc>
                  <a:txBody>
                    <a:bodyPr/>
                    <a:lstStyle/>
                    <a:p>
                      <a:pPr marL="0" marR="0">
                        <a:spcBef>
                          <a:spcPts val="0"/>
                        </a:spcBef>
                        <a:spcAft>
                          <a:spcPts val="0"/>
                        </a:spcAft>
                      </a:pPr>
                      <a:r>
                        <a:rPr lang="pt-BR" sz="700" dirty="0">
                          <a:effectLst/>
                          <a:latin typeface="Georgia" panose="02040502050405020303" pitchFamily="18" charset="0"/>
                        </a:rPr>
                        <a:t>Tipo de arquivo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Comum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Duplex</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XObjects / Cache de formulários</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Mídia mista</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Control Bar</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Intervalo de impressão</a:t>
                      </a:r>
                    </a:p>
                    <a:p>
                      <a:pPr marL="0" marR="0">
                        <a:spcBef>
                          <a:spcPts val="0"/>
                        </a:spcBef>
                        <a:spcAft>
                          <a:spcPts val="0"/>
                        </a:spcAft>
                      </a:pPr>
                      <a:r>
                        <a:rPr lang="pt-BR" sz="700" dirty="0">
                          <a:effectLst/>
                          <a:latin typeface="Georgia" panose="02040502050405020303" pitchFamily="18" charset="0"/>
                        </a:rPr>
                        <a:t>Página/ Registro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Impo-sição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Post-flight</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t-BR" sz="700" dirty="0">
                          <a:effectLst/>
                          <a:latin typeface="Georgia" panose="02040502050405020303" pitchFamily="18" charset="0"/>
                        </a:rPr>
                        <a:t>Fila direta</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9495">
                <a:tc gridSpan="10">
                  <a:txBody>
                    <a:bodyPr/>
                    <a:lstStyle/>
                    <a:p>
                      <a:pPr marL="0" marR="0">
                        <a:spcBef>
                          <a:spcPts val="0"/>
                        </a:spcBef>
                        <a:spcAft>
                          <a:spcPts val="0"/>
                        </a:spcAft>
                      </a:pPr>
                      <a:r>
                        <a:rPr lang="pt-BR" sz="700" dirty="0">
                          <a:effectLst/>
                          <a:latin typeface="Georgia" panose="02040502050405020303" pitchFamily="18" charset="0"/>
                        </a:rPr>
                        <a:t>Fluxo de trabalho CPSI</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9495">
                <a:tc>
                  <a:txBody>
                    <a:bodyPr/>
                    <a:lstStyle/>
                    <a:p>
                      <a:pPr marL="0" marR="0">
                        <a:spcBef>
                          <a:spcPts val="0"/>
                        </a:spcBef>
                        <a:spcAft>
                          <a:spcPts val="0"/>
                        </a:spcAft>
                      </a:pPr>
                      <a:r>
                        <a:rPr lang="pt-BR" sz="700" b="0" dirty="0">
                          <a:effectLst/>
                          <a:latin typeface="Georgia" panose="02040502050405020303" pitchFamily="18" charset="0"/>
                        </a:rPr>
                        <a:t>PDF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9495">
                <a:tc>
                  <a:txBody>
                    <a:bodyPr/>
                    <a:lstStyle/>
                    <a:p>
                      <a:pPr marL="0" marR="0">
                        <a:spcBef>
                          <a:spcPts val="0"/>
                        </a:spcBef>
                        <a:spcAft>
                          <a:spcPts val="0"/>
                        </a:spcAft>
                      </a:pPr>
                      <a:r>
                        <a:rPr lang="pt-BR" sz="700" b="0" dirty="0">
                          <a:effectLst/>
                          <a:latin typeface="Georgia" panose="02040502050405020303" pitchFamily="18" charset="0"/>
                        </a:rPr>
                        <a:t>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42553">
                <a:tc>
                  <a:txBody>
                    <a:bodyPr/>
                    <a:lstStyle/>
                    <a:p>
                      <a:pPr marL="0" marR="0">
                        <a:spcBef>
                          <a:spcPts val="0"/>
                        </a:spcBef>
                        <a:spcAft>
                          <a:spcPts val="0"/>
                        </a:spcAft>
                      </a:pPr>
                      <a:r>
                        <a:rPr lang="pt-BR" sz="700" b="0" dirty="0">
                          <a:effectLst/>
                          <a:latin typeface="Georgia" panose="02040502050405020303" pitchFamily="18" charset="0"/>
                        </a:rPr>
                        <a:t>QuickDoc Merge</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9495">
                <a:tc>
                  <a:txBody>
                    <a:bodyPr/>
                    <a:lstStyle/>
                    <a:p>
                      <a:pPr marL="0" marR="0">
                        <a:spcBef>
                          <a:spcPts val="0"/>
                        </a:spcBef>
                        <a:spcAft>
                          <a:spcPts val="0"/>
                        </a:spcAft>
                      </a:pPr>
                      <a:r>
                        <a:rPr lang="pt-BR" sz="700" b="0" dirty="0">
                          <a:effectLst/>
                          <a:latin typeface="Georgia" panose="02040502050405020303" pitchFamily="18" charset="0"/>
                        </a:rPr>
                        <a:t>PDF/VT</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9495">
                <a:tc>
                  <a:txBody>
                    <a:bodyPr/>
                    <a:lstStyle/>
                    <a:p>
                      <a:pPr marL="0" marR="0">
                        <a:spcBef>
                          <a:spcPts val="0"/>
                        </a:spcBef>
                        <a:spcAft>
                          <a:spcPts val="0"/>
                        </a:spcAft>
                      </a:pPr>
                      <a:r>
                        <a:rPr lang="pt-BR" sz="700" b="0" dirty="0">
                          <a:effectLst/>
                          <a:latin typeface="Georgia" panose="02040502050405020303" pitchFamily="18" charset="0"/>
                        </a:rPr>
                        <a:t>PPML</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9495">
                <a:tc>
                  <a:txBody>
                    <a:bodyPr/>
                    <a:lstStyle/>
                    <a:p>
                      <a:pPr marL="0" marR="0">
                        <a:spcBef>
                          <a:spcPts val="0"/>
                        </a:spcBef>
                        <a:spcAft>
                          <a:spcPts val="0"/>
                        </a:spcAft>
                      </a:pPr>
                      <a:r>
                        <a:rPr lang="pt-BR" sz="700" b="0" dirty="0">
                          <a:effectLst/>
                          <a:latin typeface="Georgia" panose="02040502050405020303" pitchFamily="18" charset="0"/>
                        </a:rPr>
                        <a:t>VPS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a:effectLst/>
                          <a:latin typeface="Georgia" panose="02040502050405020303" pitchFamily="18" charset="0"/>
                        </a:rPr>
                        <a:t>Sim</a:t>
                      </a:r>
                      <a:endParaRPr lang="pt-B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9495">
                <a:tc>
                  <a:txBody>
                    <a:bodyPr/>
                    <a:lstStyle/>
                    <a:p>
                      <a:pPr marL="0" marR="0">
                        <a:spcBef>
                          <a:spcPts val="0"/>
                        </a:spcBef>
                        <a:spcAft>
                          <a:spcPts val="0"/>
                        </a:spcAft>
                      </a:pPr>
                      <a:r>
                        <a:rPr lang="pt-BR" sz="700" b="0" dirty="0">
                          <a:effectLst/>
                          <a:latin typeface="Georgia" panose="02040502050405020303" pitchFamily="18" charset="0"/>
                        </a:rPr>
                        <a:t>VIPP</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a:effectLst/>
                          <a:latin typeface="Georgia" panose="02040502050405020303" pitchFamily="18" charset="0"/>
                        </a:rPr>
                        <a:t>Sim</a:t>
                      </a:r>
                      <a:endParaRPr lang="pt-BR"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9495">
                <a:tc>
                  <a:txBody>
                    <a:bodyPr/>
                    <a:lstStyle/>
                    <a:p>
                      <a:pPr marL="0" marR="0">
                        <a:spcBef>
                          <a:spcPts val="0"/>
                        </a:spcBef>
                        <a:spcAft>
                          <a:spcPts val="0"/>
                        </a:spcAft>
                      </a:pPr>
                      <a:r>
                        <a:rPr lang="pt-BR" sz="700" b="0" dirty="0">
                          <a:effectLst/>
                          <a:latin typeface="Georgia" panose="02040502050405020303" pitchFamily="18" charset="0"/>
                        </a:rPr>
                        <a:t>Mestre do FreeForm</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9495">
                <a:tc>
                  <a:txBody>
                    <a:bodyPr/>
                    <a:lstStyle/>
                    <a:p>
                      <a:pPr marL="0" marR="0">
                        <a:spcBef>
                          <a:spcPts val="0"/>
                        </a:spcBef>
                        <a:spcAft>
                          <a:spcPts val="0"/>
                        </a:spcAft>
                      </a:pPr>
                      <a:r>
                        <a:rPr lang="pt-BR" sz="700" b="0" dirty="0">
                          <a:effectLst/>
                          <a:latin typeface="Georgia" panose="02040502050405020303" pitchFamily="18" charset="0"/>
                        </a:rPr>
                        <a:t>Variável FreeForm</a:t>
                      </a:r>
                    </a:p>
                  </a:txBody>
                  <a:tcPr marL="67136" marR="67136" marT="0" marB="0" anchor="ct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9495">
                <a:tc>
                  <a:txBody>
                    <a:bodyPr/>
                    <a:lstStyle/>
                    <a:p>
                      <a:pPr marL="0" marR="0">
                        <a:spcBef>
                          <a:spcPts val="0"/>
                        </a:spcBef>
                        <a:spcAft>
                          <a:spcPts val="0"/>
                        </a:spcAft>
                      </a:pPr>
                      <a:r>
                        <a:rPr lang="pt-BR" sz="700" b="0" dirty="0">
                          <a:effectLst/>
                          <a:latin typeface="Georgia" panose="02040502050405020303" pitchFamily="18" charset="0"/>
                        </a:rPr>
                        <a:t>TIF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9495">
                <a:tc>
                  <a:txBody>
                    <a:bodyPr/>
                    <a:lstStyle/>
                    <a:p>
                      <a:pPr marL="0" marR="0">
                        <a:spcBef>
                          <a:spcPts val="0"/>
                        </a:spcBef>
                        <a:spcAft>
                          <a:spcPts val="0"/>
                        </a:spcAft>
                      </a:pPr>
                      <a:r>
                        <a:rPr lang="pt-BR" sz="700" b="0" dirty="0">
                          <a:effectLst/>
                          <a:latin typeface="Georgia" panose="02040502050405020303" pitchFamily="18" charset="0"/>
                        </a:rPr>
                        <a:t>EPS</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9495">
                <a:tc gridSpan="10">
                  <a:txBody>
                    <a:bodyPr/>
                    <a:lstStyle/>
                    <a:p>
                      <a:pPr marL="0" marR="0">
                        <a:spcBef>
                          <a:spcPts val="0"/>
                        </a:spcBef>
                        <a:spcAft>
                          <a:spcPts val="0"/>
                        </a:spcAft>
                      </a:pPr>
                      <a:r>
                        <a:rPr lang="pt-BR" sz="700" dirty="0">
                          <a:effectLst/>
                          <a:latin typeface="Georgia" panose="02040502050405020303" pitchFamily="18" charset="0"/>
                        </a:rPr>
                        <a:t>Fluxo de trabalho APPE</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9495">
                <a:tc>
                  <a:txBody>
                    <a:bodyPr/>
                    <a:lstStyle/>
                    <a:p>
                      <a:pPr marL="0" marR="0">
                        <a:spcBef>
                          <a:spcPts val="0"/>
                        </a:spcBef>
                        <a:spcAft>
                          <a:spcPts val="0"/>
                        </a:spcAft>
                      </a:pPr>
                      <a:r>
                        <a:rPr lang="pt-BR" sz="700" b="0" dirty="0">
                          <a:effectLst/>
                          <a:latin typeface="Georgia" panose="02040502050405020303" pitchFamily="18" charset="0"/>
                        </a:rPr>
                        <a:t>PDF</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9495">
                <a:tc>
                  <a:txBody>
                    <a:bodyPr/>
                    <a:lstStyle/>
                    <a:p>
                      <a:pPr marL="0" marR="0">
                        <a:spcBef>
                          <a:spcPts val="0"/>
                        </a:spcBef>
                        <a:spcAft>
                          <a:spcPts val="0"/>
                        </a:spcAft>
                      </a:pPr>
                      <a:r>
                        <a:rPr lang="pt-BR" sz="700" b="0" dirty="0">
                          <a:effectLst/>
                          <a:latin typeface="Georgia" panose="02040502050405020303" pitchFamily="18" charset="0"/>
                        </a:rPr>
                        <a:t>PDF/VT</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Sim</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t-BR" sz="700" b="1" dirty="0">
                          <a:effectLst/>
                          <a:latin typeface="Georgia" panose="02040502050405020303" pitchFamily="18" charset="0"/>
                        </a:rPr>
                        <a:t>Sim</a:t>
                      </a:r>
                      <a:endParaRPr lang="pt-BR"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Sim</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9495">
                <a:tc gridSpan="10">
                  <a:txBody>
                    <a:bodyPr/>
                    <a:lstStyle/>
                    <a:p>
                      <a:pPr marL="0" marR="0">
                        <a:spcBef>
                          <a:spcPts val="0"/>
                        </a:spcBef>
                        <a:spcAft>
                          <a:spcPts val="0"/>
                        </a:spcAft>
                      </a:pPr>
                      <a:r>
                        <a:rPr lang="pt-BR" sz="700" dirty="0">
                          <a:effectLst/>
                          <a:latin typeface="Georgia" panose="02040502050405020303" pitchFamily="18" charset="0"/>
                        </a:rPr>
                        <a:t>Fluxo de trabalho PCL</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9495">
                <a:tc>
                  <a:txBody>
                    <a:bodyPr/>
                    <a:lstStyle/>
                    <a:p>
                      <a:pPr marL="0" marR="0">
                        <a:spcBef>
                          <a:spcPts val="0"/>
                        </a:spcBef>
                        <a:spcAft>
                          <a:spcPts val="0"/>
                        </a:spcAft>
                      </a:pPr>
                      <a:r>
                        <a:rPr lang="pt-BR" sz="700" b="0" dirty="0">
                          <a:effectLst/>
                          <a:latin typeface="Georgia" panose="02040502050405020303" pitchFamily="18" charset="0"/>
                        </a:rPr>
                        <a:t>PCL</a:t>
                      </a:r>
                      <a:endParaRPr lang="pt-BR"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a:effectLst/>
                          <a:latin typeface="Georgia" panose="02040502050405020303" pitchFamily="18" charset="0"/>
                        </a:rPr>
                        <a:t>Não</a:t>
                      </a:r>
                      <a:endParaRPr lang="pt-BR"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t-BR" sz="700" dirty="0">
                          <a:effectLst/>
                          <a:latin typeface="Georgia" panose="02040502050405020303" pitchFamily="18" charset="0"/>
                        </a:rPr>
                        <a:t>Não</a:t>
                      </a:r>
                      <a:endParaRPr lang="pt-BR"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BR"/>
              <a:t>Melhorias de segurança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pt-BR"/>
          </a:p>
        </p:txBody>
      </p:sp>
      <p:sp>
        <p:nvSpPr>
          <p:cNvPr id="6" name="Content Placeholder 5"/>
          <p:cNvSpPr>
            <a:spLocks noGrp="1"/>
          </p:cNvSpPr>
          <p:nvPr>
            <p:ph sz="quarter" idx="12"/>
          </p:nvPr>
        </p:nvSpPr>
        <p:spPr>
          <a:xfrm>
            <a:off x="457200" y="1433513"/>
            <a:ext cx="8229600" cy="3180160"/>
          </a:xfrm>
        </p:spPr>
        <p:txBody>
          <a:bodyPr>
            <a:normAutofit/>
          </a:bodyPr>
          <a:lstStyle/>
          <a:p>
            <a:r>
              <a:rPr lang="pt-BR" sz="2800" dirty="0"/>
              <a:t>Windows 10 IoT Enterprise</a:t>
            </a:r>
          </a:p>
          <a:p>
            <a:pPr lvl="1">
              <a:spcBef>
                <a:spcPts val="1800"/>
              </a:spcBef>
            </a:pPr>
            <a:r>
              <a:rPr lang="pt-BR" sz="2400" dirty="0"/>
              <a:t>Proteção contra aplicativos maliciosos com </a:t>
            </a:r>
            <a:br>
              <a:rPr lang="pt-BR" sz="2400" dirty="0"/>
            </a:br>
            <a:r>
              <a:rPr lang="pt-BR" sz="2400" dirty="0"/>
              <a:t>o Windows Defender SmartScreen</a:t>
            </a:r>
          </a:p>
          <a:p>
            <a:pPr lvl="1"/>
            <a:r>
              <a:rPr lang="pt-BR" sz="2400" dirty="0"/>
              <a:t>Proteção de intermediários com o fortalecimento do SMB e a validação de certificados corporativos</a:t>
            </a:r>
          </a:p>
          <a:p>
            <a:pPr lvl="1"/>
            <a:r>
              <a:rPr lang="pt-BR" sz="2400" dirty="0"/>
              <a:t>Proteção antivírus e contra malwares com o Windows Defender e Windows Data Execution Prevention</a:t>
            </a:r>
            <a:endParaRPr lang="pt-BR" dirty="0"/>
          </a:p>
          <a:p>
            <a:pPr lvl="1"/>
            <a:endParaRPr lang="pt-BR"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327654" cy="857250"/>
          </a:xfrm>
        </p:spPr>
        <p:txBody>
          <a:bodyPr>
            <a:noAutofit/>
          </a:bodyPr>
          <a:lstStyle/>
          <a:p>
            <a:r>
              <a:rPr lang="pt-BR" sz="2800" dirty="0"/>
              <a:t>Melhorias na capacidade de manutenção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pt-BR"/>
          </a:p>
        </p:txBody>
      </p:sp>
      <p:sp>
        <p:nvSpPr>
          <p:cNvPr id="4" name="Content Placeholder 3"/>
          <p:cNvSpPr>
            <a:spLocks noGrp="1"/>
          </p:cNvSpPr>
          <p:nvPr>
            <p:ph sz="quarter" idx="12"/>
          </p:nvPr>
        </p:nvSpPr>
        <p:spPr>
          <a:xfrm>
            <a:off x="457200" y="1433513"/>
            <a:ext cx="5594279" cy="3180160"/>
          </a:xfrm>
        </p:spPr>
        <p:txBody>
          <a:bodyPr>
            <a:normAutofit fontScale="85000" lnSpcReduction="20000"/>
          </a:bodyPr>
          <a:lstStyle/>
          <a:p>
            <a:pPr marL="0" indent="0">
              <a:buNone/>
            </a:pPr>
            <a:r>
              <a:rPr lang="pt-BR" dirty="0"/>
              <a:t>Minimize as interrupções </a:t>
            </a:r>
            <a:br>
              <a:rPr lang="pt-BR" dirty="0"/>
            </a:br>
            <a:r>
              <a:rPr lang="pt-BR" dirty="0"/>
              <a:t>de produção  </a:t>
            </a:r>
          </a:p>
          <a:p>
            <a:r>
              <a:rPr lang="pt-BR" dirty="0"/>
              <a:t>Atualizações do Fiery</a:t>
            </a:r>
          </a:p>
          <a:p>
            <a:pPr lvl="1"/>
            <a:r>
              <a:rPr lang="pt-BR" dirty="0"/>
              <a:t>Mantenha os servidores Fiery atualizados com facilidade</a:t>
            </a:r>
          </a:p>
          <a:p>
            <a:r>
              <a:rPr lang="pt-BR" dirty="0"/>
              <a:t>Backups automáticos do sistema</a:t>
            </a:r>
          </a:p>
          <a:p>
            <a:r>
              <a:rPr lang="pt-BR" dirty="0"/>
              <a:t>Recuperação rápida após </a:t>
            </a:r>
            <a:br>
              <a:rPr lang="pt-BR" dirty="0"/>
            </a:br>
            <a:r>
              <a:rPr lang="pt-BR" dirty="0"/>
              <a:t>uma restauração</a:t>
            </a:r>
          </a:p>
          <a:p>
            <a:endParaRPr lang="pt-BR"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pt-BR" sz="3600" dirty="0"/>
              <a:t>Backups automáticos do sistema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pt-BR"/>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pt-BR" sz="2000" dirty="0"/>
              <a:t>Configure uma agenda de backup no Fiery QuickTouch </a:t>
            </a:r>
            <a:br>
              <a:rPr lang="pt-BR" sz="2000" dirty="0"/>
            </a:br>
            <a:r>
              <a:rPr lang="pt-BR" sz="2000" dirty="0"/>
              <a:t>e WebTools</a:t>
            </a:r>
          </a:p>
          <a:p>
            <a:pPr>
              <a:spcBef>
                <a:spcPts val="0"/>
              </a:spcBef>
            </a:pPr>
            <a:r>
              <a:rPr lang="pt-BR" sz="2000" dirty="0"/>
              <a:t>Restaure o servidor Fiery </a:t>
            </a:r>
            <a:br>
              <a:rPr lang="pt-BR" sz="2000" dirty="0"/>
            </a:br>
            <a:r>
              <a:rPr lang="pt-BR" sz="2000" dirty="0"/>
              <a:t>em menos de uma hora </a:t>
            </a:r>
          </a:p>
          <a:p>
            <a:pPr lvl="1">
              <a:spcBef>
                <a:spcPts val="0"/>
              </a:spcBef>
            </a:pPr>
            <a:r>
              <a:rPr lang="pt-BR" sz="1600" dirty="0"/>
              <a:t>1/8 do tempo que leva para carregar a partir de um kit de DVD</a:t>
            </a:r>
          </a:p>
          <a:p>
            <a:pPr>
              <a:spcBef>
                <a:spcPts val="0"/>
              </a:spcBef>
            </a:pPr>
            <a:r>
              <a:rPr lang="pt-BR" sz="2000" dirty="0"/>
              <a:t>Sem necessidade de kit de DVD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Integração melhorada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pt-BR"/>
          </a:p>
        </p:txBody>
      </p:sp>
      <p:sp>
        <p:nvSpPr>
          <p:cNvPr id="4" name="Content Placeholder 3"/>
          <p:cNvSpPr>
            <a:spLocks noGrp="1"/>
          </p:cNvSpPr>
          <p:nvPr>
            <p:ph sz="quarter" idx="12"/>
          </p:nvPr>
        </p:nvSpPr>
        <p:spPr/>
        <p:txBody>
          <a:bodyPr>
            <a:normAutofit fontScale="92500" lnSpcReduction="10000"/>
          </a:bodyPr>
          <a:lstStyle/>
          <a:p>
            <a:r>
              <a:rPr lang="pt-BR" sz="2800" dirty="0"/>
              <a:t>Novas APIs e melhorias de usabilidade integram-se facilmente a aplicativos internos na Fiery API v4</a:t>
            </a:r>
          </a:p>
          <a:p>
            <a:r>
              <a:rPr lang="pt-BR" sz="2800" dirty="0"/>
              <a:t>Novos recursos Fiery habilitados para JDF com o Fiery JDF v1.5</a:t>
            </a:r>
          </a:p>
          <a:p>
            <a:pPr lvl="1"/>
            <a:r>
              <a:rPr lang="pt-BR"/>
              <a:t>EFI AutoCount</a:t>
            </a:r>
            <a:endParaRPr lang="pt-BR" dirty="0"/>
          </a:p>
          <a:p>
            <a:pPr lvl="1"/>
            <a:r>
              <a:rPr lang="pt-BR"/>
              <a:t>EFI Quick Print Suite</a:t>
            </a:r>
          </a:p>
          <a:p>
            <a:pPr lvl="1"/>
            <a:r>
              <a:rPr lang="pt-BR"/>
              <a:t>Kodak Prinergy 8.1</a:t>
            </a:r>
          </a:p>
        </p:txBody>
      </p:sp>
      <p:pic>
        <p:nvPicPr>
          <p:cNvPr id="5" name="Picture 4"/>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600" dirty="0"/>
              <a:t>O valor do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pt-BR"/>
          </a:p>
        </p:txBody>
      </p:sp>
      <p:sp>
        <p:nvSpPr>
          <p:cNvPr id="4" name="Content Placeholder 3"/>
          <p:cNvSpPr>
            <a:spLocks noGrp="1"/>
          </p:cNvSpPr>
          <p:nvPr>
            <p:ph sz="quarter" idx="12"/>
          </p:nvPr>
        </p:nvSpPr>
        <p:spPr>
          <a:xfrm>
            <a:off x="457199" y="2019299"/>
            <a:ext cx="5060731" cy="2594373"/>
          </a:xfrm>
        </p:spPr>
        <p:txBody>
          <a:bodyPr>
            <a:normAutofit/>
          </a:bodyPr>
          <a:lstStyle/>
          <a:p>
            <a:r>
              <a:rPr lang="pt-BR" sz="2800" dirty="0"/>
              <a:t>Inovação nas áreas mais importantes para os clientes</a:t>
            </a:r>
          </a:p>
          <a:p>
            <a:r>
              <a:rPr lang="pt-BR" sz="2800" dirty="0"/>
              <a:t>Controle das impressoras digitais mais avançadas </a:t>
            </a:r>
            <a:br>
              <a:rPr lang="pt-BR" sz="2800" dirty="0"/>
            </a:br>
            <a:r>
              <a:rPr lang="pt-BR" sz="2800" dirty="0"/>
              <a:t>da indústria</a:t>
            </a:r>
          </a:p>
        </p:txBody>
      </p:sp>
      <p:grpSp>
        <p:nvGrpSpPr>
          <p:cNvPr id="9" name="Group 8">
            <a:extLst>
              <a:ext uri="{FF2B5EF4-FFF2-40B4-BE49-F238E27FC236}">
                <a16:creationId xmlns:a16="http://schemas.microsoft.com/office/drawing/2014/main" id="{352D6692-8CE1-4BA5-85B7-FAC5F8A6D2BC}"/>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4A813C0C-661C-413C-B6AE-56EE7686DE2F}"/>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0550B952-CC30-42FF-8C8D-817B98ABCD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27A2291F-251E-4337-856C-D51A4D3B2DCB}"/>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5DDC32FD-933A-41CA-BD92-32F709006EDD}"/>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AF6F8DEE-5476-472F-B245-32AA3E73EFB1}"/>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908FAD89-8C7E-47FA-926D-0DB542A88117}"/>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pt-BR" dirty="0">
                  <a:latin typeface="Georgia" panose="02040502050405020303" pitchFamily="18" charset="0"/>
                </a:rPr>
                <a:t>Fiery Command WorkStation</a:t>
              </a:r>
              <a:r>
                <a:rPr lang="pt-BR" baseline="30000" dirty="0">
                  <a:latin typeface="Georgia" panose="02040502050405020303" pitchFamily="18" charset="0"/>
                </a:rPr>
                <a:t>®</a:t>
              </a:r>
            </a:p>
          </p:txBody>
        </p:sp>
      </p:grpSp>
      <p:grpSp>
        <p:nvGrpSpPr>
          <p:cNvPr id="24" name="Group 23"/>
          <p:cNvGrpSpPr/>
          <p:nvPr/>
        </p:nvGrpSpPr>
        <p:grpSpPr>
          <a:xfrm>
            <a:off x="4698367" y="1121512"/>
            <a:ext cx="3077504" cy="2331064"/>
            <a:chOff x="4698367" y="1121512"/>
            <a:chExt cx="3077504"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37066" y="1659235"/>
              <a:ext cx="2038805" cy="923330"/>
            </a:xfrm>
            <a:prstGeom prst="rect">
              <a:avLst/>
            </a:prstGeom>
            <a:noFill/>
          </p:spPr>
          <p:txBody>
            <a:bodyPr wrap="square" rtlCol="0">
              <a:spAutoFit/>
            </a:bodyPr>
            <a:lstStyle/>
            <a:p>
              <a:pPr algn="ctr"/>
              <a:r>
                <a:rPr lang="pt-BR" dirty="0">
                  <a:latin typeface="Georgia" panose="02040502050405020303" pitchFamily="18" charset="0"/>
                </a:rPr>
                <a:t>Software de sistema Fiery FS300 Pro</a:t>
              </a:r>
            </a:p>
          </p:txBody>
        </p:sp>
      </p:grpSp>
      <p:grpSp>
        <p:nvGrpSpPr>
          <p:cNvPr id="22" name="Group 21"/>
          <p:cNvGrpSpPr/>
          <p:nvPr/>
        </p:nvGrpSpPr>
        <p:grpSpPr>
          <a:xfrm>
            <a:off x="1266623" y="2723929"/>
            <a:ext cx="2995782" cy="2331064"/>
            <a:chOff x="1266623" y="2723929"/>
            <a:chExt cx="299578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66623" y="3770595"/>
              <a:ext cx="1869272" cy="646331"/>
            </a:xfrm>
            <a:prstGeom prst="rect">
              <a:avLst/>
            </a:prstGeom>
            <a:noFill/>
          </p:spPr>
          <p:txBody>
            <a:bodyPr wrap="square" rtlCol="0">
              <a:spAutoFit/>
            </a:bodyPr>
            <a:lstStyle/>
            <a:p>
              <a:pPr algn="ctr"/>
              <a:r>
                <a:rPr lang="pt-BR" dirty="0">
                  <a:latin typeface="Georgia" panose="02040502050405020303" pitchFamily="18" charset="0"/>
                </a:rPr>
                <a:t>Plataformas Fiery NX e XB</a:t>
              </a:r>
            </a:p>
          </p:txBody>
        </p:sp>
      </p:grpSp>
      <p:grpSp>
        <p:nvGrpSpPr>
          <p:cNvPr id="40" name="Group 39"/>
          <p:cNvGrpSpPr/>
          <p:nvPr/>
        </p:nvGrpSpPr>
        <p:grpSpPr>
          <a:xfrm>
            <a:off x="4698367" y="2595240"/>
            <a:ext cx="2990271" cy="2331064"/>
            <a:chOff x="4698367" y="2595240"/>
            <a:chExt cx="2990271"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961765" y="3476276"/>
              <a:ext cx="1589410" cy="923330"/>
            </a:xfrm>
            <a:prstGeom prst="rect">
              <a:avLst/>
            </a:prstGeom>
            <a:noFill/>
          </p:spPr>
          <p:txBody>
            <a:bodyPr wrap="square" rtlCol="0">
              <a:spAutoFit/>
            </a:bodyPr>
            <a:lstStyle/>
            <a:p>
              <a:pPr algn="ctr"/>
              <a:r>
                <a:rPr lang="pt-BR" dirty="0">
                  <a:latin typeface="Georgia" panose="02040502050405020303" pitchFamily="18" charset="0"/>
                </a:rPr>
                <a:t>Fluxo de trabalho de preparo Fiery</a:t>
              </a:r>
            </a:p>
          </p:txBody>
        </p:sp>
      </p:grpSp>
      <p:sp>
        <p:nvSpPr>
          <p:cNvPr id="5" name="Title 4"/>
          <p:cNvSpPr>
            <a:spLocks noGrp="1"/>
          </p:cNvSpPr>
          <p:nvPr>
            <p:ph type="title"/>
          </p:nvPr>
        </p:nvSpPr>
        <p:spPr/>
        <p:txBody>
          <a:bodyPr/>
          <a:lstStyle/>
          <a:p>
            <a:r>
              <a:rPr lang="pt-BR"/>
              <a:t>Inovações da nova plataforma</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pt-BR"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t-BR"/>
              <a:t>Comunicado de imprensa</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pt-BR" sz="2400" dirty="0"/>
              <a:t>Comunicado de imprensa da EFI: </a:t>
            </a:r>
          </a:p>
          <a:p>
            <a:pPr lvl="1"/>
            <a:r>
              <a:rPr lang="pt-BR" sz="2000" dirty="0"/>
              <a:t>Europa e EUA: 11 de setembro</a:t>
            </a:r>
            <a:r>
              <a:rPr lang="pt-BR"/>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pt-BR" dirty="0"/>
          </a:p>
        </p:txBody>
      </p:sp>
      <p:sp>
        <p:nvSpPr>
          <p:cNvPr id="2" name="Rectangle 1"/>
          <p:cNvSpPr/>
          <p:nvPr/>
        </p:nvSpPr>
        <p:spPr>
          <a:xfrm>
            <a:off x="6112651" y="1501755"/>
            <a:ext cx="2574150" cy="3354765"/>
          </a:xfrm>
          <a:prstGeom prst="rect">
            <a:avLst/>
          </a:prstGeom>
        </p:spPr>
        <p:txBody>
          <a:bodyPr wrap="square">
            <a:spAutoFit/>
          </a:bodyPr>
          <a:lstStyle/>
          <a:p>
            <a:pPr marL="0" marR="0">
              <a:spcBef>
                <a:spcPts val="0"/>
              </a:spcBef>
              <a:spcAft>
                <a:spcPts val="0"/>
              </a:spcAft>
            </a:pPr>
            <a:r>
              <a:rPr lang="pt-BR" dirty="0">
                <a:solidFill>
                  <a:srgbClr val="000000"/>
                </a:solidFill>
                <a:latin typeface="Georgia" panose="02040502050405020303" pitchFamily="18" charset="0"/>
                <a:hlinkClick r:id="rId3"/>
              </a:rPr>
              <a:t>Comunicado de imprensa </a:t>
            </a:r>
            <a:r>
              <a:rPr lang="pt-BR">
                <a:solidFill>
                  <a:srgbClr val="000000"/>
                </a:solidFill>
                <a:latin typeface="Georgia" panose="02040502050405020303" pitchFamily="18" charset="0"/>
                <a:hlinkClick r:id="rId3"/>
              </a:rPr>
              <a:t>da EFI</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rPr>
              <a:t>Artigos na mídia</a:t>
            </a:r>
          </a:p>
          <a:p>
            <a:pPr marL="0" marR="0">
              <a:spcBef>
                <a:spcPts val="0"/>
              </a:spcBef>
              <a:spcAft>
                <a:spcPts val="0"/>
              </a:spcAft>
            </a:pPr>
            <a:r>
              <a:rPr lang="pt-BR" dirty="0">
                <a:solidFill>
                  <a:srgbClr val="000000"/>
                </a:solidFill>
                <a:latin typeface="Georgia" panose="02040502050405020303" pitchFamily="18" charset="0"/>
                <a:hlinkClick r:id="rId4"/>
              </a:rPr>
              <a:t>O que eles acham</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hlinkClick r:id="rId5"/>
              </a:rPr>
              <a:t>Print Show Daily</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hlinkClick r:id="rId6"/>
              </a:rPr>
              <a:t>Deutscher Drucker</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hlinkClick r:id="rId7"/>
              </a:rPr>
              <a:t>PrintWeek</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hlinkClick r:id="rId8"/>
              </a:rPr>
              <a:t>Australian Printer</a:t>
            </a:r>
            <a:endParaRPr lang="pt-BR"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t-BR" dirty="0">
                <a:solidFill>
                  <a:srgbClr val="000000"/>
                </a:solidFill>
                <a:latin typeface="Georgia" panose="02040502050405020303" pitchFamily="18" charset="0"/>
                <a:hlinkClick r:id="rId9"/>
              </a:rPr>
              <a:t>Digital Printer</a:t>
            </a:r>
          </a:p>
          <a:p>
            <a:pPr marL="0" marR="0">
              <a:spcBef>
                <a:spcPts val="0"/>
              </a:spcBef>
              <a:spcAft>
                <a:spcPts val="0"/>
              </a:spcAft>
            </a:pPr>
            <a:r>
              <a:rPr lang="pt-BR" dirty="0">
                <a:solidFill>
                  <a:srgbClr val="000000"/>
                </a:solidFill>
                <a:latin typeface="Georgia" panose="02040502050405020303" pitchFamily="18" charset="0"/>
                <a:hlinkClick r:id="rId9"/>
              </a:rPr>
              <a:t> </a:t>
            </a:r>
            <a:endParaRPr lang="pt-BR"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pt-BR"/>
              <a:t>Novos recursos do Fiery FS300 Pro</a:t>
            </a:r>
          </a:p>
        </p:txBody>
      </p:sp>
      <p:sp>
        <p:nvSpPr>
          <p:cNvPr id="15" name="Rectangle 14"/>
          <p:cNvSpPr/>
          <p:nvPr/>
        </p:nvSpPr>
        <p:spPr>
          <a:xfrm>
            <a:off x="685800" y="2484436"/>
            <a:ext cx="2266921" cy="1446550"/>
          </a:xfrm>
          <a:prstGeom prst="rect">
            <a:avLst/>
          </a:prstGeom>
        </p:spPr>
        <p:txBody>
          <a:bodyPr wrap="square">
            <a:spAutoFit/>
          </a:bodyPr>
          <a:lstStyle/>
          <a:p>
            <a:pPr marL="86916" lvl="1" indent="-86916">
              <a:spcBef>
                <a:spcPts val="0"/>
              </a:spcBef>
              <a:buFont typeface="Arial"/>
              <a:buChar char="•"/>
            </a:pPr>
            <a:r>
              <a:rPr lang="pt-BR" sz="1100" dirty="0">
                <a:latin typeface="Georgia" panose="02040502050405020303" pitchFamily="18" charset="0"/>
              </a:rPr>
              <a:t>Suporte para 7 cores</a:t>
            </a:r>
          </a:p>
          <a:p>
            <a:pPr marL="86916" lvl="1" indent="-86916">
              <a:spcBef>
                <a:spcPts val="0"/>
              </a:spcBef>
              <a:buFont typeface="Arial"/>
              <a:buChar char="•"/>
            </a:pPr>
            <a:r>
              <a:rPr lang="pt-BR" sz="1100" dirty="0">
                <a:latin typeface="Georgia" panose="02040502050405020303" pitchFamily="18" charset="0"/>
              </a:rPr>
              <a:t>Prioridade de grupo de </a:t>
            </a:r>
            <a:br>
              <a:rPr lang="pt-BR" sz="1100" dirty="0">
                <a:latin typeface="Georgia" panose="02040502050405020303" pitchFamily="18" charset="0"/>
              </a:rPr>
            </a:br>
            <a:r>
              <a:rPr lang="pt-BR" sz="1100" dirty="0">
                <a:latin typeface="Georgia" panose="02040502050405020303" pitchFamily="18" charset="0"/>
              </a:rPr>
              <a:t>cor especial </a:t>
            </a:r>
          </a:p>
          <a:p>
            <a:pPr marL="86916" lvl="1" indent="-86916">
              <a:spcBef>
                <a:spcPts val="0"/>
              </a:spcBef>
              <a:buFont typeface="Arial"/>
              <a:buChar char="•"/>
            </a:pPr>
            <a:r>
              <a:rPr lang="pt-BR" sz="1100" dirty="0">
                <a:latin typeface="Georgia" panose="02040502050405020303" pitchFamily="18" charset="0"/>
              </a:rPr>
              <a:t>Perfil de entrada de escala </a:t>
            </a:r>
            <a:br>
              <a:rPr lang="pt-BR" sz="1100" dirty="0">
                <a:latin typeface="Georgia" panose="02040502050405020303" pitchFamily="18" charset="0"/>
              </a:rPr>
            </a:br>
            <a:r>
              <a:rPr lang="pt-BR" sz="1100" dirty="0">
                <a:latin typeface="Georgia" panose="02040502050405020303" pitchFamily="18" charset="0"/>
              </a:rPr>
              <a:t>de cinza</a:t>
            </a:r>
          </a:p>
          <a:p>
            <a:pPr marL="86916" lvl="1" indent="-86916">
              <a:spcBef>
                <a:spcPts val="0"/>
              </a:spcBef>
              <a:buFont typeface="Arial"/>
              <a:buChar char="•"/>
            </a:pPr>
            <a:r>
              <a:rPr lang="pt-BR" sz="1100" dirty="0">
                <a:latin typeface="Georgia" panose="02040502050405020303" pitchFamily="18" charset="0"/>
              </a:rPr>
              <a:t>Fiery ImageViewer</a:t>
            </a:r>
            <a:endParaRPr lang="pt-BR" sz="11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pt-BR" sz="1100" dirty="0">
                <a:latin typeface="Georgia" panose="02040502050405020303" pitchFamily="18" charset="0"/>
              </a:rPr>
              <a:t>Inspetor de objeto</a:t>
            </a:r>
          </a:p>
          <a:p>
            <a:pPr marL="287337" lvl="1" indent="-171450">
              <a:spcBef>
                <a:spcPts val="0"/>
              </a:spcBef>
              <a:buFont typeface="Georgia" panose="02040502050405020303" pitchFamily="18" charset="0"/>
              <a:buChar char="–"/>
            </a:pPr>
            <a:r>
              <a:rPr lang="pt-BR" sz="1100" dirty="0">
                <a:latin typeface="Georgia" panose="02040502050405020303" pitchFamily="18" charset="0"/>
              </a:rPr>
              <a:t>Cobertura da área total</a:t>
            </a:r>
          </a:p>
        </p:txBody>
      </p:sp>
      <p:sp>
        <p:nvSpPr>
          <p:cNvPr id="17" name="Rectangle 16"/>
          <p:cNvSpPr/>
          <p:nvPr/>
        </p:nvSpPr>
        <p:spPr>
          <a:xfrm>
            <a:off x="2816891" y="2487691"/>
            <a:ext cx="2091090" cy="1954381"/>
          </a:xfrm>
          <a:prstGeom prst="rect">
            <a:avLst/>
          </a:prstGeom>
        </p:spPr>
        <p:txBody>
          <a:bodyPr wrap="square">
            <a:spAutoFit/>
          </a:bodyPr>
          <a:lstStyle/>
          <a:p>
            <a:pPr marL="84535" indent="-84535">
              <a:buFont typeface="Arial"/>
              <a:buChar char="•"/>
            </a:pPr>
            <a:r>
              <a:rPr lang="pt-BR" sz="1100" dirty="0">
                <a:latin typeface="Georgia" panose="02040502050405020303" pitchFamily="18" charset="0"/>
              </a:rPr>
              <a:t>Novo hardware</a:t>
            </a:r>
          </a:p>
          <a:p>
            <a:pPr marL="84535" indent="-84535">
              <a:buFont typeface="Arial"/>
              <a:buChar char="•"/>
            </a:pPr>
            <a:r>
              <a:rPr lang="pt-BR" sz="1100" dirty="0">
                <a:latin typeface="Georgia" panose="02040502050405020303" pitchFamily="18" charset="0"/>
              </a:rPr>
              <a:t>APPE 4*</a:t>
            </a:r>
          </a:p>
          <a:p>
            <a:pPr marL="84535" indent="-84535">
              <a:buFont typeface="Arial"/>
              <a:buChar char="•"/>
            </a:pPr>
            <a:r>
              <a:rPr lang="pt-BR" sz="1100" dirty="0">
                <a:latin typeface="Georgia" panose="02040502050405020303" pitchFamily="18" charset="0"/>
              </a:rPr>
              <a:t>Aprimoramentos HyperRIP</a:t>
            </a:r>
          </a:p>
          <a:p>
            <a:pPr marL="84535" indent="-84535">
              <a:buFont typeface="Arial"/>
              <a:buChar char="•"/>
            </a:pPr>
            <a:r>
              <a:rPr lang="pt-BR" sz="1100" dirty="0">
                <a:latin typeface="Georgia" panose="02040502050405020303" pitchFamily="18" charset="0"/>
              </a:rPr>
              <a:t>Reimpressão rápida</a:t>
            </a:r>
          </a:p>
          <a:p>
            <a:pPr marL="84535" indent="-84535">
              <a:buFont typeface="Arial"/>
              <a:buChar char="•"/>
            </a:pPr>
            <a:r>
              <a:rPr lang="pt-BR" sz="1100" dirty="0">
                <a:latin typeface="Georgia" panose="02040502050405020303" pitchFamily="18" charset="0"/>
              </a:rPr>
              <a:t>Fiery Impose:</a:t>
            </a:r>
          </a:p>
          <a:p>
            <a:pPr marL="284163" indent="-171450">
              <a:buFont typeface="Georgia" panose="02040502050405020303" pitchFamily="18" charset="0"/>
              <a:buChar char="–"/>
            </a:pPr>
            <a:r>
              <a:rPr lang="pt-BR" sz="1100" dirty="0">
                <a:latin typeface="Georgia" panose="02040502050405020303" pitchFamily="18" charset="0"/>
              </a:rPr>
              <a:t>Melhorias da automação de agrupamento</a:t>
            </a:r>
          </a:p>
          <a:p>
            <a:pPr marL="284163" lvl="1" indent="-171450">
              <a:buFont typeface="Georgia" panose="02040502050405020303" pitchFamily="18" charset="0"/>
              <a:buChar char="–"/>
            </a:pPr>
            <a:r>
              <a:rPr lang="pt-BR" sz="1100" dirty="0">
                <a:latin typeface="Georgia" panose="02040502050405020303" pitchFamily="18" charset="0"/>
              </a:rPr>
              <a:t>Rotação automática </a:t>
            </a:r>
            <a:br>
              <a:rPr lang="pt-BR" sz="1100" dirty="0">
                <a:latin typeface="Georgia" panose="02040502050405020303" pitchFamily="18" charset="0"/>
              </a:rPr>
            </a:br>
            <a:r>
              <a:rPr lang="pt-BR" sz="1100" dirty="0">
                <a:latin typeface="Georgia" panose="02040502050405020303" pitchFamily="18" charset="0"/>
              </a:rPr>
              <a:t>de página</a:t>
            </a:r>
          </a:p>
          <a:p>
            <a:pPr marL="284163" lvl="1" indent="-171450">
              <a:buFont typeface="Georgia" panose="02040502050405020303" pitchFamily="18" charset="0"/>
              <a:buChar char="–"/>
            </a:pPr>
            <a:r>
              <a:rPr lang="pt-BR" sz="1100" dirty="0">
                <a:latin typeface="Georgia" panose="02040502050405020303" pitchFamily="18" charset="0"/>
              </a:rPr>
              <a:t>Predefinições para marcas</a:t>
            </a:r>
          </a:p>
        </p:txBody>
      </p:sp>
      <p:sp>
        <p:nvSpPr>
          <p:cNvPr id="18" name="Rectangle 17"/>
          <p:cNvSpPr/>
          <p:nvPr/>
        </p:nvSpPr>
        <p:spPr>
          <a:xfrm>
            <a:off x="4840066" y="2487691"/>
            <a:ext cx="2057276" cy="2631490"/>
          </a:xfrm>
          <a:prstGeom prst="rect">
            <a:avLst/>
          </a:prstGeom>
        </p:spPr>
        <p:txBody>
          <a:bodyPr wrap="square">
            <a:spAutoFit/>
          </a:bodyPr>
          <a:lstStyle/>
          <a:p>
            <a:pPr marL="86916" lvl="1" indent="-86916">
              <a:buFont typeface="Arial"/>
              <a:buChar char="•"/>
            </a:pPr>
            <a:r>
              <a:rPr lang="pt-BR" sz="1100" dirty="0">
                <a:latin typeface="Georgia" panose="02040502050405020303" pitchFamily="18" charset="0"/>
              </a:rPr>
              <a:t>Fiery Command WorkStation 6</a:t>
            </a:r>
          </a:p>
          <a:p>
            <a:pPr marL="319087" lvl="2" indent="-171450">
              <a:buFont typeface="Georgia" panose="02040502050405020303" pitchFamily="18" charset="0"/>
              <a:buChar char="–"/>
            </a:pPr>
            <a:r>
              <a:rPr lang="pt-BR" sz="1100" dirty="0">
                <a:latin typeface="Georgia" panose="02040502050405020303" pitchFamily="18" charset="0"/>
              </a:rPr>
              <a:t>Pré-visualizações para todos os trabalhos</a:t>
            </a:r>
          </a:p>
          <a:p>
            <a:pPr marL="319087" lvl="2" indent="-171450">
              <a:buFont typeface="Georgia" panose="02040502050405020303" pitchFamily="18" charset="0"/>
              <a:buChar char="–"/>
            </a:pPr>
            <a:r>
              <a:rPr lang="pt-BR" sz="1100" dirty="0">
                <a:latin typeface="Georgia" panose="02040502050405020303" pitchFamily="18" charset="0"/>
              </a:rPr>
              <a:t>Remoção automática </a:t>
            </a:r>
            <a:br>
              <a:rPr lang="pt-BR" sz="1100" dirty="0">
                <a:latin typeface="Georgia" panose="02040502050405020303" pitchFamily="18" charset="0"/>
              </a:rPr>
            </a:br>
            <a:r>
              <a:rPr lang="pt-BR" sz="1100" dirty="0">
                <a:latin typeface="Georgia" panose="02040502050405020303" pitchFamily="18" charset="0"/>
              </a:rPr>
              <a:t>de rasterização</a:t>
            </a:r>
            <a:endParaRPr lang="pt-BR" sz="1100" dirty="0">
              <a:latin typeface="Georgia" panose="02040502050405020303" pitchFamily="18" charset="0"/>
              <a:cs typeface="Arial"/>
            </a:endParaRPr>
          </a:p>
          <a:p>
            <a:pPr marL="86916" lvl="1" indent="-86916">
              <a:buFont typeface="Arial"/>
              <a:buChar char="•"/>
            </a:pPr>
            <a:r>
              <a:rPr lang="pt-BR" sz="1100" dirty="0">
                <a:latin typeface="Georgia" panose="02040502050405020303" pitchFamily="18" charset="0"/>
              </a:rPr>
              <a:t>Design do Fiery NX</a:t>
            </a:r>
          </a:p>
          <a:p>
            <a:pPr marL="319087" lvl="2" indent="-171450">
              <a:buFont typeface="Georgia" panose="02040502050405020303" pitchFamily="18" charset="0"/>
              <a:buChar char="–"/>
            </a:pPr>
            <a:r>
              <a:rPr lang="pt-BR" sz="1100" dirty="0">
                <a:latin typeface="Georgia" panose="02040502050405020303" pitchFamily="18" charset="0"/>
              </a:rPr>
              <a:t>Fiery QuickTouch</a:t>
            </a:r>
            <a:endParaRPr lang="pt-BR" sz="1100" dirty="0">
              <a:latin typeface="Georgia" panose="02040502050405020303" pitchFamily="18" charset="0"/>
              <a:cs typeface="Arial"/>
            </a:endParaRPr>
          </a:p>
          <a:p>
            <a:pPr marL="319087" lvl="2" indent="-171450">
              <a:buFont typeface="Georgia" panose="02040502050405020303" pitchFamily="18" charset="0"/>
              <a:buChar char="–"/>
            </a:pPr>
            <a:r>
              <a:rPr lang="pt-BR" sz="1100" dirty="0">
                <a:latin typeface="Georgia" panose="02040502050405020303" pitchFamily="18" charset="0"/>
              </a:rPr>
              <a:t>Fiery NX Station</a:t>
            </a:r>
          </a:p>
          <a:p>
            <a:pPr marL="84535" indent="-84535">
              <a:buFont typeface="Arial"/>
              <a:buChar char="•"/>
            </a:pPr>
            <a:r>
              <a:rPr lang="pt-BR" sz="1100" dirty="0">
                <a:latin typeface="Georgia" panose="02040502050405020303" pitchFamily="18" charset="0"/>
              </a:rPr>
              <a:t>Fiery JobMaster:</a:t>
            </a:r>
          </a:p>
          <a:p>
            <a:pPr marL="319087" indent="-171450">
              <a:buFont typeface="Georgia" panose="02040502050405020303" pitchFamily="18" charset="0"/>
              <a:buChar char="–"/>
            </a:pPr>
            <a:r>
              <a:rPr lang="pt-BR" sz="1100" dirty="0">
                <a:latin typeface="Georgia" panose="02040502050405020303" pitchFamily="18" charset="0"/>
              </a:rPr>
              <a:t>Carimbo de imagem</a:t>
            </a:r>
          </a:p>
          <a:p>
            <a:pPr marL="319087" indent="-171450">
              <a:buFont typeface="Georgia" panose="02040502050405020303" pitchFamily="18" charset="0"/>
              <a:buChar char="–"/>
            </a:pPr>
            <a:r>
              <a:rPr lang="pt-BR" sz="1100" dirty="0">
                <a:latin typeface="Georgia" panose="02040502050405020303" pitchFamily="18" charset="0"/>
              </a:rPr>
              <a:t>Importação de </a:t>
            </a:r>
            <a:br>
              <a:rPr lang="pt-BR" sz="1100" dirty="0">
                <a:latin typeface="Georgia" panose="02040502050405020303" pitchFamily="18" charset="0"/>
              </a:rPr>
            </a:br>
            <a:r>
              <a:rPr lang="pt-BR" sz="1100" dirty="0">
                <a:latin typeface="Georgia" panose="02040502050405020303" pitchFamily="18" charset="0"/>
              </a:rPr>
              <a:t>páginas digitalizadas</a:t>
            </a:r>
          </a:p>
          <a:p>
            <a:pPr marL="319087" indent="-171450">
              <a:buFont typeface="Georgia" panose="02040502050405020303" pitchFamily="18" charset="0"/>
              <a:buChar char="–"/>
            </a:pPr>
            <a:r>
              <a:rPr lang="pt-BR" sz="1100" dirty="0">
                <a:latin typeface="Georgia" panose="02040502050405020303" pitchFamily="18" charset="0"/>
              </a:rPr>
              <a:t>Deslocamento de página</a:t>
            </a:r>
          </a:p>
          <a:p>
            <a:pPr marL="84535" indent="-84535">
              <a:buFont typeface="Arial"/>
              <a:buChar char="•"/>
            </a:pPr>
            <a:r>
              <a:rPr lang="pt-BR" sz="1100" dirty="0">
                <a:latin typeface="Georgia" panose="02040502050405020303" pitchFamily="18" charset="0"/>
              </a:rPr>
              <a:t>Outras melhorias de preparo</a:t>
            </a:r>
          </a:p>
        </p:txBody>
      </p:sp>
      <p:sp>
        <p:nvSpPr>
          <p:cNvPr id="19" name="Rectangle 18"/>
          <p:cNvSpPr/>
          <p:nvPr/>
        </p:nvSpPr>
        <p:spPr>
          <a:xfrm>
            <a:off x="6964680" y="2484436"/>
            <a:ext cx="1820007" cy="1785104"/>
          </a:xfrm>
          <a:prstGeom prst="rect">
            <a:avLst/>
          </a:prstGeom>
        </p:spPr>
        <p:txBody>
          <a:bodyPr wrap="square">
            <a:spAutoFit/>
          </a:bodyPr>
          <a:lstStyle/>
          <a:p>
            <a:pPr marL="86916" lvl="1" indent="-86916">
              <a:spcBef>
                <a:spcPts val="0"/>
              </a:spcBef>
              <a:buFont typeface="Arial"/>
              <a:buChar char="•"/>
            </a:pPr>
            <a:r>
              <a:rPr lang="pt-BR" sz="1100" dirty="0">
                <a:latin typeface="Georgia" panose="02040502050405020303" pitchFamily="18" charset="0"/>
              </a:rPr>
              <a:t>Windows 10 </a:t>
            </a:r>
          </a:p>
          <a:p>
            <a:pPr marL="86916" lvl="1" indent="-86916">
              <a:spcBef>
                <a:spcPts val="0"/>
              </a:spcBef>
              <a:buFont typeface="Arial"/>
              <a:buChar char="•"/>
            </a:pPr>
            <a:r>
              <a:rPr lang="pt-BR" sz="1100" dirty="0">
                <a:latin typeface="Georgia" panose="02040502050405020303" pitchFamily="18" charset="0"/>
              </a:rPr>
              <a:t>Melhorias de segurança</a:t>
            </a:r>
          </a:p>
          <a:p>
            <a:pPr marL="86916" lvl="1" indent="-86916">
              <a:spcBef>
                <a:spcPts val="0"/>
              </a:spcBef>
              <a:buFont typeface="Arial"/>
              <a:buChar char="•"/>
            </a:pPr>
            <a:r>
              <a:rPr lang="pt-BR" sz="1100" dirty="0">
                <a:latin typeface="Georgia" panose="02040502050405020303" pitchFamily="18" charset="0"/>
              </a:rPr>
              <a:t>Backups automáticos </a:t>
            </a:r>
            <a:br>
              <a:rPr lang="pt-BR" sz="1100" dirty="0">
                <a:latin typeface="Georgia" panose="02040502050405020303" pitchFamily="18" charset="0"/>
              </a:rPr>
            </a:br>
            <a:r>
              <a:rPr lang="pt-BR" sz="1100" dirty="0">
                <a:latin typeface="Georgia" panose="02040502050405020303" pitchFamily="18" charset="0"/>
              </a:rPr>
              <a:t>do sistema</a:t>
            </a:r>
          </a:p>
          <a:p>
            <a:pPr marL="86916" lvl="1" indent="-86916">
              <a:spcBef>
                <a:spcPts val="0"/>
              </a:spcBef>
              <a:buFont typeface="Arial"/>
              <a:buChar char="•"/>
            </a:pPr>
            <a:r>
              <a:rPr lang="pt-BR" sz="1100" dirty="0">
                <a:latin typeface="Georgia" panose="02040502050405020303" pitchFamily="18" charset="0"/>
              </a:rPr>
              <a:t>Atualizações Fiery da Command WorkStation</a:t>
            </a:r>
          </a:p>
          <a:p>
            <a:pPr marL="86916" lvl="1" indent="-86916">
              <a:spcBef>
                <a:spcPts val="0"/>
              </a:spcBef>
              <a:buFont typeface="Arial"/>
              <a:buChar char="•"/>
            </a:pPr>
            <a:r>
              <a:rPr lang="pt-BR" sz="1100" dirty="0">
                <a:latin typeface="Georgia" panose="02040502050405020303" pitchFamily="18" charset="0"/>
              </a:rPr>
              <a:t>802.1x EAP-TLS</a:t>
            </a:r>
          </a:p>
          <a:p>
            <a:pPr marL="86916" lvl="1" indent="-86916">
              <a:spcBef>
                <a:spcPts val="0"/>
              </a:spcBef>
              <a:buFont typeface="Arial"/>
              <a:buChar char="•"/>
            </a:pPr>
            <a:r>
              <a:rPr lang="pt-BR" sz="1100" dirty="0">
                <a:latin typeface="Georgia" panose="02040502050405020303" pitchFamily="18" charset="0"/>
              </a:rPr>
              <a:t>Configuração automática de proxy</a:t>
            </a:r>
          </a:p>
          <a:p>
            <a:pPr marL="86916" lvl="1" indent="-86916">
              <a:spcBef>
                <a:spcPts val="0"/>
              </a:spcBef>
              <a:buFont typeface="Arial"/>
              <a:buChar char="•"/>
            </a:pPr>
            <a:r>
              <a:rPr lang="pt-BR" sz="1100" dirty="0">
                <a:latin typeface="Georgia" panose="02040502050405020303" pitchFamily="18" charset="0"/>
              </a:rPr>
              <a:t>Integração melhorada</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pt-BR" sz="1000" dirty="0">
              <a:latin typeface="Georgia" panose="02040502050405020303" pitchFamily="18" charset="0"/>
            </a:endParaRPr>
          </a:p>
        </p:txBody>
      </p:sp>
      <p:sp>
        <p:nvSpPr>
          <p:cNvPr id="2" name="Rectangle 1"/>
          <p:cNvSpPr/>
          <p:nvPr/>
        </p:nvSpPr>
        <p:spPr>
          <a:xfrm>
            <a:off x="1019535" y="4471626"/>
            <a:ext cx="2719546" cy="369332"/>
          </a:xfrm>
          <a:prstGeom prst="rect">
            <a:avLst/>
          </a:prstGeom>
        </p:spPr>
        <p:txBody>
          <a:bodyPr wrap="square">
            <a:spAutoFit/>
          </a:bodyPr>
          <a:lstStyle/>
          <a:p>
            <a:r>
              <a:rPr lang="pt-BR" sz="900" i="1" dirty="0">
                <a:latin typeface="Georgia" panose="02040502050405020303" pitchFamily="18" charset="0"/>
              </a:rPr>
              <a:t>*   O APPE é atualizado regularmente com melhorias e lançamentos de serviços.</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491058"/>
            <a:ext cx="8048448" cy="419940"/>
          </a:xfrm>
        </p:spPr>
        <p:txBody>
          <a:bodyPr>
            <a:noAutofit/>
          </a:bodyPr>
          <a:lstStyle/>
          <a:p>
            <a:r>
              <a:rPr lang="pt-BR" sz="2000" dirty="0"/>
              <a:t>A a interface de gerenciamento de trabalhos de impressão mais intuitiva para servidores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pt-BR" dirty="0"/>
          </a:p>
        </p:txBody>
      </p:sp>
      <p:sp>
        <p:nvSpPr>
          <p:cNvPr id="4" name="Title 3"/>
          <p:cNvSpPr>
            <a:spLocks noGrp="1"/>
          </p:cNvSpPr>
          <p:nvPr>
            <p:ph type="title"/>
          </p:nvPr>
        </p:nvSpPr>
        <p:spPr>
          <a:xfrm>
            <a:off x="519597" y="1504842"/>
            <a:ext cx="5133780" cy="585868"/>
          </a:xfrm>
        </p:spPr>
        <p:txBody>
          <a:bodyPr>
            <a:noAutofit/>
          </a:bodyPr>
          <a:lstStyle/>
          <a:p>
            <a:r>
              <a:rPr lang="pt-BR"/>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376352"/>
          </a:xfrm>
        </p:spPr>
        <p:txBody>
          <a:bodyPr>
            <a:normAutofit lnSpcReduction="10000"/>
          </a:bodyPr>
          <a:lstStyle/>
          <a:p>
            <a:pPr marL="0" indent="0">
              <a:buNone/>
            </a:pPr>
            <a:r>
              <a:rPr lang="pt-BR" sz="2400" dirty="0"/>
              <a:t>Gerencie trabalhos de impressão com mais rapidez e aumente a produção </a:t>
            </a:r>
            <a:br>
              <a:rPr lang="pt-BR" sz="2400" dirty="0"/>
            </a:br>
            <a:r>
              <a:rPr lang="pt-BR" sz="2400" dirty="0"/>
              <a:t>de impressão</a:t>
            </a:r>
            <a:br>
              <a:rPr sz="2800" dirty="0"/>
            </a:br>
            <a:r>
              <a:rPr lang="pt-BR" sz="2800" dirty="0"/>
              <a:t> </a:t>
            </a:r>
            <a:endParaRPr lang="pt-BR" sz="2400" dirty="0"/>
          </a:p>
          <a:p>
            <a:pPr>
              <a:spcBef>
                <a:spcPts val="600"/>
              </a:spcBef>
            </a:pPr>
            <a:r>
              <a:rPr lang="pt-BR" sz="2000" dirty="0"/>
              <a:t>Mais intuitiva e fácil de usar</a:t>
            </a:r>
          </a:p>
          <a:p>
            <a:pPr>
              <a:spcBef>
                <a:spcPts val="600"/>
              </a:spcBef>
            </a:pPr>
            <a:r>
              <a:rPr lang="pt-BR" sz="2000" dirty="0"/>
              <a:t>Mais eficiente e produtiva</a:t>
            </a:r>
          </a:p>
          <a:p>
            <a:r>
              <a:rPr lang="pt-BR" sz="2000" dirty="0"/>
              <a:t>Novas ferramentas para gerentes</a:t>
            </a:r>
          </a:p>
          <a:p>
            <a:r>
              <a:rPr lang="pt-BR" sz="2000" dirty="0"/>
              <a:t>Processo de atualização fácil e rápido</a:t>
            </a:r>
          </a:p>
          <a:p>
            <a:r>
              <a:rPr lang="pt-BR" sz="2000" dirty="0"/>
              <a:t>Pronta para o futuro</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pt-BR"/>
          </a:p>
        </p:txBody>
      </p:sp>
      <p:sp>
        <p:nvSpPr>
          <p:cNvPr id="2" name="Title 1"/>
          <p:cNvSpPr>
            <a:spLocks noGrp="1"/>
          </p:cNvSpPr>
          <p:nvPr>
            <p:ph type="title"/>
          </p:nvPr>
        </p:nvSpPr>
        <p:spPr>
          <a:xfrm>
            <a:off x="330591" y="205979"/>
            <a:ext cx="7409151" cy="857250"/>
          </a:xfrm>
        </p:spPr>
        <p:txBody>
          <a:bodyPr>
            <a:normAutofit/>
          </a:bodyPr>
          <a:lstStyle/>
          <a:p>
            <a:r>
              <a:rPr lang="pt-BR"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2433501" y="4645560"/>
            <a:ext cx="3170762"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600" dirty="0">
                <a:latin typeface="Georgia"/>
                <a:hlinkClick r:id="rId4"/>
              </a:rPr>
              <a:t>Acessar a apresentação completa</a:t>
            </a:r>
            <a:endParaRPr lang="pt-BR"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77000" y="2886259"/>
            <a:ext cx="3426289" cy="70497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pt-BR"/>
              <a:t>Novos recursos na versão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pt-BR"/>
          </a:p>
        </p:txBody>
      </p:sp>
      <p:sp>
        <p:nvSpPr>
          <p:cNvPr id="7" name="Content Placeholder 6"/>
          <p:cNvSpPr>
            <a:spLocks noGrp="1"/>
          </p:cNvSpPr>
          <p:nvPr>
            <p:ph sz="quarter" idx="12"/>
          </p:nvPr>
        </p:nvSpPr>
        <p:spPr>
          <a:xfrm>
            <a:off x="777001" y="1406662"/>
            <a:ext cx="8229600" cy="3261204"/>
          </a:xfrm>
        </p:spPr>
        <p:txBody>
          <a:bodyPr numCol="2">
            <a:noAutofit/>
          </a:bodyPr>
          <a:lstStyle/>
          <a:p>
            <a:pPr marL="0" indent="0">
              <a:buNone/>
            </a:pPr>
            <a:r>
              <a:rPr lang="pt-BR" sz="1400" b="1" dirty="0"/>
              <a:t>Transição simples da versão 5</a:t>
            </a:r>
          </a:p>
          <a:p>
            <a:pPr marL="169863" indent="-169863">
              <a:spcBef>
                <a:spcPts val="0"/>
              </a:spcBef>
            </a:pPr>
            <a:r>
              <a:rPr lang="pt-BR" sz="1400" dirty="0"/>
              <a:t>Processo de atualização fácil e rápido</a:t>
            </a:r>
          </a:p>
          <a:p>
            <a:pPr marL="169863" indent="-169863">
              <a:spcBef>
                <a:spcPts val="0"/>
              </a:spcBef>
            </a:pPr>
            <a:r>
              <a:rPr lang="pt-BR" sz="1400" dirty="0"/>
              <a:t>Tour de boas-vindas</a:t>
            </a:r>
          </a:p>
          <a:p>
            <a:pPr marL="0" indent="0">
              <a:buNone/>
            </a:pPr>
            <a:r>
              <a:rPr lang="pt-BR" sz="1400" b="1" dirty="0"/>
              <a:t>Mais intuitiva e fácil de usar</a:t>
            </a:r>
          </a:p>
          <a:p>
            <a:pPr marL="169863" indent="-169863">
              <a:spcBef>
                <a:spcPts val="0"/>
              </a:spcBef>
            </a:pPr>
            <a:r>
              <a:rPr lang="pt-BR" sz="1400" dirty="0"/>
              <a:t>Interface de usuário moderna e simples</a:t>
            </a:r>
          </a:p>
          <a:p>
            <a:pPr marL="0" indent="0">
              <a:buNone/>
            </a:pPr>
            <a:r>
              <a:rPr lang="pt-BR" sz="1400" b="1" dirty="0"/>
              <a:t>Mais eficiente e produtiva</a:t>
            </a:r>
          </a:p>
          <a:p>
            <a:pPr marL="169863" indent="-169863">
              <a:spcBef>
                <a:spcPts val="600"/>
              </a:spcBef>
              <a:buFont typeface="Arial" panose="020B0604020202020204" pitchFamily="34" charset="0"/>
              <a:buChar char="•"/>
            </a:pPr>
            <a:r>
              <a:rPr lang="pt-BR" sz="1400" dirty="0"/>
              <a:t>Pré-visualização de todos os trabalhos*</a:t>
            </a:r>
          </a:p>
          <a:p>
            <a:pPr marL="169863" indent="-169863">
              <a:spcBef>
                <a:spcPts val="0"/>
              </a:spcBef>
              <a:buFont typeface="Arial" panose="020B0604020202020204" pitchFamily="34" charset="0"/>
              <a:buChar char="•"/>
            </a:pPr>
            <a:r>
              <a:rPr lang="pt-BR" sz="1400" dirty="0"/>
              <a:t>Remoção automática de rasterização*</a:t>
            </a:r>
          </a:p>
          <a:p>
            <a:pPr marL="169863" indent="-169863">
              <a:spcBef>
                <a:spcPts val="0"/>
              </a:spcBef>
              <a:buFont typeface="Arial" panose="020B0604020202020204" pitchFamily="34" charset="0"/>
              <a:buChar char="•"/>
            </a:pPr>
            <a:r>
              <a:rPr lang="pt-BR" sz="1400" dirty="0"/>
              <a:t>Reimpressão rápida*</a:t>
            </a:r>
          </a:p>
          <a:p>
            <a:pPr marL="169863" indent="-169863">
              <a:spcBef>
                <a:spcPts val="600"/>
              </a:spcBef>
            </a:pPr>
            <a:r>
              <a:rPr lang="pt-BR" sz="1400" dirty="0"/>
              <a:t>Funções de pesquisa de trabalho </a:t>
            </a:r>
          </a:p>
          <a:p>
            <a:pPr marL="569913" lvl="1" indent="-169863">
              <a:spcBef>
                <a:spcPts val="0"/>
              </a:spcBef>
            </a:pPr>
            <a:r>
              <a:rPr lang="pt-BR" sz="1400" dirty="0"/>
              <a:t>Pesquisa simples</a:t>
            </a:r>
          </a:p>
          <a:p>
            <a:pPr marL="569913" lvl="1" indent="-169863">
              <a:spcBef>
                <a:spcPts val="0"/>
              </a:spcBef>
            </a:pPr>
            <a:r>
              <a:rPr lang="pt-BR" sz="1400" dirty="0"/>
              <a:t>Pesquisa avançada</a:t>
            </a:r>
          </a:p>
          <a:p>
            <a:pPr marL="569913" lvl="1" indent="-169863">
              <a:spcBef>
                <a:spcPts val="0"/>
              </a:spcBef>
            </a:pPr>
            <a:r>
              <a:rPr lang="pt-BR" sz="1400" dirty="0"/>
              <a:t>Visualizações e filtros personalizados</a:t>
            </a:r>
          </a:p>
          <a:p>
            <a:pPr marL="169863" indent="-169863">
              <a:spcBef>
                <a:spcPts val="0"/>
              </a:spcBef>
            </a:pPr>
            <a:r>
              <a:rPr lang="pt-BR" sz="1400" dirty="0"/>
              <a:t>Configurações de cores nas Propriedades </a:t>
            </a:r>
            <a:br>
              <a:rPr lang="pt-BR" sz="1400" dirty="0"/>
            </a:br>
            <a:r>
              <a:rPr lang="pt-BR" sz="1400" dirty="0"/>
              <a:t>do trabalho</a:t>
            </a:r>
          </a:p>
          <a:p>
            <a:pPr marL="169863" indent="-169863">
              <a:spcBef>
                <a:spcPts val="0"/>
              </a:spcBef>
            </a:pPr>
            <a:r>
              <a:rPr lang="pt-BR" sz="1400" dirty="0"/>
              <a:t>Definir padrões</a:t>
            </a:r>
          </a:p>
          <a:p>
            <a:pPr marL="569913" lvl="1" indent="-169863">
              <a:spcBef>
                <a:spcPts val="0"/>
              </a:spcBef>
            </a:pPr>
            <a:r>
              <a:rPr lang="pt-BR" sz="1400" dirty="0"/>
              <a:t>Padrões de gerenciamento de cores</a:t>
            </a:r>
          </a:p>
          <a:p>
            <a:pPr marL="169863" indent="-169863">
              <a:spcBef>
                <a:spcPts val="0"/>
              </a:spcBef>
            </a:pPr>
            <a:r>
              <a:rPr lang="pt-BR" sz="1400" dirty="0"/>
              <a:t>Edição em linha</a:t>
            </a:r>
          </a:p>
          <a:p>
            <a:pPr marL="0" indent="0">
              <a:spcBef>
                <a:spcPts val="0"/>
              </a:spcBef>
              <a:buNone/>
            </a:pPr>
            <a:r>
              <a:rPr lang="pt-BR" sz="1400" b="1" dirty="0"/>
              <a:t>Novas ferramentas para gerentes </a:t>
            </a:r>
            <a:br>
              <a:rPr lang="pt-BR" sz="1400" b="1" dirty="0"/>
            </a:br>
            <a:r>
              <a:rPr lang="pt-BR" sz="1400" b="1" dirty="0"/>
              <a:t>de produção</a:t>
            </a:r>
          </a:p>
          <a:p>
            <a:pPr marL="169863" indent="-169863">
              <a:spcBef>
                <a:spcPts val="0"/>
              </a:spcBef>
            </a:pPr>
            <a:r>
              <a:rPr lang="pt-BR" sz="1400" dirty="0"/>
              <a:t>Visualização inicial</a:t>
            </a:r>
          </a:p>
          <a:p>
            <a:pPr marL="569913" lvl="1" indent="-169863">
              <a:spcBef>
                <a:spcPts val="0"/>
              </a:spcBef>
            </a:pPr>
            <a:r>
              <a:rPr lang="pt-BR" sz="1400" dirty="0"/>
              <a:t>Status do servidor</a:t>
            </a:r>
          </a:p>
          <a:p>
            <a:pPr marL="569913" lvl="1" indent="-169863">
              <a:spcBef>
                <a:spcPts val="0"/>
              </a:spcBef>
            </a:pPr>
            <a:r>
              <a:rPr lang="pt-BR" sz="1400" dirty="0"/>
              <a:t>Métricas de produção rápidas</a:t>
            </a:r>
          </a:p>
          <a:p>
            <a:pPr marL="169863" indent="-169863">
              <a:spcBef>
                <a:spcPts val="0"/>
              </a:spcBef>
            </a:pPr>
            <a:r>
              <a:rPr lang="pt-BR" sz="1400" dirty="0"/>
              <a:t>Atualizações do Fiery</a:t>
            </a:r>
          </a:p>
          <a:p>
            <a:pPr marL="169863" indent="-169863">
              <a:spcBef>
                <a:spcPts val="0"/>
              </a:spcBef>
            </a:pPr>
            <a:r>
              <a:rPr lang="pt-BR" sz="1400" dirty="0"/>
              <a:t>Definir padrões</a:t>
            </a:r>
          </a:p>
        </p:txBody>
      </p:sp>
      <p:sp>
        <p:nvSpPr>
          <p:cNvPr id="9" name="Rectangle: Rounded Corners 8"/>
          <p:cNvSpPr/>
          <p:nvPr/>
        </p:nvSpPr>
        <p:spPr>
          <a:xfrm>
            <a:off x="5382402" y="4195871"/>
            <a:ext cx="2869322"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600" dirty="0">
                <a:solidFill>
                  <a:schemeClr val="tx1"/>
                </a:solidFill>
                <a:latin typeface="Georgia" panose="02040502050405020303" pitchFamily="18" charset="0"/>
              </a:rPr>
              <a:t>*Novos recursos exclusivos para servidores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291143" y="2987778"/>
            <a:ext cx="5119922" cy="19050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pt-BR"/>
              <a:t>Novos recursos em soluções de preparo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pt-BR" dirty="0"/>
          </a:p>
        </p:txBody>
      </p:sp>
      <p:graphicFrame>
        <p:nvGraphicFramePr>
          <p:cNvPr id="5" name="Table 4"/>
          <p:cNvGraphicFramePr>
            <a:graphicFrameLocks noGrp="1"/>
          </p:cNvGraphicFramePr>
          <p:nvPr>
            <p:extLst>
              <p:ext uri="{D42A27DB-BD31-4B8C-83A1-F6EECF244321}">
                <p14:modId xmlns:p14="http://schemas.microsoft.com/office/powerpoint/2010/main" val="2687763526"/>
              </p:ext>
            </p:extLst>
          </p:nvPr>
        </p:nvGraphicFramePr>
        <p:xfrm>
          <a:off x="457200" y="1273492"/>
          <a:ext cx="8439338" cy="2903220"/>
        </p:xfrm>
        <a:graphic>
          <a:graphicData uri="http://schemas.openxmlformats.org/drawingml/2006/table">
            <a:tbl>
              <a:tblPr firstRow="1" bandRow="1">
                <a:tableStyleId>{5DA37D80-6434-44D0-A028-1B22A696006F}</a:tableStyleId>
              </a:tblPr>
              <a:tblGrid>
                <a:gridCol w="1850923">
                  <a:extLst>
                    <a:ext uri="{9D8B030D-6E8A-4147-A177-3AD203B41FA5}">
                      <a16:colId xmlns:a16="http://schemas.microsoft.com/office/drawing/2014/main" val="20000"/>
                    </a:ext>
                  </a:extLst>
                </a:gridCol>
                <a:gridCol w="6588415">
                  <a:extLst>
                    <a:ext uri="{9D8B030D-6E8A-4147-A177-3AD203B41FA5}">
                      <a16:colId xmlns:a16="http://schemas.microsoft.com/office/drawing/2014/main" val="20001"/>
                    </a:ext>
                  </a:extLst>
                </a:gridCol>
              </a:tblGrid>
              <a:tr h="261818">
                <a:tc>
                  <a:txBody>
                    <a:bodyPr/>
                    <a:lstStyle/>
                    <a:p>
                      <a:r>
                        <a:rPr lang="pt-BR" sz="1400" b="1" dirty="0">
                          <a:latin typeface="Georgia" panose="02040502050405020303" pitchFamily="18" charset="0"/>
                        </a:rPr>
                        <a:t>Fiery Impose</a:t>
                      </a:r>
                      <a:endParaRPr lang="pt-BR" sz="1400" b="1" baseline="0" dirty="0">
                        <a:latin typeface="Georgia" panose="02040502050405020303" pitchFamily="18" charset="0"/>
                      </a:endParaRPr>
                    </a:p>
                    <a:p>
                      <a:r>
                        <a:rPr lang="pt-BR" sz="1400" b="1" baseline="0" dirty="0">
                          <a:latin typeface="Georgia" panose="02040502050405020303" pitchFamily="18" charset="0"/>
                        </a:rPr>
                        <a:t>Fiery Compose</a:t>
                      </a:r>
                    </a:p>
                    <a:p>
                      <a:r>
                        <a:rPr lang="pt-BR" sz="1400" b="1" dirty="0">
                          <a:latin typeface="Georgia" panose="02040502050405020303" pitchFamily="18" charset="0"/>
                        </a:rPr>
                        <a:t>Fiery JobMaster</a:t>
                      </a:r>
                      <a:endParaRPr lang="pt-BR" sz="14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Usabilidade aprimorada</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pt-BR" sz="1100" b="0" dirty="0">
                          <a:latin typeface="Georgia" panose="02040502050405020303" pitchFamily="18" charset="0"/>
                        </a:rPr>
                        <a:t>Configuração de preferências simplificada, preservação do tamanho da janela e do painel, exibição da cor da mídia, inserção avançada de páginas, trabalhos salvos com mais rapidez, seleção mais rápida do tamanho da página</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kern="1200" baseline="0" dirty="0">
                          <a:solidFill>
                            <a:schemeClr val="tx1"/>
                          </a:solidFill>
                          <a:latin typeface="Georgia" panose="02040502050405020303" pitchFamily="18" charset="0"/>
                        </a:rPr>
                        <a:t>Acrobat DC Professional e PitStop Edit 13</a:t>
                      </a:r>
                      <a:endParaRPr lang="pt-BR" sz="12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pt-BR" sz="1400" b="1" dirty="0">
                          <a:latin typeface="Georgia" panose="02040502050405020303" pitchFamily="18" charset="0"/>
                        </a:rPr>
                        <a:t>Fiery Impose</a:t>
                      </a:r>
                      <a:endParaRPr lang="pt-BR" sz="14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pt-BR" sz="1200" b="0" kern="1200" dirty="0">
                          <a:effectLst/>
                          <a:latin typeface="Georgia" panose="02040502050405020303" pitchFamily="18" charset="0"/>
                        </a:rPr>
                        <a:t>Automatização de agrupamento por tamanho de mídia</a:t>
                      </a:r>
                    </a:p>
                    <a:p>
                      <a:pPr marL="171450" indent="-171450">
                        <a:buFont typeface="Arial" panose="020B0604020202020204" pitchFamily="34" charset="0"/>
                        <a:buChar char="•"/>
                      </a:pPr>
                      <a:r>
                        <a:rPr lang="pt-BR" sz="1200" b="0" dirty="0">
                          <a:latin typeface="Georgia" panose="02040502050405020303" pitchFamily="18" charset="0"/>
                        </a:rPr>
                        <a:t>Rotação automática de página</a:t>
                      </a:r>
                      <a:endParaRPr lang="pt-BR" sz="1200" b="0" kern="1200" dirty="0">
                        <a:effectLst/>
                        <a:latin typeface="Georgia" panose="02040502050405020303" pitchFamily="18" charset="0"/>
                      </a:endParaRPr>
                    </a:p>
                    <a:p>
                      <a:pPr marL="171450" indent="-171450">
                        <a:buFont typeface="Arial" panose="020B0604020202020204" pitchFamily="34" charset="0"/>
                        <a:buChar char="•"/>
                      </a:pPr>
                      <a:r>
                        <a:rPr lang="pt-BR" sz="1200" b="0" dirty="0">
                          <a:latin typeface="Georgia" panose="02040502050405020303" pitchFamily="18" charset="0"/>
                        </a:rPr>
                        <a:t>Predefinições para marcas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Mídia mista para capas de livretos com impressão de dados variáveis (VDP)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Automatização do fluxo de trabalho de estilo de marca de corte japonês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Avaliação gratuita por 30 dias</a:t>
                      </a:r>
                      <a:endParaRPr lang="pt-BR" sz="12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4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Carimbo de imagem</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Importação de páginas digitalizadas</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Deslocamento de página</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t-BR" sz="1200" b="0" dirty="0">
                          <a:latin typeface="Georgia" panose="02040502050405020303" pitchFamily="18" charset="0"/>
                        </a:rPr>
                        <a:t>Avaliação gratuita por 30 dias</a:t>
                      </a:r>
                      <a:endParaRPr lang="pt-BR" sz="12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4548675" y="4203491"/>
            <a:ext cx="2751778"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t-BR" sz="1600" dirty="0">
                <a:solidFill>
                  <a:schemeClr val="tx1"/>
                </a:solidFill>
                <a:latin typeface="Georgia" panose="02040502050405020303" pitchFamily="18" charset="0"/>
              </a:rPr>
              <a:t>*Novo recurso exclusivo para servidores FS300 Pro</a:t>
            </a:r>
          </a:p>
        </p:txBody>
      </p:sp>
      <p:sp>
        <p:nvSpPr>
          <p:cNvPr id="17" name="TextBox 16"/>
          <p:cNvSpPr txBox="1"/>
          <p:nvPr/>
        </p:nvSpPr>
        <p:spPr>
          <a:xfrm>
            <a:off x="7510709" y="3933588"/>
            <a:ext cx="138582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t-BR" sz="1600" dirty="0">
                <a:latin typeface="Georgia"/>
                <a:hlinkClick r:id="rId3"/>
              </a:rPr>
              <a:t>Acessar a apresentação completa</a:t>
            </a:r>
            <a:endParaRPr lang="pt-BR"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sz="3200" dirty="0"/>
              <a:t>Pré-visualização de todos os trabalhos</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pt-BR"/>
          </a:p>
        </p:txBody>
      </p:sp>
      <p:sp>
        <p:nvSpPr>
          <p:cNvPr id="4" name="Content Placeholder 3"/>
          <p:cNvSpPr>
            <a:spLocks noGrp="1"/>
          </p:cNvSpPr>
          <p:nvPr>
            <p:ph sz="quarter" idx="12"/>
          </p:nvPr>
        </p:nvSpPr>
        <p:spPr>
          <a:xfrm>
            <a:off x="457199" y="1433513"/>
            <a:ext cx="4241791" cy="3180160"/>
          </a:xfrm>
        </p:spPr>
        <p:txBody>
          <a:bodyPr>
            <a:normAutofit fontScale="70000" lnSpcReduction="20000"/>
          </a:bodyPr>
          <a:lstStyle/>
          <a:p>
            <a:r>
              <a:rPr lang="pt-BR" sz="3800" dirty="0"/>
              <a:t>Identifique os trabalhos mais rapidamente </a:t>
            </a:r>
          </a:p>
          <a:p>
            <a:pPr lvl="1"/>
            <a:r>
              <a:rPr lang="pt-BR" dirty="0"/>
              <a:t>Sem impacto no desempenho</a:t>
            </a:r>
          </a:p>
          <a:p>
            <a:pPr lvl="1"/>
            <a:r>
              <a:rPr lang="pt-BR" dirty="0"/>
              <a:t>Pré-visualização apenas </a:t>
            </a:r>
            <a:br>
              <a:rPr lang="pt-BR" dirty="0"/>
            </a:br>
            <a:r>
              <a:rPr lang="pt-BR" dirty="0"/>
              <a:t>da primeira página</a:t>
            </a:r>
          </a:p>
          <a:p>
            <a:pPr lvl="1"/>
            <a:r>
              <a:rPr lang="pt-BR" dirty="0"/>
              <a:t>Formatos de arquivo compatíveis:</a:t>
            </a:r>
          </a:p>
          <a:p>
            <a:pPr lvl="2"/>
            <a:r>
              <a:rPr lang="pt-BR" sz="2100" dirty="0"/>
              <a:t>PS, PDF, PDF/VT, TIF, EPS</a:t>
            </a:r>
          </a:p>
          <a:p>
            <a:pPr lvl="1"/>
            <a:r>
              <a:rPr lang="pt-BR" dirty="0"/>
              <a:t>Disponível apenas para servidores Fiery externos</a:t>
            </a:r>
          </a:p>
          <a:p>
            <a:endParaRPr lang="pt-BR"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2.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43089</TotalTime>
  <Words>3619</Words>
  <Application>Microsoft Office PowerPoint</Application>
  <PresentationFormat>On-screen Show (16:9)</PresentationFormat>
  <Paragraphs>709</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Novidades do  Fiery FS300 Pro</vt:lpstr>
      <vt:lpstr>O que é a plataforma Fiery FS300 Pro?</vt:lpstr>
      <vt:lpstr>Inovações da nova plataforma</vt:lpstr>
      <vt:lpstr>Novos recursos do Fiery FS300 Pro</vt:lpstr>
      <vt:lpstr>Fiery Command WorkStation 6</vt:lpstr>
      <vt:lpstr>Fiery Command WorkStation 6</vt:lpstr>
      <vt:lpstr>Novos recursos na versão 6</vt:lpstr>
      <vt:lpstr>Novos recursos em soluções de preparo</vt:lpstr>
      <vt:lpstr>Pré-visualização de todos os trabalhos</vt:lpstr>
      <vt:lpstr>Remoção automática de rasterização</vt:lpstr>
      <vt:lpstr>Reimpressão rápida</vt:lpstr>
      <vt:lpstr>Plataformas Fiery NX e XB</vt:lpstr>
      <vt:lpstr>Novo Fiery NX Premium e NX Pro</vt:lpstr>
      <vt:lpstr>Fiery XB</vt:lpstr>
      <vt:lpstr>Software de sistema Fiery FS300 Pro</vt:lpstr>
      <vt:lpstr>Principais áreas do FS300 Pro</vt:lpstr>
      <vt:lpstr>Controle de qualidade de produção</vt:lpstr>
      <vt:lpstr>Prioridade de grupo de cor especial</vt:lpstr>
      <vt:lpstr>Inspetor de objeto</vt:lpstr>
      <vt:lpstr>Cobertura da área total</vt:lpstr>
      <vt:lpstr>Perfil de entrada de escala de cinza</vt:lpstr>
      <vt:lpstr>Melhorias no desempenho</vt:lpstr>
      <vt:lpstr>Formatos de arquivo compatíveis com o modo de trabalho único</vt:lpstr>
      <vt:lpstr>Formatos de arquivo compatíveis com o modo de trabalho único</vt:lpstr>
      <vt:lpstr>Melhorias de segurança</vt:lpstr>
      <vt:lpstr>Melhorias na capacidade de manutenção</vt:lpstr>
      <vt:lpstr>Backups automáticos do sistema</vt:lpstr>
      <vt:lpstr>Integração melhorada</vt:lpstr>
      <vt:lpstr>O valor do Fiery FS300 Pro</vt:lpstr>
      <vt:lpstr>Comunicado de imprensa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das novidades do Fiery FS300 Pro</dc:title>
  <dc:subject>A apresentação exibe um resumo dos novos recursos nos servidores Fiery FS300 Pro.</dc:subject>
  <dc:creator>tiffanyc</dc:creator>
  <cp:keywords>fs300, cws6, nx station, nx design, appe, hiperrip, novidade, novidades</cp:keywords>
  <cp:lastModifiedBy>Veronica Carlson</cp:lastModifiedBy>
  <cp:revision>275</cp:revision>
  <cp:lastPrinted>2017-09-25T20:14:47Z</cp:lastPrinted>
  <dcterms:created xsi:type="dcterms:W3CDTF">2014-06-10T16:44:14Z</dcterms:created>
  <dcterms:modified xsi:type="dcterms:W3CDTF">2017-11-16T17:59:07Z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