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tr-TR"/>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tr-T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tr-TR"/>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dirty="0">
                <a:latin typeface="Georgia" panose="02040502050405020303" pitchFamily="18" charset="0"/>
              </a:rPr>
              <a:t>Fiery FS300 Pro </a:t>
            </a:r>
            <a:br/>
            <a:r>
              <a:rPr lang="tr-TR" dirty="0">
                <a:latin typeface="Georgia" panose="02040502050405020303" pitchFamily="18" charset="0"/>
              </a:rPr>
              <a:t>Yenilikler</a:t>
            </a:r>
            <a:endParaRPr lang="tr-TR"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tr-TR" sz="1650" dirty="0">
                <a:latin typeface="Georgia" panose="02040502050405020303" pitchFamily="18" charset="0"/>
              </a:rPr>
              <a:t>Sunucunun adı</a:t>
            </a:r>
          </a:p>
          <a:p>
            <a:pPr fontAlgn="auto">
              <a:spcAft>
                <a:spcPts val="0"/>
              </a:spcAft>
            </a:pPr>
            <a:r>
              <a:rPr lang="tr-TR" sz="1400" dirty="0">
                <a:latin typeface="Georgia" panose="02040502050405020303" pitchFamily="18" charset="0"/>
              </a:rPr>
              <a:t>Unvan</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200" dirty="0"/>
              <a:t>Taramaları otomatik olarak çıkarma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tr-TR"/>
          </a:p>
        </p:txBody>
      </p:sp>
      <p:sp>
        <p:nvSpPr>
          <p:cNvPr id="4" name="Content Placeholder 3"/>
          <p:cNvSpPr>
            <a:spLocks noGrp="1"/>
          </p:cNvSpPr>
          <p:nvPr>
            <p:ph sz="quarter" idx="12"/>
          </p:nvPr>
        </p:nvSpPr>
        <p:spPr>
          <a:xfrm>
            <a:off x="457200" y="1433513"/>
            <a:ext cx="5421086" cy="3180160"/>
          </a:xfrm>
        </p:spPr>
        <p:txBody>
          <a:bodyPr/>
          <a:lstStyle/>
          <a:p>
            <a:r>
              <a:rPr lang="tr-TR" dirty="0"/>
              <a:t>Baskıya hazırlama ayarlarına tek tıkla erişim</a:t>
            </a:r>
          </a:p>
          <a:p>
            <a:r>
              <a:rPr lang="tr-TR" dirty="0"/>
              <a:t>İşlenmiş işler bekletilen işlerle aynı iş </a:t>
            </a:r>
            <a:br>
              <a:rPr lang="en-US" dirty="0"/>
            </a:br>
            <a:r>
              <a:rPr lang="tr-TR" dirty="0"/>
              <a:t>eylemlerine sahipler</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tr-TR"/>
              <a:t>Hızlı yeniden baskı</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tr-TR"/>
          </a:p>
        </p:txBody>
      </p:sp>
      <p:sp>
        <p:nvSpPr>
          <p:cNvPr id="4" name="Content Placeholder 3"/>
          <p:cNvSpPr>
            <a:spLocks noGrp="1"/>
          </p:cNvSpPr>
          <p:nvPr>
            <p:ph sz="quarter" idx="12"/>
          </p:nvPr>
        </p:nvSpPr>
        <p:spPr>
          <a:xfrm>
            <a:off x="457199" y="1433513"/>
            <a:ext cx="4549878" cy="3180160"/>
          </a:xfrm>
        </p:spPr>
        <p:txBody>
          <a:bodyPr>
            <a:normAutofit/>
          </a:bodyPr>
          <a:lstStyle/>
          <a:p>
            <a:r>
              <a:rPr lang="tr-TR" sz="2000" dirty="0"/>
              <a:t>Yeniden RIP yapmadan işleri yeniden bastırma</a:t>
            </a:r>
          </a:p>
          <a:p>
            <a:r>
              <a:rPr lang="tr-TR" sz="2000" dirty="0"/>
              <a:t>Configure'deki yeni seçeneği kullanarak tarama dosyalarını YAZDIRILDI kuyruğundaki </a:t>
            </a:r>
            <a:br>
              <a:rPr lang="en-US" sz="2000" dirty="0"/>
            </a:br>
            <a:r>
              <a:rPr lang="tr-TR" sz="2000" dirty="0"/>
              <a:t>işlerle kaydetme</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6473" y="3374827"/>
            <a:ext cx="4647527" cy="230832"/>
          </a:xfrm>
          <a:prstGeom prst="rect">
            <a:avLst/>
          </a:prstGeom>
        </p:spPr>
        <p:txBody>
          <a:bodyPr wrap="square">
            <a:spAutoFit/>
          </a:bodyPr>
          <a:lstStyle/>
          <a:p>
            <a:r>
              <a:rPr lang="tr-TR" sz="900" i="1" dirty="0">
                <a:latin typeface="Georgia" panose="02040502050405020303" pitchFamily="18" charset="0"/>
              </a:rPr>
              <a:t>Configure'de "Taramaları Yazdırıldı kuyruğundaki işlerle kaydet" ayarını etkinleştirin</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tr-TR"/>
              <a:t>Fiery NX ve XB platformları</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tr-TR"/>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a:t>Yeni Fiery NX Premium ve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tr-TR" dirty="0"/>
          </a:p>
        </p:txBody>
      </p:sp>
      <p:sp>
        <p:nvSpPr>
          <p:cNvPr id="4" name="Content Placeholder 3"/>
          <p:cNvSpPr>
            <a:spLocks noGrp="1"/>
          </p:cNvSpPr>
          <p:nvPr>
            <p:ph sz="quarter" idx="12"/>
          </p:nvPr>
        </p:nvSpPr>
        <p:spPr>
          <a:xfrm>
            <a:off x="457200" y="1433513"/>
            <a:ext cx="6572992" cy="3021346"/>
          </a:xfrm>
        </p:spPr>
        <p:txBody>
          <a:bodyPr>
            <a:normAutofit/>
          </a:bodyPr>
          <a:lstStyle/>
          <a:p>
            <a:r>
              <a:rPr lang="tr-TR" sz="2400" dirty="0"/>
              <a:t>Yeni NX Server endüstriyel tasarımı</a:t>
            </a:r>
          </a:p>
          <a:p>
            <a:r>
              <a:rPr lang="tr-TR" sz="2400" dirty="0"/>
              <a:t>Fiery QuickTouch yazılımına sahip yeni dokunmatik ekran paneli</a:t>
            </a:r>
          </a:p>
          <a:p>
            <a:r>
              <a:rPr lang="tr-TR" sz="2400" dirty="0">
                <a:latin typeface="Georgia" panose="02040502050405020303" pitchFamily="18" charset="0"/>
              </a:rPr>
              <a:t>Yeni NX Station ile verimli çalışma</a:t>
            </a:r>
            <a:endParaRPr lang="tr-TR" sz="2400" dirty="0"/>
          </a:p>
        </p:txBody>
      </p:sp>
      <p:sp>
        <p:nvSpPr>
          <p:cNvPr id="14" name="TextBox 13"/>
          <p:cNvSpPr txBox="1"/>
          <p:nvPr/>
        </p:nvSpPr>
        <p:spPr>
          <a:xfrm>
            <a:off x="2654710" y="4131693"/>
            <a:ext cx="1619747" cy="830997"/>
          </a:xfrm>
          <a:prstGeom prst="rect">
            <a:avLst/>
          </a:prstGeom>
          <a:noFill/>
        </p:spPr>
        <p:txBody>
          <a:bodyPr wrap="square" rtlCol="0">
            <a:spAutoFit/>
          </a:bodyPr>
          <a:lstStyle/>
          <a:p>
            <a:pPr algn="r"/>
            <a:r>
              <a:rPr lang="tr-TR" sz="1600" dirty="0">
                <a:latin typeface="Georgia" panose="02040502050405020303" pitchFamily="18" charset="0"/>
              </a:rPr>
              <a:t>Döndürülebilir dokunmatik ekran paneli</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682531" y="3462279"/>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tr-TR" sz="1600" dirty="0">
                <a:latin typeface="Georgia"/>
                <a:hlinkClick r:id="rId5"/>
              </a:rPr>
              <a:t>Fiery Üretim Çözümleri web sayfasına erişim</a:t>
            </a:r>
            <a:endParaRPr lang="tr-TR"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latin typeface="Georgia" panose="02040502050405020303" pitchFamily="18" charset="0"/>
              </a:rPr>
              <a:t>Fiery XB</a:t>
            </a:r>
            <a:endParaRPr lang="tr-TR"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tr-TR" dirty="0"/>
          </a:p>
        </p:txBody>
      </p:sp>
      <p:sp>
        <p:nvSpPr>
          <p:cNvPr id="4" name="Content Placeholder 3"/>
          <p:cNvSpPr>
            <a:spLocks noGrp="1"/>
          </p:cNvSpPr>
          <p:nvPr>
            <p:ph sz="quarter" idx="12"/>
          </p:nvPr>
        </p:nvSpPr>
        <p:spPr>
          <a:xfrm>
            <a:off x="457200" y="1433513"/>
            <a:ext cx="6040582" cy="3180160"/>
          </a:xfrm>
        </p:spPr>
        <p:txBody>
          <a:bodyPr>
            <a:normAutofit fontScale="92500" lnSpcReduction="20000"/>
          </a:bodyPr>
          <a:lstStyle/>
          <a:p>
            <a:r>
              <a:rPr lang="tr-TR" sz="2400" dirty="0"/>
              <a:t>Çeşitli pazarlara yönelik tasarım</a:t>
            </a:r>
          </a:p>
          <a:p>
            <a:pPr lvl="1"/>
            <a:r>
              <a:rPr lang="tr-TR" sz="2000" dirty="0"/>
              <a:t>Ambalaj</a:t>
            </a:r>
            <a:br>
              <a:rPr dirty="0"/>
            </a:br>
            <a:r>
              <a:rPr lang="tr-TR" sz="1600" dirty="0"/>
              <a:t>Katlanan karton, oluklu ve esnek ambalaj</a:t>
            </a:r>
          </a:p>
          <a:p>
            <a:pPr lvl="1"/>
            <a:r>
              <a:rPr lang="tr-TR" sz="2000" dirty="0"/>
              <a:t>Ticari baskı</a:t>
            </a:r>
          </a:p>
          <a:p>
            <a:pPr lvl="1"/>
            <a:r>
              <a:rPr lang="tr-TR" sz="2000" dirty="0"/>
              <a:t>Ticari işlem/IPDS, doğrudan posta</a:t>
            </a:r>
          </a:p>
          <a:p>
            <a:r>
              <a:rPr lang="tr-TR" sz="2400" dirty="0"/>
              <a:t>Yüksek performans, bıçaklı yapı</a:t>
            </a:r>
          </a:p>
          <a:p>
            <a:pPr lvl="1"/>
            <a:r>
              <a:rPr lang="tr-TR" sz="2000" dirty="0"/>
              <a:t>En fazla 1,8 m x 3 m yaprak veya 1 m genişliğinde ağ</a:t>
            </a:r>
          </a:p>
          <a:p>
            <a:pPr lvl="1"/>
            <a:r>
              <a:rPr lang="tr-TR" sz="2000" dirty="0"/>
              <a:t>En fazla 15.000 SPH (B1, 1200x1200 dpi)</a:t>
            </a:r>
          </a:p>
          <a:p>
            <a:pPr lvl="1"/>
            <a:r>
              <a:rPr lang="tr-TR" sz="2000" dirty="0"/>
              <a:t>En fazla 200 mpm rulo besleme</a:t>
            </a:r>
            <a:br>
              <a:rPr lang="en-US" sz="2000" dirty="0"/>
            </a:br>
            <a:r>
              <a:rPr lang="tr-TR" sz="2000" dirty="0"/>
              <a:t>(1 m 1200x1200 dpi)</a:t>
            </a:r>
            <a:endParaRPr lang="tr-TR" sz="2400" dirty="0"/>
          </a:p>
          <a:p>
            <a:endParaRPr lang="tr-TR"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tr-TR" sz="2000" dirty="0"/>
              <a:t>Baskı işletmeleri eşsiz üretkenlik düzeyi, renk kalitesi ve entegrasyon ile yarışın içinde kalıyor</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tr-TR"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tr-TR"/>
              <a:t>Fiery FS300 Pro sistem yazılımı</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t>FS300 Pro odak noktaları</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tr-TR"/>
          </a:p>
        </p:txBody>
      </p:sp>
      <p:sp>
        <p:nvSpPr>
          <p:cNvPr id="6" name="Content Placeholder 5"/>
          <p:cNvSpPr>
            <a:spLocks noGrp="1"/>
          </p:cNvSpPr>
          <p:nvPr>
            <p:ph sz="quarter" idx="12"/>
          </p:nvPr>
        </p:nvSpPr>
        <p:spPr>
          <a:xfrm>
            <a:off x="729464" y="1433513"/>
            <a:ext cx="7957335" cy="3180160"/>
          </a:xfrm>
        </p:spPr>
        <p:txBody>
          <a:bodyPr>
            <a:normAutofit/>
          </a:bodyPr>
          <a:lstStyle/>
          <a:p>
            <a:r>
              <a:rPr lang="tr-TR"/>
              <a:t>Çıktı kalitesi kontrolü</a:t>
            </a:r>
          </a:p>
          <a:p>
            <a:r>
              <a:rPr lang="tr-TR"/>
              <a:t>Performans</a:t>
            </a:r>
          </a:p>
          <a:p>
            <a:r>
              <a:rPr lang="tr-TR"/>
              <a:t>Güvenlik</a:t>
            </a:r>
          </a:p>
          <a:p>
            <a:r>
              <a:rPr lang="tr-TR"/>
              <a:t>Hizmete elverişlilik</a:t>
            </a:r>
          </a:p>
          <a:p>
            <a:r>
              <a:rPr lang="tr-TR"/>
              <a:t>Entegrasyon</a:t>
            </a:r>
          </a:p>
          <a:p>
            <a:endParaRPr lang="tr-TR" dirty="0"/>
          </a:p>
          <a:p>
            <a:endParaRPr lang="tr-TR" dirty="0"/>
          </a:p>
        </p:txBody>
      </p:sp>
      <p:grpSp>
        <p:nvGrpSpPr>
          <p:cNvPr id="9" name="Group 8">
            <a:extLst>
              <a:ext uri="{FF2B5EF4-FFF2-40B4-BE49-F238E27FC236}">
                <a16:creationId xmlns:a16="http://schemas.microsoft.com/office/drawing/2014/main" id="{0D7A262D-7256-4358-9BFD-E9EF3293C80E}"/>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7D4B9BED-8576-43B5-B2C2-76EBD78EA071}"/>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72174033-4EF4-448A-B8BD-9825AE1D67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766D6FA4-676A-4938-A062-A5ACEC463531}"/>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772E5E78-ECAD-4779-BC87-6C99917AD086}"/>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9A6C6ADA-7992-4DF6-9124-B806D0770F94}"/>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84D5DEE4-FC86-4EB6-B216-AC1F8047E718}"/>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tr-TR"/>
              <a:t>Çıktı kalitesi kontrolü</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tr-TR"/>
          </a:p>
        </p:txBody>
      </p:sp>
      <p:sp>
        <p:nvSpPr>
          <p:cNvPr id="4" name="Content Placeholder 3"/>
          <p:cNvSpPr>
            <a:spLocks noGrp="1"/>
          </p:cNvSpPr>
          <p:nvPr>
            <p:ph sz="quarter" idx="12"/>
          </p:nvPr>
        </p:nvSpPr>
        <p:spPr>
          <a:xfrm>
            <a:off x="457200" y="1433513"/>
            <a:ext cx="4474396" cy="3180160"/>
          </a:xfrm>
        </p:spPr>
        <p:txBody>
          <a:bodyPr>
            <a:normAutofit fontScale="92500"/>
          </a:bodyPr>
          <a:lstStyle/>
          <a:p>
            <a:r>
              <a:rPr lang="tr-TR" dirty="0"/>
              <a:t>Fiery Spot-On™</a:t>
            </a:r>
          </a:p>
          <a:p>
            <a:pPr lvl="1"/>
            <a:r>
              <a:rPr lang="tr-TR" dirty="0"/>
              <a:t>Nokta rengi </a:t>
            </a:r>
            <a:br>
              <a:rPr lang="en-US" dirty="0"/>
            </a:br>
            <a:r>
              <a:rPr lang="tr-TR" dirty="0"/>
              <a:t>grubu önceliği</a:t>
            </a:r>
          </a:p>
          <a:p>
            <a:r>
              <a:rPr lang="tr-TR" dirty="0"/>
              <a:t>Fiery ImageViewer</a:t>
            </a:r>
          </a:p>
          <a:p>
            <a:pPr lvl="1"/>
            <a:r>
              <a:rPr lang="tr-TR" dirty="0"/>
              <a:t>Nesne Denetleyici</a:t>
            </a:r>
          </a:p>
          <a:p>
            <a:pPr lvl="1"/>
            <a:r>
              <a:rPr lang="tr-TR" dirty="0"/>
              <a:t>Toplam Kaplama Alanı</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Nokta rengi grubu önceliği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tr-TR"/>
          </a:p>
        </p:txBody>
      </p:sp>
      <p:sp>
        <p:nvSpPr>
          <p:cNvPr id="4" name="Content Placeholder 3"/>
          <p:cNvSpPr>
            <a:spLocks noGrp="1"/>
          </p:cNvSpPr>
          <p:nvPr>
            <p:ph sz="quarter" idx="12"/>
          </p:nvPr>
        </p:nvSpPr>
        <p:spPr>
          <a:xfrm>
            <a:off x="457199" y="1433513"/>
            <a:ext cx="4644170" cy="3180160"/>
          </a:xfrm>
        </p:spPr>
        <p:txBody>
          <a:bodyPr>
            <a:normAutofit fontScale="77500" lnSpcReduction="20000"/>
          </a:bodyPr>
          <a:lstStyle/>
          <a:p>
            <a:r>
              <a:rPr lang="tr-TR" dirty="0"/>
              <a:t>İsteğe uyarlanmış renk tercihlerini kolaylıkla </a:t>
            </a:r>
            <a:br>
              <a:rPr lang="en-US" dirty="0"/>
            </a:br>
            <a:r>
              <a:rPr lang="tr-TR" dirty="0"/>
              <a:t>yerine getirme</a:t>
            </a:r>
          </a:p>
          <a:p>
            <a:r>
              <a:rPr lang="tr-TR" dirty="0"/>
              <a:t>Renk kitaplığı sırasını işe göre belirleme</a:t>
            </a:r>
          </a:p>
          <a:p>
            <a:r>
              <a:rPr lang="tr-TR" dirty="0"/>
              <a:t>Cihaz merkezi'ndeki renk gruplarını yeniden sıralarken zaman tasarrufu sağlar</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tr-TR" sz="900" i="1" dirty="0">
                <a:latin typeface="Georgia" panose="02040502050405020303" pitchFamily="18" charset="0"/>
              </a:rPr>
              <a:t>Fiery Spot-On gerektirir</a:t>
            </a:r>
          </a:p>
        </p:txBody>
      </p:sp>
      <p:pic>
        <p:nvPicPr>
          <p:cNvPr id="37" name="Picture 36">
            <a:extLst>
              <a:ext uri="{FF2B5EF4-FFF2-40B4-BE49-F238E27FC236}">
                <a16:creationId xmlns:a16="http://schemas.microsoft.com/office/drawing/2014/main" id="{CEA805A8-4211-404E-B4B3-19C75AFB336D}"/>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t>Nesne Denetleyici</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tr-TR"/>
          </a:p>
        </p:txBody>
      </p:sp>
      <p:sp>
        <p:nvSpPr>
          <p:cNvPr id="6" name="Content Placeholder 5"/>
          <p:cNvSpPr>
            <a:spLocks noGrp="1"/>
          </p:cNvSpPr>
          <p:nvPr>
            <p:ph sz="quarter" idx="12"/>
          </p:nvPr>
        </p:nvSpPr>
        <p:spPr>
          <a:xfrm>
            <a:off x="689525" y="1251556"/>
            <a:ext cx="5127139" cy="3891944"/>
          </a:xfrm>
        </p:spPr>
        <p:txBody>
          <a:bodyPr>
            <a:normAutofit/>
          </a:bodyPr>
          <a:lstStyle/>
          <a:p>
            <a:r>
              <a:rPr lang="tr-TR" sz="1800" dirty="0"/>
              <a:t>Piksel taramak için nesne türünü gösterir</a:t>
            </a:r>
          </a:p>
          <a:p>
            <a:pPr lvl="1">
              <a:spcBef>
                <a:spcPts val="0"/>
              </a:spcBef>
            </a:pPr>
            <a:r>
              <a:rPr lang="tr-TR" sz="1600" dirty="0"/>
              <a:t>Metin, grafik, görüntü, pürüzsüz gölge </a:t>
            </a:r>
            <a:br>
              <a:rPr lang="en-US" sz="1600" dirty="0"/>
            </a:br>
            <a:r>
              <a:rPr lang="tr-TR" sz="1600" dirty="0"/>
              <a:t>ve kenar</a:t>
            </a:r>
          </a:p>
          <a:p>
            <a:r>
              <a:rPr lang="tr-TR" sz="1800" dirty="0"/>
              <a:t>Nesne tabanlı ayarlarla ilgili sorunları tespit etmeye yardımcı olur:</a:t>
            </a:r>
          </a:p>
          <a:p>
            <a:pPr lvl="1">
              <a:spcBef>
                <a:spcPts val="0"/>
              </a:spcBef>
            </a:pPr>
            <a:r>
              <a:rPr lang="tr-TR" sz="1600" dirty="0"/>
              <a:t>Sadece siyah kullanarak gri yazdır</a:t>
            </a:r>
          </a:p>
          <a:p>
            <a:pPr lvl="1"/>
            <a:r>
              <a:rPr lang="tr-TR" sz="1600" dirty="0"/>
              <a:t>Kenar geliştirme efektleri </a:t>
            </a:r>
          </a:p>
          <a:p>
            <a:pPr lvl="2"/>
            <a:r>
              <a:rPr lang="tr-TR" sz="1400" dirty="0"/>
              <a:t>Örneğin, Dynamic HD Text and Graphics</a:t>
            </a:r>
          </a:p>
          <a:p>
            <a:pPr lvl="1"/>
            <a:r>
              <a:rPr lang="tr-TR" sz="1600" dirty="0"/>
              <a:t>Nesne tabanlı tarama</a:t>
            </a:r>
          </a:p>
          <a:p>
            <a:r>
              <a:rPr lang="tr-TR" sz="1800" dirty="0"/>
              <a:t>Sorun giderme süresini kısaltır</a:t>
            </a:r>
          </a:p>
          <a:p>
            <a:endParaRPr lang="tr-TR" sz="2000" dirty="0"/>
          </a:p>
          <a:p>
            <a:endParaRPr lang="tr-TR" sz="2000" dirty="0"/>
          </a:p>
          <a:p>
            <a:pPr lvl="1"/>
            <a:endParaRPr lang="tr-TR" sz="18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tr-TR" sz="900" i="1" dirty="0">
                <a:latin typeface="Georgia" panose="02040502050405020303" pitchFamily="18" charset="0"/>
              </a:rPr>
              <a:t>Fiery Graphic Arts Package, Premium Edition veya Fiery Productivity Package gerektirir</a:t>
            </a:r>
          </a:p>
        </p:txBody>
      </p:sp>
      <p:pic>
        <p:nvPicPr>
          <p:cNvPr id="13" name="Picture 12">
            <a:extLst>
              <a:ext uri="{FF2B5EF4-FFF2-40B4-BE49-F238E27FC236}">
                <a16:creationId xmlns:a16="http://schemas.microsoft.com/office/drawing/2014/main" id="{5251D432-0F87-43D5-B60C-CEE688AED4F4}"/>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tr-TR"/>
              <a:t>Fiery FS300 Pro platformu nedir?</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tr-TR"/>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tr-TR" sz="2400" i="1" dirty="0"/>
              <a:t>"Gelecek on yılın platformu"</a:t>
            </a:r>
          </a:p>
          <a:p>
            <a:pPr lvl="1"/>
            <a:r>
              <a:rPr lang="tr-TR" sz="2000" dirty="0"/>
              <a:t>Her şey kullanıcılar için</a:t>
            </a:r>
            <a:r>
              <a:rPr lang="en-US" sz="2400" dirty="0"/>
              <a:t>		</a:t>
            </a:r>
          </a:p>
          <a:p>
            <a:pPr lvl="2">
              <a:spcBef>
                <a:spcPts val="0"/>
              </a:spcBef>
            </a:pPr>
            <a:r>
              <a:rPr lang="tr-TR" sz="1400" dirty="0"/>
              <a:t>Kullanıcıların Fiery</a:t>
            </a:r>
            <a:r>
              <a:rPr lang="tr-TR" sz="1400" baseline="30000" dirty="0"/>
              <a:t>®</a:t>
            </a:r>
            <a:r>
              <a:rPr lang="tr-TR" sz="1400" dirty="0"/>
              <a:t> ile gerçekleştirdiği temas noktalarında yenilik</a:t>
            </a:r>
          </a:p>
          <a:p>
            <a:pPr lvl="2"/>
            <a:r>
              <a:rPr lang="tr-TR" sz="1400" dirty="0"/>
              <a:t>Kullanıcıların önem verdiği kilit alanlarda yeni özellikler: renk, üretkenlik, kullanılabilirlik </a:t>
            </a:r>
            <a:br>
              <a:rPr lang="en-US" sz="1400" dirty="0"/>
            </a:br>
            <a:r>
              <a:rPr lang="tr-TR" sz="1400" dirty="0"/>
              <a:t>ve entegrasyon</a:t>
            </a:r>
          </a:p>
          <a:p>
            <a:pPr lvl="1">
              <a:spcBef>
                <a:spcPts val="1200"/>
              </a:spcBef>
            </a:pPr>
            <a:r>
              <a:rPr lang="tr-TR" sz="2000" dirty="0"/>
              <a:t>Fiery Driven™ baskı </a:t>
            </a:r>
            <a:br>
              <a:rPr lang="en-US" sz="2000" dirty="0"/>
            </a:br>
            <a:r>
              <a:rPr lang="tr-TR" sz="2000" dirty="0"/>
              <a:t>makinelerini çalıştırma </a:t>
            </a:r>
          </a:p>
          <a:p>
            <a:pPr lvl="2"/>
            <a:r>
              <a:rPr lang="tr-TR" sz="1400" dirty="0"/>
              <a:t>Kesme tabaka, yüksek hızlı kesintisiz besleme, </a:t>
            </a:r>
            <a:br>
              <a:rPr lang="en-US" sz="1400" dirty="0"/>
            </a:br>
            <a:r>
              <a:rPr lang="tr-TR" sz="1400" dirty="0"/>
              <a:t>B1 katlanan karton ve oluklu </a:t>
            </a:r>
          </a:p>
          <a:p>
            <a:pPr lvl="1"/>
            <a:endParaRPr lang="tr-TR" sz="24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tr-TR"/>
              <a:t>Toplam Kaplama Alanı</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tr-TR"/>
          </a:p>
        </p:txBody>
      </p:sp>
      <p:sp>
        <p:nvSpPr>
          <p:cNvPr id="4" name="Content Placeholder 3"/>
          <p:cNvSpPr>
            <a:spLocks noGrp="1"/>
          </p:cNvSpPr>
          <p:nvPr>
            <p:ph sz="quarter" idx="12"/>
          </p:nvPr>
        </p:nvSpPr>
        <p:spPr>
          <a:xfrm>
            <a:off x="457199" y="1386071"/>
            <a:ext cx="8153984" cy="3135366"/>
          </a:xfrm>
        </p:spPr>
        <p:txBody>
          <a:bodyPr>
            <a:normAutofit/>
          </a:bodyPr>
          <a:lstStyle/>
          <a:p>
            <a:r>
              <a:rPr lang="tr-TR" sz="1800" dirty="0"/>
              <a:t>Ayrım değerlerinin toplamını gösterir</a:t>
            </a:r>
          </a:p>
          <a:p>
            <a:r>
              <a:rPr lang="tr-TR" sz="1800" dirty="0"/>
              <a:t>Toplam kaplama alanı sınırına ulaşmış alanları tespit etmeye yardımcı olur</a:t>
            </a:r>
          </a:p>
          <a:p>
            <a:r>
              <a:rPr lang="tr-TR" sz="1800" dirty="0"/>
              <a:t>Gölge detayı eksikliği gibi görüntüleme sorunlarını gidermek </a:t>
            </a:r>
            <a:br>
              <a:rPr lang="en-US" sz="1800" dirty="0"/>
            </a:br>
            <a:r>
              <a:rPr lang="tr-TR" sz="1800" dirty="0"/>
              <a:t>için kullanılabilir</a:t>
            </a:r>
          </a:p>
          <a:p>
            <a:endParaRPr lang="tr-TR" sz="2000" dirty="0"/>
          </a:p>
          <a:p>
            <a:endParaRPr lang="tr-TR" sz="2000" dirty="0"/>
          </a:p>
          <a:p>
            <a:pPr lvl="1"/>
            <a:endParaRPr lang="tr-TR" sz="2400"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tr-TR" sz="900" i="1" dirty="0">
                <a:latin typeface="Georgia" panose="02040502050405020303" pitchFamily="18" charset="0"/>
              </a:rPr>
              <a:t>Fiery Graphic Arts Package, Premium Edition veya Fiery Productivity Package gerektirir</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858E6F6-56CE-48D0-8375-9F99FC0834F8}"/>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Gri tonlamalı girdi profili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tr-TR"/>
          </a:p>
        </p:txBody>
      </p:sp>
      <p:sp>
        <p:nvSpPr>
          <p:cNvPr id="4" name="Content Placeholder 3"/>
          <p:cNvSpPr>
            <a:spLocks noGrp="1"/>
          </p:cNvSpPr>
          <p:nvPr>
            <p:ph sz="quarter" idx="12"/>
          </p:nvPr>
        </p:nvSpPr>
        <p:spPr>
          <a:xfrm>
            <a:off x="457200" y="1433513"/>
            <a:ext cx="5123793" cy="3180160"/>
          </a:xfrm>
        </p:spPr>
        <p:txBody>
          <a:bodyPr>
            <a:normAutofit fontScale="92500" lnSpcReduction="20000"/>
          </a:bodyPr>
          <a:lstStyle/>
          <a:p>
            <a:r>
              <a:rPr lang="tr-TR" dirty="0"/>
              <a:t>Beklenen baskı görünümünü gri tonlamalı görüntüler, vektör veya grafik nesneleri </a:t>
            </a:r>
            <a:br>
              <a:rPr lang="en-US" dirty="0"/>
            </a:br>
            <a:r>
              <a:rPr lang="tr-TR" dirty="0"/>
              <a:t>ile eşleştirme</a:t>
            </a:r>
          </a:p>
          <a:p>
            <a:r>
              <a:rPr lang="tr-TR" dirty="0"/>
              <a:t>Renk işleme kontrollerini RGB ve CMYK ile aynı şekilde belirleme</a:t>
            </a:r>
          </a:p>
          <a:p>
            <a:endParaRPr lang="tr-TR"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tr-TR" sz="900" i="1" dirty="0">
                <a:latin typeface="Georgia" panose="02040502050405020303" pitchFamily="18" charset="0"/>
              </a:rPr>
              <a:t>İş özellikleri ve sürücü içindeki Renk sekmesinde bulunan gri tonlama ayarları</a:t>
            </a:r>
          </a:p>
        </p:txBody>
      </p:sp>
      <p:pic>
        <p:nvPicPr>
          <p:cNvPr id="9" name="Picture 8">
            <a:extLst>
              <a:ext uri="{FF2B5EF4-FFF2-40B4-BE49-F238E27FC236}">
                <a16:creationId xmlns:a16="http://schemas.microsoft.com/office/drawing/2014/main" id="{67985B6C-0896-4B82-932F-0E27174612F0}"/>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Performans iyileştirmeleri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tr-TR"/>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tr-TR" dirty="0"/>
              <a:t>HyperRIP optimizasyonu</a:t>
            </a:r>
          </a:p>
          <a:p>
            <a:r>
              <a:rPr lang="tr-TR" dirty="0"/>
              <a:t>Hızlı yeniden baskı</a:t>
            </a:r>
          </a:p>
          <a:p>
            <a:r>
              <a:rPr lang="tr-TR" dirty="0"/>
              <a:t>Yeni nesil donanım</a:t>
            </a:r>
          </a:p>
          <a:p>
            <a:pPr lvl="1"/>
            <a:r>
              <a:rPr lang="tr-TR" dirty="0"/>
              <a:t>NX Pro ve </a:t>
            </a:r>
            <a:br>
              <a:rPr lang="en-US" dirty="0"/>
            </a:br>
            <a:r>
              <a:rPr lang="tr-TR" dirty="0"/>
              <a:t>Premium sunucuları</a:t>
            </a:r>
          </a:p>
          <a:p>
            <a:pPr lvl="1"/>
            <a:r>
              <a:rPr lang="tr-TR" dirty="0"/>
              <a:t>XB sunucuları </a:t>
            </a:r>
          </a:p>
        </p:txBody>
      </p:sp>
      <p:sp>
        <p:nvSpPr>
          <p:cNvPr id="5" name="TextBox 4"/>
          <p:cNvSpPr txBox="1"/>
          <p:nvPr/>
        </p:nvSpPr>
        <p:spPr>
          <a:xfrm>
            <a:off x="6208346" y="2661329"/>
            <a:ext cx="2596442" cy="461663"/>
          </a:xfrm>
          <a:prstGeom prst="rect">
            <a:avLst/>
          </a:prstGeom>
          <a:noFill/>
        </p:spPr>
        <p:txBody>
          <a:bodyPr wrap="square" lIns="91438" tIns="45719" rIns="91438" bIns="45719" rtlCol="0">
            <a:spAutoFit/>
          </a:bodyPr>
          <a:lstStyle/>
          <a:p>
            <a:pPr marL="0" lvl="1"/>
            <a:endParaRPr lang="tr-TR" sz="1200" b="1" dirty="0">
              <a:solidFill>
                <a:srgbClr val="333333"/>
              </a:solidFill>
              <a:latin typeface="Georgia"/>
              <a:cs typeface="Georgia"/>
            </a:endParaRPr>
          </a:p>
          <a:p>
            <a:pPr algn="ctr"/>
            <a:r>
              <a:rPr lang="tr-TR" sz="1200" b="1" dirty="0">
                <a:latin typeface="Georgia"/>
                <a:hlinkClick r:id="rId3"/>
              </a:rPr>
              <a:t>HyperRIP videosunu izleyin</a:t>
            </a:r>
            <a:endParaRPr lang="tr-TR"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561920" cy="369332"/>
          </a:xfrm>
          <a:prstGeom prst="rect">
            <a:avLst/>
          </a:prstGeom>
          <a:noFill/>
        </p:spPr>
        <p:txBody>
          <a:bodyPr wrap="none" rtlCol="0">
            <a:spAutoFit/>
          </a:bodyPr>
          <a:lstStyle/>
          <a:p>
            <a:r>
              <a:rPr lang="tr-TR" dirty="0">
                <a:latin typeface="Georgia" panose="02040502050405020303" pitchFamily="18" charset="0"/>
              </a:rPr>
              <a:t>İşleri %55 daha hızlı işleme</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tr-TR"/>
              <a:t>FS300 Pro tablosu</a:t>
            </a:r>
          </a:p>
        </p:txBody>
      </p:sp>
      <p:sp>
        <p:nvSpPr>
          <p:cNvPr id="2" name="Title 1"/>
          <p:cNvSpPr>
            <a:spLocks noGrp="1"/>
          </p:cNvSpPr>
          <p:nvPr>
            <p:ph type="title"/>
          </p:nvPr>
        </p:nvSpPr>
        <p:spPr>
          <a:xfrm>
            <a:off x="457200" y="205979"/>
            <a:ext cx="8234624" cy="857250"/>
          </a:xfrm>
        </p:spPr>
        <p:txBody>
          <a:bodyPr>
            <a:noAutofit/>
          </a:bodyPr>
          <a:lstStyle/>
          <a:p>
            <a:r>
              <a:rPr lang="tr-TR" sz="3200" dirty="0"/>
              <a:t>Tek iş modunda desteklenen dosya biçimleri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tr-TR"/>
          </a:p>
        </p:txBody>
      </p:sp>
      <p:graphicFrame>
        <p:nvGraphicFramePr>
          <p:cNvPr id="5" name="Table 4"/>
          <p:cNvGraphicFramePr>
            <a:graphicFrameLocks noGrp="1"/>
          </p:cNvGraphicFramePr>
          <p:nvPr>
            <p:extLst>
              <p:ext uri="{D42A27DB-BD31-4B8C-83A1-F6EECF244321}">
                <p14:modId xmlns:p14="http://schemas.microsoft.com/office/powerpoint/2010/main" val="29682596"/>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tr-TR" sz="700" dirty="0">
                          <a:effectLst/>
                          <a:latin typeface="Georgia" panose="02040502050405020303" pitchFamily="18" charset="0"/>
                        </a:rPr>
                        <a:t>Dosya tipi</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Düz</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Çift taraflı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XObjects / Form Caching</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Karışık Malzeme</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Control Bar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Baskı aralığı</a:t>
                      </a:r>
                    </a:p>
                    <a:p>
                      <a:pPr marL="0" marR="0">
                        <a:spcBef>
                          <a:spcPts val="0"/>
                        </a:spcBef>
                        <a:spcAft>
                          <a:spcPts val="0"/>
                        </a:spcAft>
                      </a:pPr>
                      <a:r>
                        <a:rPr lang="tr-TR" sz="700" dirty="0">
                          <a:effectLst/>
                          <a:latin typeface="Georgia" panose="02040502050405020303" pitchFamily="18" charset="0"/>
                        </a:rPr>
                        <a:t>Sayfa/Kayıt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Yük</a:t>
                      </a:r>
                      <a:r>
                        <a:rPr lang="en-US" sz="700" dirty="0">
                          <a:effectLst/>
                          <a:latin typeface="Georgia" panose="02040502050405020303" pitchFamily="18" charset="0"/>
                        </a:rPr>
                        <a:t>-</a:t>
                      </a:r>
                      <a:r>
                        <a:rPr lang="tr-TR" sz="700" dirty="0">
                          <a:effectLst/>
                          <a:latin typeface="Georgia" panose="02040502050405020303" pitchFamily="18" charset="0"/>
                        </a:rPr>
                        <a:t>leme</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Post</a:t>
                      </a:r>
                      <a:r>
                        <a:rPr lang="en-US" sz="700" dirty="0">
                          <a:effectLst/>
                          <a:latin typeface="Georgia" panose="02040502050405020303" pitchFamily="18" charset="0"/>
                        </a:rPr>
                        <a:t>-</a:t>
                      </a:r>
                      <a:r>
                        <a:rPr lang="tr-TR" sz="700" dirty="0">
                          <a:effectLst/>
                          <a:latin typeface="Georgia" panose="02040502050405020303" pitchFamily="18" charset="0"/>
                        </a:rPr>
                        <a:t>flight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Doğrudan kuyruk</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tr-TR" sz="700" dirty="0">
                          <a:effectLst/>
                          <a:latin typeface="Georgia" panose="02040502050405020303" pitchFamily="18" charset="0"/>
                        </a:rPr>
                        <a:t>CPSI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tr-TR" sz="700" b="0" dirty="0">
                          <a:effectLst/>
                          <a:latin typeface="Georgia" panose="02040502050405020303" pitchFamily="18" charset="0"/>
                        </a:rPr>
                        <a:t>PDF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tr-TR" sz="700" b="0" dirty="0">
                          <a:effectLst/>
                          <a:latin typeface="Georgia" panose="02040502050405020303" pitchFamily="18" charset="0"/>
                        </a:rPr>
                        <a:t>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tr-TR" sz="700" b="0" dirty="0">
                          <a:effectLst/>
                          <a:latin typeface="Georgia" panose="02040502050405020303" pitchFamily="18" charset="0"/>
                        </a:rPr>
                        <a:t>Quick Doc Merge</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tr-TR" sz="700" b="0" dirty="0">
                          <a:effectLst/>
                          <a:latin typeface="Georgia" panose="02040502050405020303" pitchFamily="18" charset="0"/>
                        </a:rPr>
                        <a:t>PDF/VT</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tr-TR" sz="700" b="0" dirty="0">
                          <a:effectLst/>
                          <a:latin typeface="Georgia" panose="02040502050405020303" pitchFamily="18" charset="0"/>
                        </a:rPr>
                        <a:t>PPML</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tr-TR" sz="700" b="0" dirty="0">
                          <a:effectLst/>
                          <a:latin typeface="Georgia" panose="02040502050405020303" pitchFamily="18" charset="0"/>
                        </a:rPr>
                        <a:t>VPS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a:effectLst/>
                          <a:latin typeface="Georgia" panose="02040502050405020303" pitchFamily="18" charset="0"/>
                        </a:rPr>
                        <a:t>Evet</a:t>
                      </a:r>
                      <a:endParaRPr lang="tr-TR" sz="9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tr-TR" sz="700" b="0" dirty="0">
                          <a:effectLst/>
                          <a:latin typeface="Georgia" panose="02040502050405020303" pitchFamily="18" charset="0"/>
                        </a:rPr>
                        <a:t>VIPP</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a:effectLst/>
                          <a:latin typeface="Georgia" panose="02040502050405020303" pitchFamily="18" charset="0"/>
                        </a:rPr>
                        <a:t>Evet</a:t>
                      </a:r>
                      <a:endParaRPr lang="tr-TR" sz="9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tr-TR" sz="700" b="0" dirty="0">
                          <a:effectLst/>
                          <a:latin typeface="Georgia" panose="02040502050405020303" pitchFamily="18" charset="0"/>
                        </a:rPr>
                        <a:t>Ana FreeForm</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tr-TR" sz="700" b="0" dirty="0">
                          <a:effectLst/>
                          <a:latin typeface="Georgia" panose="02040502050405020303" pitchFamily="18" charset="0"/>
                        </a:rPr>
                        <a:t>FreeForm Değişkeni</a:t>
                      </a: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a:effectLst/>
                          <a:latin typeface="Georgia" panose="02040502050405020303" pitchFamily="18" charset="0"/>
                        </a:rPr>
                        <a:t>Evet</a:t>
                      </a:r>
                      <a:endParaRPr lang="tr-TR" sz="9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tr-TR" sz="700" b="0" dirty="0">
                          <a:effectLst/>
                          <a:latin typeface="Georgia" panose="02040502050405020303" pitchFamily="18" charset="0"/>
                        </a:rPr>
                        <a:t>TIF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tr-TR" sz="700" b="0" dirty="0">
                          <a:effectLst/>
                          <a:latin typeface="Georgia" panose="02040502050405020303" pitchFamily="18" charset="0"/>
                        </a:rPr>
                        <a:t>EPS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tr-TR" sz="700" dirty="0">
                          <a:effectLst/>
                          <a:latin typeface="Georgia" panose="02040502050405020303" pitchFamily="18" charset="0"/>
                        </a:rPr>
                        <a:t>APPE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tr-TR" sz="700" b="0" dirty="0">
                          <a:effectLst/>
                          <a:latin typeface="Georgia" panose="02040502050405020303" pitchFamily="18" charset="0"/>
                        </a:rPr>
                        <a:t>PDF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tr-TR" sz="700" b="0" dirty="0">
                          <a:effectLst/>
                          <a:latin typeface="Georgia" panose="02040502050405020303" pitchFamily="18" charset="0"/>
                        </a:rPr>
                        <a:t>PDF/VT</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tr-TR" sz="700" dirty="0">
                          <a:effectLst/>
                          <a:latin typeface="Georgia" panose="02040502050405020303" pitchFamily="18" charset="0"/>
                        </a:rPr>
                        <a:t>PCL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tr-TR" sz="700" b="0" dirty="0">
                          <a:effectLst/>
                          <a:latin typeface="Georgia" panose="02040502050405020303" pitchFamily="18" charset="0"/>
                        </a:rPr>
                        <a:t>PCL</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tr-TR" dirty="0">
                  <a:solidFill>
                    <a:schemeClr val="tx1"/>
                  </a:solidFill>
                  <a:latin typeface="Georgia" panose="02040502050405020303" pitchFamily="18" charset="0"/>
                </a:rPr>
                <a:t>HAYIR</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tr-TR"/>
              <a:t>FS200 Pro tablosu</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tr-TR"/>
              <a:t>FS300 Pro tablosu</a:t>
            </a:r>
          </a:p>
        </p:txBody>
      </p:sp>
      <p:sp>
        <p:nvSpPr>
          <p:cNvPr id="2" name="Title 1"/>
          <p:cNvSpPr>
            <a:spLocks noGrp="1"/>
          </p:cNvSpPr>
          <p:nvPr>
            <p:ph type="title"/>
          </p:nvPr>
        </p:nvSpPr>
        <p:spPr>
          <a:xfrm>
            <a:off x="457200" y="205979"/>
            <a:ext cx="8234624" cy="857250"/>
          </a:xfrm>
        </p:spPr>
        <p:txBody>
          <a:bodyPr>
            <a:noAutofit/>
          </a:bodyPr>
          <a:lstStyle/>
          <a:p>
            <a:r>
              <a:rPr lang="tr-TR" sz="3200" dirty="0"/>
              <a:t>Tek iş modunda desteklenen dosya biçimleri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tr-TR"/>
          </a:p>
        </p:txBody>
      </p:sp>
      <p:graphicFrame>
        <p:nvGraphicFramePr>
          <p:cNvPr id="5" name="Table 4"/>
          <p:cNvGraphicFramePr>
            <a:graphicFrameLocks noGrp="1"/>
          </p:cNvGraphicFramePr>
          <p:nvPr>
            <p:extLst>
              <p:ext uri="{D42A27DB-BD31-4B8C-83A1-F6EECF244321}">
                <p14:modId xmlns:p14="http://schemas.microsoft.com/office/powerpoint/2010/main" val="1007564154"/>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tr-TR" sz="700" dirty="0">
                          <a:effectLst/>
                          <a:latin typeface="Georgia" panose="02040502050405020303" pitchFamily="18" charset="0"/>
                        </a:rPr>
                        <a:t>Dosya tipi</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Düz</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Çift taraflı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XObjects / Form Caching</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Karışık Malzeme</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Control Bar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Baskı aralığı</a:t>
                      </a:r>
                    </a:p>
                    <a:p>
                      <a:pPr marL="0" marR="0">
                        <a:spcBef>
                          <a:spcPts val="0"/>
                        </a:spcBef>
                        <a:spcAft>
                          <a:spcPts val="0"/>
                        </a:spcAft>
                      </a:pPr>
                      <a:r>
                        <a:rPr lang="tr-TR" sz="700" dirty="0">
                          <a:effectLst/>
                          <a:latin typeface="Georgia" panose="02040502050405020303" pitchFamily="18" charset="0"/>
                        </a:rPr>
                        <a:t>Sayfa/Kayıt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Yük</a:t>
                      </a:r>
                      <a:r>
                        <a:rPr lang="en-US" sz="700" dirty="0">
                          <a:effectLst/>
                          <a:latin typeface="Georgia" panose="02040502050405020303" pitchFamily="18" charset="0"/>
                        </a:rPr>
                        <a:t>-</a:t>
                      </a:r>
                      <a:r>
                        <a:rPr lang="tr-TR" sz="700" dirty="0">
                          <a:effectLst/>
                          <a:latin typeface="Georgia" panose="02040502050405020303" pitchFamily="18" charset="0"/>
                        </a:rPr>
                        <a:t>leme</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Post</a:t>
                      </a:r>
                      <a:r>
                        <a:rPr lang="en-US" sz="700" dirty="0">
                          <a:effectLst/>
                          <a:latin typeface="Georgia" panose="02040502050405020303" pitchFamily="18" charset="0"/>
                        </a:rPr>
                        <a:t>-</a:t>
                      </a:r>
                      <a:r>
                        <a:rPr lang="tr-TR" sz="700" dirty="0">
                          <a:effectLst/>
                          <a:latin typeface="Georgia" panose="02040502050405020303" pitchFamily="18" charset="0"/>
                        </a:rPr>
                        <a:t>flight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tr-TR" sz="700" dirty="0">
                          <a:effectLst/>
                          <a:latin typeface="Georgia" panose="02040502050405020303" pitchFamily="18" charset="0"/>
                        </a:rPr>
                        <a:t>Doğrudan kuyruk</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tr-TR" sz="700" dirty="0">
                          <a:effectLst/>
                          <a:latin typeface="Georgia" panose="02040502050405020303" pitchFamily="18" charset="0"/>
                        </a:rPr>
                        <a:t>CPSI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tr-TR" sz="700" b="0" dirty="0">
                          <a:effectLst/>
                          <a:latin typeface="Georgia" panose="02040502050405020303" pitchFamily="18" charset="0"/>
                        </a:rPr>
                        <a:t>PDF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tr-TR" sz="700" b="0" dirty="0">
                          <a:effectLst/>
                          <a:latin typeface="Georgia" panose="02040502050405020303" pitchFamily="18" charset="0"/>
                        </a:rPr>
                        <a:t>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tr-TR" sz="700" b="0" dirty="0">
                          <a:effectLst/>
                          <a:latin typeface="Georgia" panose="02040502050405020303" pitchFamily="18" charset="0"/>
                        </a:rPr>
                        <a:t>Quick Doc Merge</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tr-TR" sz="700" b="0" dirty="0">
                          <a:effectLst/>
                          <a:latin typeface="Georgia" panose="02040502050405020303" pitchFamily="18" charset="0"/>
                        </a:rPr>
                        <a:t>PDF/VT</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tr-TR" sz="700" b="0" dirty="0">
                          <a:effectLst/>
                          <a:latin typeface="Georgia" panose="02040502050405020303" pitchFamily="18" charset="0"/>
                        </a:rPr>
                        <a:t>PPML</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tr-TR" sz="700" b="0" dirty="0">
                          <a:effectLst/>
                          <a:latin typeface="Georgia" panose="02040502050405020303" pitchFamily="18" charset="0"/>
                        </a:rPr>
                        <a:t>VPS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a:effectLst/>
                          <a:latin typeface="Georgia" panose="02040502050405020303" pitchFamily="18" charset="0"/>
                        </a:rPr>
                        <a:t>Evet</a:t>
                      </a:r>
                      <a:endParaRPr lang="tr-TR" sz="9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tr-TR" sz="700" b="0" dirty="0">
                          <a:effectLst/>
                          <a:latin typeface="Georgia" panose="02040502050405020303" pitchFamily="18" charset="0"/>
                        </a:rPr>
                        <a:t>VIPP</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a:effectLst/>
                          <a:latin typeface="Georgia" panose="02040502050405020303" pitchFamily="18" charset="0"/>
                        </a:rPr>
                        <a:t>Evet</a:t>
                      </a:r>
                      <a:endParaRPr lang="tr-TR" sz="9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tr-TR" sz="700" b="0" dirty="0">
                          <a:effectLst/>
                          <a:latin typeface="Georgia" panose="02040502050405020303" pitchFamily="18" charset="0"/>
                        </a:rPr>
                        <a:t>Ana FreeForm</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tr-TR" sz="700" b="0" dirty="0">
                          <a:effectLst/>
                          <a:latin typeface="Georgia" panose="02040502050405020303" pitchFamily="18" charset="0"/>
                        </a:rPr>
                        <a:t>FreeForm Değişkeni</a:t>
                      </a:r>
                    </a:p>
                  </a:txBody>
                  <a:tcPr marL="67136" marR="67136" marT="0" marB="0" anchor="ct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tr-TR" sz="700" b="0" dirty="0">
                          <a:effectLst/>
                          <a:latin typeface="Georgia" panose="02040502050405020303" pitchFamily="18" charset="0"/>
                        </a:rPr>
                        <a:t>TIF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tr-TR" sz="700" b="0" dirty="0">
                          <a:effectLst/>
                          <a:latin typeface="Georgia" panose="02040502050405020303" pitchFamily="18" charset="0"/>
                        </a:rPr>
                        <a:t>EPS</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tr-TR" sz="700" dirty="0">
                          <a:effectLst/>
                          <a:latin typeface="Georgia" panose="02040502050405020303" pitchFamily="18" charset="0"/>
                        </a:rPr>
                        <a:t>APPE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tr-TR" sz="700" b="0" dirty="0">
                          <a:effectLst/>
                          <a:latin typeface="Georgia" panose="02040502050405020303" pitchFamily="18" charset="0"/>
                        </a:rPr>
                        <a:t>PDF</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tr-TR" sz="700" b="0" dirty="0">
                          <a:effectLst/>
                          <a:latin typeface="Georgia" panose="02040502050405020303" pitchFamily="18" charset="0"/>
                        </a:rPr>
                        <a:t>PDF/VT</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Evet</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700" b="1" dirty="0">
                          <a:effectLst/>
                          <a:latin typeface="Georgia" panose="02040502050405020303" pitchFamily="18" charset="0"/>
                        </a:rPr>
                        <a:t>Evet</a:t>
                      </a:r>
                      <a:endParaRPr lang="tr-TR" sz="9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Evet</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tr-TR" sz="700" dirty="0">
                          <a:effectLst/>
                          <a:latin typeface="Georgia" panose="02040502050405020303" pitchFamily="18" charset="0"/>
                        </a:rPr>
                        <a:t>PCL iş akışı</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tr-TR" sz="700" b="0" dirty="0">
                          <a:effectLst/>
                          <a:latin typeface="Georgia" panose="02040502050405020303" pitchFamily="18" charset="0"/>
                        </a:rPr>
                        <a:t>PCL</a:t>
                      </a:r>
                      <a:endParaRPr lang="tr-TR" sz="9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a:effectLst/>
                          <a:latin typeface="Georgia" panose="02040502050405020303" pitchFamily="18" charset="0"/>
                        </a:rPr>
                        <a:t>Hayır</a:t>
                      </a:r>
                      <a:endParaRPr lang="tr-TR" sz="9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tr-TR" sz="700" dirty="0">
                          <a:effectLst/>
                          <a:latin typeface="Georgia" panose="02040502050405020303" pitchFamily="18" charset="0"/>
                        </a:rPr>
                        <a:t>Hayır</a:t>
                      </a:r>
                      <a:endParaRPr lang="tr-TR" sz="9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t>Güvenlik iyileştirmeleri</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tr-TR"/>
          </a:p>
        </p:txBody>
      </p:sp>
      <p:sp>
        <p:nvSpPr>
          <p:cNvPr id="6" name="Content Placeholder 5"/>
          <p:cNvSpPr>
            <a:spLocks noGrp="1"/>
          </p:cNvSpPr>
          <p:nvPr>
            <p:ph sz="quarter" idx="12"/>
          </p:nvPr>
        </p:nvSpPr>
        <p:spPr>
          <a:xfrm>
            <a:off x="457200" y="1433513"/>
            <a:ext cx="8229600" cy="3180160"/>
          </a:xfrm>
        </p:spPr>
        <p:txBody>
          <a:bodyPr>
            <a:normAutofit/>
          </a:bodyPr>
          <a:lstStyle/>
          <a:p>
            <a:r>
              <a:rPr lang="tr-TR" sz="2800" dirty="0"/>
              <a:t>Windows 10 IoT Enterprise</a:t>
            </a:r>
          </a:p>
          <a:p>
            <a:pPr lvl="1">
              <a:spcBef>
                <a:spcPts val="1800"/>
              </a:spcBef>
            </a:pPr>
            <a:r>
              <a:rPr lang="tr-TR" sz="2400" dirty="0"/>
              <a:t>Windows Defender SmartScreen ile kötü amaçlı uygulama koruması</a:t>
            </a:r>
          </a:p>
          <a:p>
            <a:pPr lvl="1"/>
            <a:r>
              <a:rPr lang="tr-TR" sz="2400" dirty="0"/>
              <a:t>SMB sağlamlaştırma ve kuruluş sertifikası sabitleme ile ortadaki adam saldırısı koruması</a:t>
            </a:r>
          </a:p>
          <a:p>
            <a:pPr lvl="1"/>
            <a:r>
              <a:rPr lang="tr-TR" sz="2400" dirty="0"/>
              <a:t>Windows Defender ve Windows Data Execution Prevention ile kötü amaçlı yazılım ve virüs koruması</a:t>
            </a:r>
            <a:endParaRPr lang="tr-TR" dirty="0"/>
          </a:p>
          <a:p>
            <a:pPr lvl="1"/>
            <a:endParaRPr lang="tr-TR"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600" dirty="0"/>
              <a:t>Hizmete elverişlilik iyileştirmeleri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tr-TR"/>
          </a:p>
        </p:txBody>
      </p:sp>
      <p:sp>
        <p:nvSpPr>
          <p:cNvPr id="4" name="Content Placeholder 3"/>
          <p:cNvSpPr>
            <a:spLocks noGrp="1"/>
          </p:cNvSpPr>
          <p:nvPr>
            <p:ph sz="quarter" idx="12"/>
          </p:nvPr>
        </p:nvSpPr>
        <p:spPr>
          <a:xfrm>
            <a:off x="457200" y="1433513"/>
            <a:ext cx="5594279" cy="3180160"/>
          </a:xfrm>
        </p:spPr>
        <p:txBody>
          <a:bodyPr>
            <a:normAutofit fontScale="85000" lnSpcReduction="10000"/>
          </a:bodyPr>
          <a:lstStyle/>
          <a:p>
            <a:pPr marL="0" indent="0">
              <a:buNone/>
            </a:pPr>
            <a:r>
              <a:rPr lang="tr-TR" dirty="0"/>
              <a:t>Üretim kesintilerini en aza indirme  </a:t>
            </a:r>
          </a:p>
          <a:p>
            <a:r>
              <a:rPr lang="tr-TR" dirty="0"/>
              <a:t>Fiery güncellemeleri</a:t>
            </a:r>
          </a:p>
          <a:p>
            <a:pPr lvl="1"/>
            <a:r>
              <a:rPr lang="tr-TR" dirty="0"/>
              <a:t>Fiery sunucularını kolaylıkla güncel tutma</a:t>
            </a:r>
          </a:p>
          <a:p>
            <a:r>
              <a:rPr lang="tr-TR" dirty="0"/>
              <a:t>Otomatik sistem yedekleme</a:t>
            </a:r>
          </a:p>
          <a:p>
            <a:r>
              <a:rPr lang="tr-TR" dirty="0"/>
              <a:t>Geri yükleme sonrasında </a:t>
            </a:r>
            <a:br>
              <a:rPr lang="en-US" dirty="0"/>
            </a:br>
            <a:r>
              <a:rPr lang="tr-TR" dirty="0"/>
              <a:t>hızlı kurtarma</a:t>
            </a:r>
          </a:p>
          <a:p>
            <a:endParaRPr lang="tr-TR"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t>Otomatik sistem yedekleme</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tr-TR"/>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tr-TR" sz="2000" dirty="0"/>
              <a:t>Fiery QuickTouch ve WebTools'dan yedekleme </a:t>
            </a:r>
            <a:br>
              <a:rPr lang="en-US" sz="2000" dirty="0"/>
            </a:br>
            <a:r>
              <a:rPr lang="tr-TR" sz="2000" dirty="0"/>
              <a:t>planı oluşturma</a:t>
            </a:r>
          </a:p>
          <a:p>
            <a:pPr>
              <a:spcBef>
                <a:spcPts val="0"/>
              </a:spcBef>
            </a:pPr>
            <a:r>
              <a:rPr lang="tr-TR" sz="2000" dirty="0"/>
              <a:t>Fiery sunucusunu bir saatten kısa sürede geri yükleme </a:t>
            </a:r>
          </a:p>
          <a:p>
            <a:pPr lvl="1">
              <a:spcBef>
                <a:spcPts val="0"/>
              </a:spcBef>
            </a:pPr>
            <a:r>
              <a:rPr lang="tr-TR" sz="1600" dirty="0"/>
              <a:t>DVD kitinden yüklemeyle karşılaştırıldığında 8 kat daha hızlı</a:t>
            </a:r>
          </a:p>
          <a:p>
            <a:pPr>
              <a:spcBef>
                <a:spcPts val="0"/>
              </a:spcBef>
            </a:pPr>
            <a:r>
              <a:rPr lang="tr-TR" sz="2000" dirty="0"/>
              <a:t>DVD kiti gerektirmez</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57F03204-729C-43A2-B2AA-5BEB4B0BEE24}"/>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Entegrasyon iyileştirmeleri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tr-TR"/>
          </a:p>
        </p:txBody>
      </p:sp>
      <p:sp>
        <p:nvSpPr>
          <p:cNvPr id="4" name="Content Placeholder 3"/>
          <p:cNvSpPr>
            <a:spLocks noGrp="1"/>
          </p:cNvSpPr>
          <p:nvPr>
            <p:ph sz="quarter" idx="12"/>
          </p:nvPr>
        </p:nvSpPr>
        <p:spPr/>
        <p:txBody>
          <a:bodyPr>
            <a:normAutofit lnSpcReduction="10000"/>
          </a:bodyPr>
          <a:lstStyle/>
          <a:p>
            <a:r>
              <a:rPr lang="tr-TR" sz="2800" dirty="0"/>
              <a:t>Yeni API'ler ve kullanılabilirlik iyileştirmeleri Fiery API v4 içindeki kurum içi uygulamalara kolayca entegre edilebilir</a:t>
            </a:r>
          </a:p>
          <a:p>
            <a:r>
              <a:rPr lang="tr-TR" sz="2800" dirty="0"/>
              <a:t>Yeni JDF özellikli Fiery özellikleri Fiery JDF v1.5</a:t>
            </a:r>
          </a:p>
          <a:p>
            <a:pPr lvl="1"/>
            <a:r>
              <a:rPr lang="tr-TR"/>
              <a:t>EFI AutoCount</a:t>
            </a:r>
            <a:endParaRPr lang="tr-TR" dirty="0"/>
          </a:p>
          <a:p>
            <a:pPr lvl="1"/>
            <a:r>
              <a:rPr lang="tr-TR"/>
              <a:t>EFI Quick Print Suite</a:t>
            </a:r>
          </a:p>
          <a:p>
            <a:pPr lvl="1"/>
            <a:r>
              <a:rPr lang="tr-TR"/>
              <a:t>Kodak Prinergy 8.1</a:t>
            </a:r>
          </a:p>
        </p:txBody>
      </p:sp>
      <p:pic>
        <p:nvPicPr>
          <p:cNvPr id="6" name="Picture 5">
            <a:extLst>
              <a:ext uri="{FF2B5EF4-FFF2-40B4-BE49-F238E27FC236}">
                <a16:creationId xmlns:a16="http://schemas.microsoft.com/office/drawing/2014/main" id="{F788DBE8-9F9F-47A7-BD40-178F6404C476}"/>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600" dirty="0"/>
              <a:t>Fiery FS300 Pro'nun değeri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tr-TR"/>
          </a:p>
        </p:txBody>
      </p:sp>
      <p:sp>
        <p:nvSpPr>
          <p:cNvPr id="4" name="Content Placeholder 3"/>
          <p:cNvSpPr>
            <a:spLocks noGrp="1"/>
          </p:cNvSpPr>
          <p:nvPr>
            <p:ph sz="quarter" idx="12"/>
          </p:nvPr>
        </p:nvSpPr>
        <p:spPr>
          <a:xfrm>
            <a:off x="457199" y="2019299"/>
            <a:ext cx="5212081" cy="2594373"/>
          </a:xfrm>
        </p:spPr>
        <p:txBody>
          <a:bodyPr>
            <a:normAutofit/>
          </a:bodyPr>
          <a:lstStyle/>
          <a:p>
            <a:r>
              <a:rPr lang="tr-TR" sz="2800" dirty="0"/>
              <a:t>Müşteriler için önemli alanlarda önde gelen yenilik</a:t>
            </a:r>
          </a:p>
          <a:p>
            <a:r>
              <a:rPr lang="tr-TR" sz="2800" dirty="0"/>
              <a:t>Sektörün en gelişmiş dijital baskı makinelerini çalıştırma</a:t>
            </a:r>
          </a:p>
        </p:txBody>
      </p:sp>
      <p:grpSp>
        <p:nvGrpSpPr>
          <p:cNvPr id="9" name="Group 8">
            <a:extLst>
              <a:ext uri="{FF2B5EF4-FFF2-40B4-BE49-F238E27FC236}">
                <a16:creationId xmlns:a16="http://schemas.microsoft.com/office/drawing/2014/main" id="{636C9C9A-9800-4812-B28E-929FB0354584}"/>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E3D98DDB-979A-4C1B-947A-0CA478509345}"/>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D7EDF436-ADBC-470F-BD53-59428F0A69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0FA99396-3F69-4DFA-95F3-06C6644C5EF2}"/>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D8C25EAB-73F5-499A-8D51-E01883A97551}"/>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009D387E-290C-44F4-ADAA-2654DF159196}"/>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F7CAF63B-7D8B-491A-89EA-D9BBB7D1F9C8}"/>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tr-TR" dirty="0">
                  <a:latin typeface="Georgia" panose="02040502050405020303" pitchFamily="18" charset="0"/>
                </a:rPr>
                <a:t>Fiery Command WorkStation</a:t>
              </a:r>
              <a:r>
                <a:rPr lang="tr-TR"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tr-TR" dirty="0">
                  <a:latin typeface="Georgia" panose="02040502050405020303" pitchFamily="18" charset="0"/>
                </a:rPr>
                <a:t>Fiery FS300 Pro sistem yazılımı</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tr-TR" dirty="0">
                  <a:latin typeface="Georgia" panose="02040502050405020303" pitchFamily="18" charset="0"/>
                </a:rPr>
                <a:t>Fiery NX ve XB platformları</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668625"/>
              <a:ext cx="2038805" cy="646331"/>
            </a:xfrm>
            <a:prstGeom prst="rect">
              <a:avLst/>
            </a:prstGeom>
            <a:noFill/>
          </p:spPr>
          <p:txBody>
            <a:bodyPr wrap="square" rtlCol="0">
              <a:spAutoFit/>
            </a:bodyPr>
            <a:lstStyle/>
            <a:p>
              <a:pPr algn="ctr"/>
              <a:r>
                <a:rPr lang="tr-TR" dirty="0">
                  <a:latin typeface="Georgia" panose="02040502050405020303" pitchFamily="18" charset="0"/>
                </a:rPr>
                <a:t>Fiery baskıya hazırlama iş akışı</a:t>
              </a:r>
            </a:p>
          </p:txBody>
        </p:sp>
      </p:grpSp>
      <p:sp>
        <p:nvSpPr>
          <p:cNvPr id="5" name="Title 4"/>
          <p:cNvSpPr>
            <a:spLocks noGrp="1"/>
          </p:cNvSpPr>
          <p:nvPr>
            <p:ph type="title"/>
          </p:nvPr>
        </p:nvSpPr>
        <p:spPr/>
        <p:txBody>
          <a:bodyPr/>
          <a:lstStyle/>
          <a:p>
            <a:r>
              <a:rPr lang="tr-TR"/>
              <a:t>Görülmemiş platform yeniliği</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tr-TR"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t>Kamuya sunma</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tr-TR" sz="2400" dirty="0"/>
              <a:t>EFI basın bülteni: </a:t>
            </a:r>
          </a:p>
          <a:p>
            <a:pPr lvl="1"/>
            <a:r>
              <a:rPr lang="tr-TR" sz="2000" dirty="0"/>
              <a:t>Avrupa ve ABD: 11 Eylül</a:t>
            </a:r>
            <a:r>
              <a:rPr lang="tr-TR"/>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tr-TR"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tr-TR" dirty="0">
                <a:solidFill>
                  <a:srgbClr val="000000"/>
                </a:solidFill>
                <a:latin typeface="Georgia" panose="02040502050405020303" pitchFamily="18" charset="0"/>
                <a:hlinkClick r:id="rId3"/>
              </a:rPr>
              <a:t>EFI Basın bülteni</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rPr>
              <a:t>Basında çıkan haberler</a:t>
            </a:r>
          </a:p>
          <a:p>
            <a:pPr marL="0" marR="0">
              <a:spcBef>
                <a:spcPts val="0"/>
              </a:spcBef>
              <a:spcAft>
                <a:spcPts val="0"/>
              </a:spcAft>
            </a:pPr>
            <a:r>
              <a:rPr lang="tr-TR" dirty="0">
                <a:solidFill>
                  <a:srgbClr val="000000"/>
                </a:solidFill>
                <a:latin typeface="Georgia" panose="02040502050405020303" pitchFamily="18" charset="0"/>
                <a:hlinkClick r:id="rId4"/>
              </a:rPr>
              <a:t>What They Think</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hlinkClick r:id="rId5"/>
              </a:rPr>
              <a:t>Print Show Daily</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hlinkClick r:id="rId6"/>
              </a:rPr>
              <a:t>Deutscher Drucker</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hlinkClick r:id="rId7"/>
              </a:rPr>
              <a:t>PrintWeek</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hlinkClick r:id="rId8"/>
              </a:rPr>
              <a:t>Australian Printer</a:t>
            </a:r>
            <a:endParaRPr lang="tr-T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tr-TR" dirty="0">
                <a:solidFill>
                  <a:srgbClr val="000000"/>
                </a:solidFill>
                <a:latin typeface="Georgia" panose="02040502050405020303" pitchFamily="18" charset="0"/>
                <a:hlinkClick r:id="rId9"/>
              </a:rPr>
              <a:t>Digital Printer</a:t>
            </a:r>
          </a:p>
          <a:p>
            <a:pPr marL="0" marR="0">
              <a:spcBef>
                <a:spcPts val="0"/>
              </a:spcBef>
              <a:spcAft>
                <a:spcPts val="0"/>
              </a:spcAft>
            </a:pPr>
            <a:r>
              <a:rPr lang="tr-TR" dirty="0">
                <a:solidFill>
                  <a:srgbClr val="000000"/>
                </a:solidFill>
                <a:latin typeface="Georgia" panose="02040502050405020303" pitchFamily="18" charset="0"/>
                <a:hlinkClick r:id="rId9"/>
              </a:rPr>
              <a:t> </a:t>
            </a:r>
            <a:endParaRPr lang="tr-TR"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fontScale="90000"/>
          </a:bodyPr>
          <a:lstStyle/>
          <a:p>
            <a:r>
              <a:rPr lang="tr-TR"/>
              <a:t>Fiery FS300 Pro'nun yeni özellikleri</a:t>
            </a:r>
          </a:p>
        </p:txBody>
      </p:sp>
      <p:sp>
        <p:nvSpPr>
          <p:cNvPr id="15" name="Rectangle 14"/>
          <p:cNvSpPr/>
          <p:nvPr/>
        </p:nvSpPr>
        <p:spPr>
          <a:xfrm>
            <a:off x="827530" y="2484436"/>
            <a:ext cx="2125191" cy="1107996"/>
          </a:xfrm>
          <a:prstGeom prst="rect">
            <a:avLst/>
          </a:prstGeom>
        </p:spPr>
        <p:txBody>
          <a:bodyPr wrap="square">
            <a:spAutoFit/>
          </a:bodyPr>
          <a:lstStyle/>
          <a:p>
            <a:pPr marL="86916" lvl="1" indent="-86916">
              <a:spcBef>
                <a:spcPts val="0"/>
              </a:spcBef>
              <a:buFont typeface="Arial"/>
              <a:buChar char="•"/>
            </a:pPr>
            <a:r>
              <a:rPr lang="tr-TR" sz="1100" dirty="0">
                <a:latin typeface="Georgia" panose="02040502050405020303" pitchFamily="18" charset="0"/>
              </a:rPr>
              <a:t>7 renk desteği</a:t>
            </a:r>
          </a:p>
          <a:p>
            <a:pPr marL="86916" lvl="1" indent="-86916">
              <a:spcBef>
                <a:spcPts val="0"/>
              </a:spcBef>
              <a:buFont typeface="Arial"/>
              <a:buChar char="•"/>
            </a:pPr>
            <a:r>
              <a:rPr lang="tr-TR" sz="1100" dirty="0">
                <a:latin typeface="Georgia" panose="02040502050405020303" pitchFamily="18" charset="0"/>
              </a:rPr>
              <a:t>Nokta rengi grubu önceliği </a:t>
            </a:r>
          </a:p>
          <a:p>
            <a:pPr marL="86916" lvl="1" indent="-86916">
              <a:spcBef>
                <a:spcPts val="0"/>
              </a:spcBef>
              <a:buFont typeface="Arial"/>
              <a:buChar char="•"/>
            </a:pPr>
            <a:r>
              <a:rPr lang="tr-TR" sz="1100" dirty="0">
                <a:latin typeface="Georgia" panose="02040502050405020303" pitchFamily="18" charset="0"/>
              </a:rPr>
              <a:t>Gri tonlamalı girdi profili</a:t>
            </a:r>
          </a:p>
          <a:p>
            <a:pPr marL="86916" lvl="1" indent="-86916">
              <a:spcBef>
                <a:spcPts val="0"/>
              </a:spcBef>
              <a:buFont typeface="Arial"/>
              <a:buChar char="•"/>
            </a:pPr>
            <a:r>
              <a:rPr lang="tr-TR" sz="1100" dirty="0">
                <a:latin typeface="Georgia" panose="02040502050405020303" pitchFamily="18" charset="0"/>
              </a:rPr>
              <a:t>Fiery ImageViewer</a:t>
            </a:r>
            <a:endParaRPr lang="tr-TR"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tr-TR" sz="1100" dirty="0">
                <a:latin typeface="Georgia" panose="02040502050405020303" pitchFamily="18" charset="0"/>
              </a:rPr>
              <a:t>Nesne denetleyici</a:t>
            </a:r>
          </a:p>
          <a:p>
            <a:pPr marL="287337" lvl="1" indent="-171450">
              <a:spcBef>
                <a:spcPts val="0"/>
              </a:spcBef>
              <a:buFont typeface="Georgia" panose="02040502050405020303" pitchFamily="18" charset="0"/>
              <a:buChar char="–"/>
            </a:pPr>
            <a:r>
              <a:rPr lang="tr-TR" sz="1100" dirty="0">
                <a:latin typeface="Georgia" panose="02040502050405020303" pitchFamily="18" charset="0"/>
              </a:rPr>
              <a:t>Toplam kaplama alanı</a:t>
            </a:r>
          </a:p>
        </p:txBody>
      </p:sp>
      <p:sp>
        <p:nvSpPr>
          <p:cNvPr id="17" name="Rectangle 16"/>
          <p:cNvSpPr/>
          <p:nvPr/>
        </p:nvSpPr>
        <p:spPr>
          <a:xfrm>
            <a:off x="2884806" y="2487691"/>
            <a:ext cx="1955260" cy="1615827"/>
          </a:xfrm>
          <a:prstGeom prst="rect">
            <a:avLst/>
          </a:prstGeom>
        </p:spPr>
        <p:txBody>
          <a:bodyPr wrap="square">
            <a:spAutoFit/>
          </a:bodyPr>
          <a:lstStyle/>
          <a:p>
            <a:pPr marL="84535" indent="-84535">
              <a:buFont typeface="Arial"/>
              <a:buChar char="•"/>
            </a:pPr>
            <a:r>
              <a:rPr lang="tr-TR" sz="1100" dirty="0">
                <a:latin typeface="Georgia" panose="02040502050405020303" pitchFamily="18" charset="0"/>
              </a:rPr>
              <a:t>Yeni donanım</a:t>
            </a:r>
          </a:p>
          <a:p>
            <a:pPr marL="84535" indent="-84535">
              <a:buFont typeface="Arial"/>
              <a:buChar char="•"/>
            </a:pPr>
            <a:r>
              <a:rPr lang="tr-TR" sz="1100" dirty="0">
                <a:latin typeface="Georgia" panose="02040502050405020303" pitchFamily="18" charset="0"/>
              </a:rPr>
              <a:t>APPE 4*</a:t>
            </a:r>
          </a:p>
          <a:p>
            <a:pPr marL="84535" indent="-84535">
              <a:buFont typeface="Arial"/>
              <a:buChar char="•"/>
            </a:pPr>
            <a:r>
              <a:rPr lang="tr-TR" sz="1100" dirty="0">
                <a:latin typeface="Georgia" panose="02040502050405020303" pitchFamily="18" charset="0"/>
              </a:rPr>
              <a:t>HyperRIP iyileştirmeleri</a:t>
            </a:r>
          </a:p>
          <a:p>
            <a:pPr marL="84535" indent="-84535">
              <a:buFont typeface="Arial"/>
              <a:buChar char="•"/>
            </a:pPr>
            <a:r>
              <a:rPr lang="tr-TR" sz="1100" dirty="0">
                <a:latin typeface="Georgia" panose="02040502050405020303" pitchFamily="18" charset="0"/>
              </a:rPr>
              <a:t>Hızlı yeniden baskı</a:t>
            </a:r>
          </a:p>
          <a:p>
            <a:pPr marL="84535" indent="-84535">
              <a:buFont typeface="Arial"/>
              <a:buChar char="•"/>
            </a:pPr>
            <a:r>
              <a:rPr lang="tr-TR" sz="1100" dirty="0">
                <a:latin typeface="Georgia" panose="02040502050405020303" pitchFamily="18" charset="0"/>
              </a:rPr>
              <a:t>Fiery Impose:</a:t>
            </a:r>
          </a:p>
          <a:p>
            <a:pPr marL="284163" indent="-171450">
              <a:buFont typeface="Georgia" panose="02040502050405020303" pitchFamily="18" charset="0"/>
              <a:buChar char="–"/>
            </a:pPr>
            <a:r>
              <a:rPr lang="tr-TR" sz="1100" dirty="0">
                <a:latin typeface="Georgia" panose="02040502050405020303" pitchFamily="18" charset="0"/>
              </a:rPr>
              <a:t>Birleşik otomasyon iyileştirmeleri</a:t>
            </a:r>
          </a:p>
          <a:p>
            <a:pPr marL="284163" lvl="1" indent="-171450">
              <a:buFont typeface="Georgia" panose="02040502050405020303" pitchFamily="18" charset="0"/>
              <a:buChar char="–"/>
            </a:pPr>
            <a:r>
              <a:rPr lang="tr-TR" sz="1100" dirty="0">
                <a:latin typeface="Georgia" panose="02040502050405020303" pitchFamily="18" charset="0"/>
              </a:rPr>
              <a:t>Otomatik sayfa döndürme</a:t>
            </a:r>
          </a:p>
          <a:p>
            <a:pPr marL="284163" lvl="1" indent="-171450">
              <a:buFont typeface="Georgia" panose="02040502050405020303" pitchFamily="18" charset="0"/>
              <a:buChar char="–"/>
            </a:pPr>
            <a:r>
              <a:rPr lang="tr-TR" sz="1100" dirty="0">
                <a:latin typeface="Georgia" panose="02040502050405020303" pitchFamily="18" charset="0"/>
              </a:rPr>
              <a:t>İşaretler için ön ayarlar</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tr-TR" sz="1100" dirty="0">
                <a:latin typeface="Georgia" panose="02040502050405020303" pitchFamily="18" charset="0"/>
              </a:rPr>
              <a:t>Fiery Command WorkStation 6</a:t>
            </a:r>
          </a:p>
          <a:p>
            <a:pPr marL="319087" lvl="2" indent="-171450">
              <a:buFont typeface="Georgia" panose="02040502050405020303" pitchFamily="18" charset="0"/>
              <a:buChar char="–"/>
            </a:pPr>
            <a:r>
              <a:rPr lang="tr-TR" sz="1100" dirty="0">
                <a:latin typeface="Georgia" panose="02040502050405020303" pitchFamily="18" charset="0"/>
              </a:rPr>
              <a:t>Tüm işler için önizleme</a:t>
            </a:r>
          </a:p>
          <a:p>
            <a:pPr marL="319087" lvl="2" indent="-171450">
              <a:buFont typeface="Georgia" panose="02040502050405020303" pitchFamily="18" charset="0"/>
              <a:buChar char="–"/>
            </a:pPr>
            <a:r>
              <a:rPr lang="tr-TR" sz="1100" dirty="0">
                <a:latin typeface="Georgia" panose="02040502050405020303" pitchFamily="18" charset="0"/>
              </a:rPr>
              <a:t>Taramaları otomatik olarak çıkarma</a:t>
            </a:r>
            <a:endParaRPr lang="tr-TR" sz="1100" dirty="0">
              <a:latin typeface="Georgia" panose="02040502050405020303" pitchFamily="18" charset="0"/>
              <a:cs typeface="Arial"/>
            </a:endParaRPr>
          </a:p>
          <a:p>
            <a:pPr marL="86916" lvl="1" indent="-86916">
              <a:buFont typeface="Arial"/>
              <a:buChar char="•"/>
            </a:pPr>
            <a:r>
              <a:rPr lang="tr-TR" sz="1100" dirty="0">
                <a:latin typeface="Georgia" panose="02040502050405020303" pitchFamily="18" charset="0"/>
              </a:rPr>
              <a:t>Fiery NX tasarımı</a:t>
            </a:r>
          </a:p>
          <a:p>
            <a:pPr marL="319087" lvl="2" indent="-171450">
              <a:buFont typeface="Georgia" panose="02040502050405020303" pitchFamily="18" charset="0"/>
              <a:buChar char="–"/>
            </a:pPr>
            <a:r>
              <a:rPr lang="tr-TR" sz="1100" dirty="0">
                <a:latin typeface="Georgia" panose="02040502050405020303" pitchFamily="18" charset="0"/>
              </a:rPr>
              <a:t>Fiery QuickTouch</a:t>
            </a:r>
            <a:endParaRPr lang="tr-TR" sz="1100" dirty="0">
              <a:latin typeface="Georgia" panose="02040502050405020303" pitchFamily="18" charset="0"/>
              <a:cs typeface="Arial"/>
            </a:endParaRPr>
          </a:p>
          <a:p>
            <a:pPr marL="319087" lvl="2" indent="-171450">
              <a:buFont typeface="Georgia" panose="02040502050405020303" pitchFamily="18" charset="0"/>
              <a:buChar char="–"/>
            </a:pPr>
            <a:r>
              <a:rPr lang="tr-TR" sz="1100" dirty="0">
                <a:latin typeface="Georgia" panose="02040502050405020303" pitchFamily="18" charset="0"/>
              </a:rPr>
              <a:t>Fiery NX Station</a:t>
            </a:r>
          </a:p>
          <a:p>
            <a:pPr marL="84535" indent="-84535">
              <a:buFont typeface="Arial"/>
              <a:buChar char="•"/>
            </a:pPr>
            <a:r>
              <a:rPr lang="tr-TR" sz="1100" dirty="0">
                <a:latin typeface="Georgia" panose="02040502050405020303" pitchFamily="18" charset="0"/>
              </a:rPr>
              <a:t>Fiery JobMaster:</a:t>
            </a:r>
          </a:p>
          <a:p>
            <a:pPr marL="319087" indent="-171450">
              <a:buFont typeface="Georgia" panose="02040502050405020303" pitchFamily="18" charset="0"/>
              <a:buChar char="–"/>
            </a:pPr>
            <a:r>
              <a:rPr lang="tr-TR" sz="1100" dirty="0">
                <a:latin typeface="Georgia" panose="02040502050405020303" pitchFamily="18" charset="0"/>
              </a:rPr>
              <a:t>Görüntü damgalama</a:t>
            </a:r>
          </a:p>
          <a:p>
            <a:pPr marL="319087" indent="-171450">
              <a:buFont typeface="Georgia" panose="02040502050405020303" pitchFamily="18" charset="0"/>
              <a:buChar char="–"/>
            </a:pPr>
            <a:r>
              <a:rPr lang="tr-TR" sz="1100" dirty="0">
                <a:latin typeface="Georgia" panose="02040502050405020303" pitchFamily="18" charset="0"/>
              </a:rPr>
              <a:t>Taranan sayfaları alma</a:t>
            </a:r>
          </a:p>
          <a:p>
            <a:pPr marL="319087" indent="-171450">
              <a:buFont typeface="Georgia" panose="02040502050405020303" pitchFamily="18" charset="0"/>
              <a:buChar char="–"/>
            </a:pPr>
            <a:r>
              <a:rPr lang="tr-TR" sz="1100" dirty="0">
                <a:latin typeface="Georgia" panose="02040502050405020303" pitchFamily="18" charset="0"/>
              </a:rPr>
              <a:t>Sayfa ofseti</a:t>
            </a:r>
          </a:p>
          <a:p>
            <a:pPr marL="84535" indent="-84535">
              <a:buFont typeface="Arial"/>
              <a:buChar char="•"/>
            </a:pPr>
            <a:r>
              <a:rPr lang="tr-TR" sz="1100" dirty="0">
                <a:latin typeface="Georgia" panose="02040502050405020303" pitchFamily="18" charset="0"/>
              </a:rPr>
              <a:t>Diğer baskıya hazırlama iyileştirmeleri</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tr-TR" sz="1100" dirty="0">
                <a:latin typeface="Georgia" panose="02040502050405020303" pitchFamily="18" charset="0"/>
              </a:rPr>
              <a:t>Windows 10 </a:t>
            </a:r>
          </a:p>
          <a:p>
            <a:pPr marL="86916" lvl="1" indent="-86916">
              <a:spcBef>
                <a:spcPts val="0"/>
              </a:spcBef>
              <a:buFont typeface="Arial"/>
              <a:buChar char="•"/>
            </a:pPr>
            <a:r>
              <a:rPr lang="tr-TR" sz="1100" dirty="0">
                <a:latin typeface="Georgia" panose="02040502050405020303" pitchFamily="18" charset="0"/>
              </a:rPr>
              <a:t>Güvenlik iyileştirmeleri</a:t>
            </a:r>
          </a:p>
          <a:p>
            <a:pPr marL="86916" lvl="1" indent="-86916">
              <a:spcBef>
                <a:spcPts val="0"/>
              </a:spcBef>
              <a:buFont typeface="Arial"/>
              <a:buChar char="•"/>
            </a:pPr>
            <a:r>
              <a:rPr lang="tr-TR" sz="1100" dirty="0">
                <a:latin typeface="Georgia" panose="02040502050405020303" pitchFamily="18" charset="0"/>
              </a:rPr>
              <a:t>Otomatik sistem yedekleme</a:t>
            </a:r>
          </a:p>
          <a:p>
            <a:pPr marL="86916" lvl="1" indent="-86916">
              <a:spcBef>
                <a:spcPts val="0"/>
              </a:spcBef>
              <a:buFont typeface="Arial"/>
              <a:buChar char="•"/>
            </a:pPr>
            <a:r>
              <a:rPr lang="tr-TR" sz="1100" dirty="0">
                <a:latin typeface="Georgia" panose="02040502050405020303" pitchFamily="18" charset="0"/>
              </a:rPr>
              <a:t>Command WorkStation'dan Fiery güncellemeleri</a:t>
            </a:r>
          </a:p>
          <a:p>
            <a:pPr marL="86916" lvl="1" indent="-86916">
              <a:spcBef>
                <a:spcPts val="0"/>
              </a:spcBef>
              <a:buFont typeface="Arial"/>
              <a:buChar char="•"/>
            </a:pPr>
            <a:r>
              <a:rPr lang="tr-TR" sz="1100" dirty="0">
                <a:latin typeface="Georgia" panose="02040502050405020303" pitchFamily="18" charset="0"/>
              </a:rPr>
              <a:t>802.1x EAP-TLS</a:t>
            </a:r>
          </a:p>
          <a:p>
            <a:pPr marL="86916" lvl="1" indent="-86916">
              <a:spcBef>
                <a:spcPts val="0"/>
              </a:spcBef>
              <a:buFont typeface="Arial"/>
              <a:buChar char="•"/>
            </a:pPr>
            <a:r>
              <a:rPr lang="tr-TR" sz="1100" dirty="0">
                <a:latin typeface="Georgia" panose="02040502050405020303" pitchFamily="18" charset="0"/>
              </a:rPr>
              <a:t>Otomatik proxy yapılandırması</a:t>
            </a:r>
          </a:p>
          <a:p>
            <a:pPr marL="86916" lvl="1" indent="-86916">
              <a:spcBef>
                <a:spcPts val="0"/>
              </a:spcBef>
              <a:buFont typeface="Arial"/>
              <a:buChar char="•"/>
            </a:pPr>
            <a:r>
              <a:rPr lang="tr-TR" sz="1100" dirty="0">
                <a:latin typeface="Georgia" panose="02040502050405020303" pitchFamily="18" charset="0"/>
              </a:rPr>
              <a:t>Entegrasyon iyileştirmeleri</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tr-TR"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tr-TR" sz="900" i="1" dirty="0">
                <a:latin typeface="Georgia" panose="02040502050405020303" pitchFamily="18" charset="0"/>
              </a:rPr>
              <a:t>*   APPE; iyileştirme ve hizmet sunumlarıyla sürekli olarak güncellenmektedir.</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tr-TR" sz="2000" dirty="0"/>
              <a:t>Fiery sunucuları için var olan en sezgisel baskı işi yönetimi arabirimi</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tr-TR" dirty="0"/>
          </a:p>
        </p:txBody>
      </p:sp>
      <p:sp>
        <p:nvSpPr>
          <p:cNvPr id="4" name="Title 3"/>
          <p:cNvSpPr>
            <a:spLocks noGrp="1"/>
          </p:cNvSpPr>
          <p:nvPr>
            <p:ph type="title"/>
          </p:nvPr>
        </p:nvSpPr>
        <p:spPr>
          <a:xfrm>
            <a:off x="519597" y="1504842"/>
            <a:ext cx="5133780" cy="585868"/>
          </a:xfrm>
        </p:spPr>
        <p:txBody>
          <a:bodyPr>
            <a:noAutofit/>
          </a:bodyPr>
          <a:lstStyle/>
          <a:p>
            <a:r>
              <a:rPr lang="tr-TR"/>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376352"/>
          </a:xfrm>
        </p:spPr>
        <p:txBody>
          <a:bodyPr>
            <a:normAutofit lnSpcReduction="10000"/>
          </a:bodyPr>
          <a:lstStyle/>
          <a:p>
            <a:pPr marL="0" indent="0">
              <a:buNone/>
            </a:pPr>
            <a:r>
              <a:rPr lang="tr-TR" sz="2800" dirty="0"/>
              <a:t>Baskı işlerini daha hızlı yönetin, baskı üretimini artırın</a:t>
            </a:r>
            <a:br>
              <a:rPr dirty="0"/>
            </a:br>
            <a:r>
              <a:rPr lang="tr-TR" dirty="0"/>
              <a:t> </a:t>
            </a:r>
            <a:endParaRPr lang="tr-TR" sz="2800" dirty="0"/>
          </a:p>
          <a:p>
            <a:pPr>
              <a:spcBef>
                <a:spcPts val="600"/>
              </a:spcBef>
            </a:pPr>
            <a:r>
              <a:rPr lang="tr-TR" sz="2400" dirty="0"/>
              <a:t>Daha sezgisel ve kullanımı kolay</a:t>
            </a:r>
          </a:p>
          <a:p>
            <a:pPr>
              <a:spcBef>
                <a:spcPts val="600"/>
              </a:spcBef>
            </a:pPr>
            <a:r>
              <a:rPr lang="tr-TR" sz="2400" dirty="0"/>
              <a:t>Daha verimli ve üretken</a:t>
            </a:r>
          </a:p>
          <a:p>
            <a:r>
              <a:rPr lang="tr-TR" sz="2400" dirty="0"/>
              <a:t>Yöneticiler için yeni araçlar</a:t>
            </a:r>
          </a:p>
          <a:p>
            <a:r>
              <a:rPr lang="tr-TR" sz="2400" dirty="0"/>
              <a:t>Sorunsuz ve hızlı yükseltme işlemi</a:t>
            </a:r>
          </a:p>
          <a:p>
            <a:r>
              <a:rPr lang="tr-TR" sz="2400" dirty="0"/>
              <a:t>Geleceğe hazır</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tr-TR"/>
          </a:p>
        </p:txBody>
      </p:sp>
      <p:sp>
        <p:nvSpPr>
          <p:cNvPr id="2" name="Title 1"/>
          <p:cNvSpPr>
            <a:spLocks noGrp="1"/>
          </p:cNvSpPr>
          <p:nvPr>
            <p:ph type="title"/>
          </p:nvPr>
        </p:nvSpPr>
        <p:spPr>
          <a:xfrm>
            <a:off x="330591" y="205979"/>
            <a:ext cx="7409151" cy="857250"/>
          </a:xfrm>
        </p:spPr>
        <p:txBody>
          <a:bodyPr>
            <a:normAutofit/>
          </a:bodyPr>
          <a:lstStyle/>
          <a:p>
            <a:r>
              <a:rPr lang="tr-TR"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598605" y="4645560"/>
            <a:ext cx="2005657"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tr-TR" sz="1600" dirty="0">
                <a:latin typeface="Georgia"/>
                <a:hlinkClick r:id="rId4"/>
              </a:rPr>
              <a:t>Tam sunuma erişim</a:t>
            </a:r>
            <a:endParaRPr lang="tr-TR"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2958738"/>
            <a:ext cx="3563964" cy="77070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tr-TR"/>
              <a:t>6 sürümünün yeni özellikleri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tr-TR"/>
          </a:p>
        </p:txBody>
      </p:sp>
      <p:sp>
        <p:nvSpPr>
          <p:cNvPr id="7" name="Content Placeholder 6"/>
          <p:cNvSpPr>
            <a:spLocks noGrp="1"/>
          </p:cNvSpPr>
          <p:nvPr>
            <p:ph sz="quarter" idx="12"/>
          </p:nvPr>
        </p:nvSpPr>
        <p:spPr>
          <a:xfrm>
            <a:off x="777001" y="1406661"/>
            <a:ext cx="8229600" cy="3463689"/>
          </a:xfrm>
        </p:spPr>
        <p:txBody>
          <a:bodyPr numCol="2">
            <a:noAutofit/>
          </a:bodyPr>
          <a:lstStyle/>
          <a:p>
            <a:pPr marL="0" indent="0">
              <a:buNone/>
            </a:pPr>
            <a:r>
              <a:rPr lang="tr-TR" sz="1500" b="1" dirty="0"/>
              <a:t>5 sürümünden kolay geçiş</a:t>
            </a:r>
          </a:p>
          <a:p>
            <a:pPr marL="169863" indent="-169863">
              <a:spcBef>
                <a:spcPts val="0"/>
              </a:spcBef>
            </a:pPr>
            <a:r>
              <a:rPr lang="tr-TR" sz="1500" dirty="0"/>
              <a:t>Sorunsuz ve hızlı yükseltme işlemi</a:t>
            </a:r>
          </a:p>
          <a:p>
            <a:pPr marL="169863" indent="-169863">
              <a:spcBef>
                <a:spcPts val="0"/>
              </a:spcBef>
            </a:pPr>
            <a:r>
              <a:rPr lang="tr-TR" sz="1500" dirty="0"/>
              <a:t>Hoş geldiniz turu</a:t>
            </a:r>
          </a:p>
          <a:p>
            <a:pPr marL="0" indent="0">
              <a:buNone/>
            </a:pPr>
            <a:r>
              <a:rPr lang="tr-TR" sz="1500" b="1" dirty="0"/>
              <a:t>Daha sezgisel ve kullanımı kolay</a:t>
            </a:r>
          </a:p>
          <a:p>
            <a:pPr marL="169863" indent="-169863">
              <a:spcBef>
                <a:spcPts val="0"/>
              </a:spcBef>
            </a:pPr>
            <a:r>
              <a:rPr lang="tr-TR" sz="1500" dirty="0"/>
              <a:t>Modern ve düzenli kullanıcı arabirimi</a:t>
            </a:r>
          </a:p>
          <a:p>
            <a:pPr marL="0" indent="0">
              <a:buNone/>
            </a:pPr>
            <a:r>
              <a:rPr lang="tr-TR" sz="1500" b="1" dirty="0"/>
              <a:t>Daha verimli ve üretken</a:t>
            </a:r>
          </a:p>
          <a:p>
            <a:pPr marL="169863" indent="-169863">
              <a:spcBef>
                <a:spcPts val="600"/>
              </a:spcBef>
              <a:buFont typeface="Arial" panose="020B0604020202020204" pitchFamily="34" charset="0"/>
              <a:buChar char="•"/>
            </a:pPr>
            <a:r>
              <a:rPr lang="tr-TR" sz="1500" dirty="0"/>
              <a:t>Tüm işler için İş önizlemesi*</a:t>
            </a:r>
          </a:p>
          <a:p>
            <a:pPr marL="169863" indent="-169863">
              <a:spcBef>
                <a:spcPts val="0"/>
              </a:spcBef>
              <a:buFont typeface="Arial" panose="020B0604020202020204" pitchFamily="34" charset="0"/>
              <a:buChar char="•"/>
            </a:pPr>
            <a:r>
              <a:rPr lang="tr-TR" sz="1500" dirty="0"/>
              <a:t>Taramaları otomatik olarak çıkarma*</a:t>
            </a:r>
          </a:p>
          <a:p>
            <a:pPr marL="169863" indent="-169863">
              <a:spcBef>
                <a:spcPts val="0"/>
              </a:spcBef>
              <a:buFont typeface="Arial" panose="020B0604020202020204" pitchFamily="34" charset="0"/>
              <a:buChar char="•"/>
            </a:pPr>
            <a:r>
              <a:rPr lang="tr-TR" sz="1500" dirty="0"/>
              <a:t>Hızlı yeniden baskı*</a:t>
            </a:r>
          </a:p>
          <a:p>
            <a:pPr marL="169863" indent="-169863">
              <a:spcBef>
                <a:spcPts val="600"/>
              </a:spcBef>
            </a:pPr>
            <a:r>
              <a:rPr lang="tr-TR" sz="1500" dirty="0"/>
              <a:t>İş arama işlevleri </a:t>
            </a:r>
          </a:p>
          <a:p>
            <a:pPr marL="569913" lvl="1" indent="-169863">
              <a:spcBef>
                <a:spcPts val="0"/>
              </a:spcBef>
            </a:pPr>
            <a:r>
              <a:rPr lang="tr-TR" sz="1500" dirty="0"/>
              <a:t>Basit arama</a:t>
            </a:r>
          </a:p>
          <a:p>
            <a:pPr marL="569913" lvl="1" indent="-169863">
              <a:spcBef>
                <a:spcPts val="0"/>
              </a:spcBef>
            </a:pPr>
            <a:r>
              <a:rPr lang="tr-TR" sz="1500" dirty="0"/>
              <a:t>Gelişmiş arama</a:t>
            </a:r>
          </a:p>
          <a:p>
            <a:pPr marL="569913" lvl="1" indent="-169863">
              <a:spcBef>
                <a:spcPts val="0"/>
              </a:spcBef>
            </a:pPr>
            <a:r>
              <a:rPr lang="tr-TR" sz="1500" dirty="0"/>
              <a:t>İsteğe uyarlanmış görünümler ve filtreler</a:t>
            </a:r>
          </a:p>
          <a:p>
            <a:pPr marL="169863" indent="-169863">
              <a:spcBef>
                <a:spcPts val="0"/>
              </a:spcBef>
            </a:pPr>
            <a:r>
              <a:rPr lang="tr-TR" sz="1500" dirty="0"/>
              <a:t>İş özellikleri'ndeki renk ayarları</a:t>
            </a:r>
          </a:p>
          <a:p>
            <a:pPr marL="169863" indent="-169863">
              <a:spcBef>
                <a:spcPts val="0"/>
              </a:spcBef>
            </a:pPr>
            <a:r>
              <a:rPr lang="tr-TR" sz="1500" dirty="0"/>
              <a:t>Varsayılanları ayarla</a:t>
            </a:r>
          </a:p>
          <a:p>
            <a:pPr marL="569913" lvl="1" indent="-169863">
              <a:spcBef>
                <a:spcPts val="0"/>
              </a:spcBef>
            </a:pPr>
            <a:r>
              <a:rPr lang="tr-TR" sz="1500" dirty="0"/>
              <a:t>Varsayılan renk yönetimi ayarları</a:t>
            </a:r>
          </a:p>
          <a:p>
            <a:pPr marL="169863" indent="-169863">
              <a:spcBef>
                <a:spcPts val="0"/>
              </a:spcBef>
            </a:pPr>
            <a:r>
              <a:rPr lang="tr-TR" sz="1500" dirty="0"/>
              <a:t>Sıralı düzenleme</a:t>
            </a:r>
          </a:p>
          <a:p>
            <a:pPr marL="0" indent="0">
              <a:spcBef>
                <a:spcPts val="0"/>
              </a:spcBef>
              <a:buNone/>
            </a:pPr>
            <a:r>
              <a:rPr lang="tr-TR" sz="1500" b="1" dirty="0"/>
              <a:t>Üretim yöneticileri için yeni araçlar</a:t>
            </a:r>
          </a:p>
          <a:p>
            <a:pPr marL="169863" indent="-169863">
              <a:spcBef>
                <a:spcPts val="0"/>
              </a:spcBef>
            </a:pPr>
            <a:r>
              <a:rPr lang="tr-TR" sz="1500" dirty="0"/>
              <a:t>Ana görünüm</a:t>
            </a:r>
          </a:p>
          <a:p>
            <a:pPr marL="569913" lvl="1" indent="-169863">
              <a:spcBef>
                <a:spcPts val="0"/>
              </a:spcBef>
            </a:pPr>
            <a:r>
              <a:rPr lang="tr-TR" sz="1500" dirty="0"/>
              <a:t>Sunucu durumu</a:t>
            </a:r>
          </a:p>
          <a:p>
            <a:pPr marL="569913" lvl="1" indent="-169863">
              <a:spcBef>
                <a:spcPts val="0"/>
              </a:spcBef>
            </a:pPr>
            <a:r>
              <a:rPr lang="tr-TR" sz="1500" dirty="0"/>
              <a:t>Hızlı üretim metrikleri</a:t>
            </a:r>
          </a:p>
          <a:p>
            <a:pPr marL="169863" indent="-169863">
              <a:spcBef>
                <a:spcPts val="0"/>
              </a:spcBef>
            </a:pPr>
            <a:r>
              <a:rPr lang="tr-TR" sz="1500" dirty="0"/>
              <a:t>Fiery güncellemeleri</a:t>
            </a:r>
          </a:p>
          <a:p>
            <a:pPr marL="169863" indent="-169863">
              <a:spcBef>
                <a:spcPts val="0"/>
              </a:spcBef>
            </a:pPr>
            <a:r>
              <a:rPr lang="tr-TR" sz="1500" dirty="0"/>
              <a:t>Varsayılanları ayarla</a:t>
            </a:r>
          </a:p>
        </p:txBody>
      </p:sp>
      <p:sp>
        <p:nvSpPr>
          <p:cNvPr id="9" name="Rectangle: Rounded Corners 8"/>
          <p:cNvSpPr/>
          <p:nvPr/>
        </p:nvSpPr>
        <p:spPr>
          <a:xfrm>
            <a:off x="5087435" y="4195871"/>
            <a:ext cx="3459256"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1600" dirty="0">
                <a:solidFill>
                  <a:schemeClr val="tx1"/>
                </a:solidFill>
                <a:latin typeface="Georgia" panose="02040502050405020303" pitchFamily="18" charset="0"/>
              </a:rPr>
              <a:t>*Sadece FS300 Pro sunucularına yönelik yeni özellikler</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579872" y="3024648"/>
            <a:ext cx="3909418" cy="22737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tr-TR" sz="2800" dirty="0"/>
              <a:t>Baskıya hazırlama çözümlerindeki yeni özellikler</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tr-TR" dirty="0"/>
          </a:p>
        </p:txBody>
      </p:sp>
      <p:graphicFrame>
        <p:nvGraphicFramePr>
          <p:cNvPr id="5" name="Table 4"/>
          <p:cNvGraphicFramePr>
            <a:graphicFrameLocks noGrp="1"/>
          </p:cNvGraphicFramePr>
          <p:nvPr>
            <p:extLst>
              <p:ext uri="{D42A27DB-BD31-4B8C-83A1-F6EECF244321}">
                <p14:modId xmlns:p14="http://schemas.microsoft.com/office/powerpoint/2010/main" val="2401204673"/>
              </p:ext>
            </p:extLst>
          </p:nvPr>
        </p:nvGraphicFramePr>
        <p:xfrm>
          <a:off x="457200" y="1273492"/>
          <a:ext cx="8214852" cy="3345180"/>
        </p:xfrm>
        <a:graphic>
          <a:graphicData uri="http://schemas.openxmlformats.org/drawingml/2006/table">
            <a:tbl>
              <a:tblPr firstRow="1" bandRow="1">
                <a:tableStyleId>{5DA37D80-6434-44D0-A028-1B22A696006F}</a:tableStyleId>
              </a:tblPr>
              <a:tblGrid>
                <a:gridCol w="2160639">
                  <a:extLst>
                    <a:ext uri="{9D8B030D-6E8A-4147-A177-3AD203B41FA5}">
                      <a16:colId xmlns:a16="http://schemas.microsoft.com/office/drawing/2014/main" val="20000"/>
                    </a:ext>
                  </a:extLst>
                </a:gridCol>
                <a:gridCol w="6054213">
                  <a:extLst>
                    <a:ext uri="{9D8B030D-6E8A-4147-A177-3AD203B41FA5}">
                      <a16:colId xmlns:a16="http://schemas.microsoft.com/office/drawing/2014/main" val="20001"/>
                    </a:ext>
                  </a:extLst>
                </a:gridCol>
              </a:tblGrid>
              <a:tr h="261818">
                <a:tc>
                  <a:txBody>
                    <a:bodyPr/>
                    <a:lstStyle/>
                    <a:p>
                      <a:r>
                        <a:rPr lang="tr-TR" sz="1600" b="1" dirty="0">
                          <a:latin typeface="Georgia" panose="02040502050405020303" pitchFamily="18" charset="0"/>
                        </a:rPr>
                        <a:t>Fiery Impose</a:t>
                      </a:r>
                      <a:endParaRPr lang="tr-TR" sz="1600" b="1" baseline="0" dirty="0">
                        <a:latin typeface="Georgia" panose="02040502050405020303" pitchFamily="18" charset="0"/>
                      </a:endParaRPr>
                    </a:p>
                    <a:p>
                      <a:r>
                        <a:rPr lang="tr-TR" sz="1600" b="1" baseline="0" dirty="0">
                          <a:latin typeface="Georgia" panose="02040502050405020303" pitchFamily="18" charset="0"/>
                        </a:rPr>
                        <a:t>Fiery Compose</a:t>
                      </a:r>
                    </a:p>
                    <a:p>
                      <a:r>
                        <a:rPr lang="tr-TR" sz="1600" b="1" dirty="0">
                          <a:latin typeface="Georgia" panose="02040502050405020303" pitchFamily="18" charset="0"/>
                        </a:rPr>
                        <a:t>Fiery JobMaster</a:t>
                      </a:r>
                      <a:endParaRPr lang="tr-TR"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Kullanılabilirlik iyileştirmeleri</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200" b="0" dirty="0">
                          <a:latin typeface="Georgia" panose="02040502050405020303" pitchFamily="18" charset="0"/>
                        </a:rPr>
                        <a:t>Daha kolay tercih ayarı, pencere ve bölme boyutu koruma, malzeme rengi gösterme, gelişmiş sayfa yerleştirme, daha seri iş kaydetme, daha hızlı yaprak boyutu seçimi</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kern="1200" baseline="0" dirty="0">
                          <a:solidFill>
                            <a:schemeClr val="tx1"/>
                          </a:solidFill>
                          <a:latin typeface="Georgia" panose="02040502050405020303" pitchFamily="18" charset="0"/>
                        </a:rPr>
                        <a:t>Acrobat DC Professional ve PitStop Edit 13</a:t>
                      </a:r>
                      <a:endParaRPr lang="tr-TR"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tr-TR" sz="1600" b="1" dirty="0">
                          <a:latin typeface="Georgia" panose="02040502050405020303" pitchFamily="18" charset="0"/>
                        </a:rPr>
                        <a:t>Fiery Impose</a:t>
                      </a:r>
                      <a:endParaRPr lang="tr-TR"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tr-TR" sz="1400" b="0" kern="1200" dirty="0">
                          <a:effectLst/>
                          <a:latin typeface="Georgia" panose="02040502050405020303" pitchFamily="18" charset="0"/>
                        </a:rPr>
                        <a:t>Malzeme boyutuna göre birleşik otomasyon</a:t>
                      </a:r>
                    </a:p>
                    <a:p>
                      <a:pPr marL="171450" indent="-171450">
                        <a:buFont typeface="Arial" panose="020B0604020202020204" pitchFamily="34" charset="0"/>
                        <a:buChar char="•"/>
                      </a:pPr>
                      <a:r>
                        <a:rPr lang="tr-TR" sz="1400" b="0" dirty="0">
                          <a:latin typeface="Georgia" panose="02040502050405020303" pitchFamily="18" charset="0"/>
                        </a:rPr>
                        <a:t>Otomatik sayfa döndürme</a:t>
                      </a:r>
                      <a:endParaRPr lang="tr-TR" sz="1400" b="0" kern="1200" dirty="0">
                        <a:effectLst/>
                        <a:latin typeface="Georgia" panose="02040502050405020303" pitchFamily="18" charset="0"/>
                      </a:endParaRPr>
                    </a:p>
                    <a:p>
                      <a:pPr marL="171450" indent="-171450">
                        <a:buFont typeface="Arial" panose="020B0604020202020204" pitchFamily="34" charset="0"/>
                        <a:buChar char="•"/>
                      </a:pPr>
                      <a:r>
                        <a:rPr lang="tr-TR" sz="1400" b="0" dirty="0">
                          <a:latin typeface="Georgia" panose="02040502050405020303" pitchFamily="18" charset="0"/>
                        </a:rPr>
                        <a:t>İşaretler için ön ayarlar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VDP kitapçık kapakları için karma malzeme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Japon kırpma işareti stili iş akışı otomasyonu</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30 günlük ücretsiz deneme sürümü</a:t>
                      </a:r>
                      <a:endParaRPr lang="tr-TR"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Görüntü damgalama</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Taranan sayfaları alma</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Sayfa ofseti</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0" dirty="0">
                          <a:latin typeface="Georgia" panose="02040502050405020303" pitchFamily="18" charset="0"/>
                        </a:rPr>
                        <a:t>30 günlük ücretsiz </a:t>
                      </a:r>
                      <a:br>
                        <a:rPr lang="en-US" sz="1400" b="0" dirty="0">
                          <a:latin typeface="Georgia" panose="02040502050405020303" pitchFamily="18" charset="0"/>
                        </a:rPr>
                      </a:br>
                      <a:r>
                        <a:rPr lang="tr-TR" sz="1400" b="0" dirty="0">
                          <a:latin typeface="Georgia" panose="02040502050405020303" pitchFamily="18" charset="0"/>
                        </a:rPr>
                        <a:t>deneme</a:t>
                      </a:r>
                      <a:r>
                        <a:rPr lang="en-US" sz="1400" b="0" dirty="0">
                          <a:latin typeface="Georgia" panose="02040502050405020303" pitchFamily="18" charset="0"/>
                        </a:rPr>
                        <a:t> </a:t>
                      </a:r>
                      <a:r>
                        <a:rPr lang="tr-TR" sz="1400" b="0" dirty="0">
                          <a:latin typeface="Georgia" panose="02040502050405020303" pitchFamily="18" charset="0"/>
                        </a:rPr>
                        <a:t>sürümü</a:t>
                      </a:r>
                      <a:endParaRPr lang="tr-TR"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45991" y="3819833"/>
            <a:ext cx="2247086" cy="86002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1600" dirty="0">
                <a:solidFill>
                  <a:schemeClr val="tx1"/>
                </a:solidFill>
                <a:latin typeface="Georgia" panose="02040502050405020303" pitchFamily="18" charset="0"/>
              </a:rPr>
              <a:t>*Sadece FS300 Pro sunucularına yönelik yeni özellik</a:t>
            </a:r>
          </a:p>
        </p:txBody>
      </p:sp>
      <p:sp>
        <p:nvSpPr>
          <p:cNvPr id="17" name="TextBox 16"/>
          <p:cNvSpPr txBox="1"/>
          <p:nvPr/>
        </p:nvSpPr>
        <p:spPr>
          <a:xfrm>
            <a:off x="7440264" y="4095085"/>
            <a:ext cx="1385829"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tr-TR" sz="1600" dirty="0">
                <a:latin typeface="Georgia"/>
                <a:hlinkClick r:id="rId3"/>
              </a:rPr>
              <a:t>Tam sunuma erişim</a:t>
            </a:r>
            <a:endParaRPr lang="tr-TR"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Tüm işler için İş önizlemesi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tr-TR"/>
          </a:p>
        </p:txBody>
      </p:sp>
      <p:sp>
        <p:nvSpPr>
          <p:cNvPr id="4" name="Content Placeholder 3"/>
          <p:cNvSpPr>
            <a:spLocks noGrp="1"/>
          </p:cNvSpPr>
          <p:nvPr>
            <p:ph sz="quarter" idx="12"/>
          </p:nvPr>
        </p:nvSpPr>
        <p:spPr>
          <a:xfrm>
            <a:off x="457199" y="1433513"/>
            <a:ext cx="4241791" cy="3180160"/>
          </a:xfrm>
        </p:spPr>
        <p:txBody>
          <a:bodyPr>
            <a:normAutofit fontScale="70000" lnSpcReduction="20000"/>
          </a:bodyPr>
          <a:lstStyle/>
          <a:p>
            <a:r>
              <a:rPr lang="tr-TR" sz="3800" dirty="0"/>
              <a:t>İşleri daha hızlı tanımlama </a:t>
            </a:r>
          </a:p>
          <a:p>
            <a:pPr lvl="1"/>
            <a:r>
              <a:rPr lang="tr-TR"/>
              <a:t>Performans üzerinde sıfır olumsuz etki</a:t>
            </a:r>
          </a:p>
          <a:p>
            <a:pPr lvl="1"/>
            <a:r>
              <a:rPr lang="tr-TR"/>
              <a:t>Sadece ilk sayfa önizlemesi</a:t>
            </a:r>
          </a:p>
          <a:p>
            <a:pPr lvl="1"/>
            <a:r>
              <a:rPr lang="tr-TR"/>
              <a:t>Desteklenen dosya biçimleri:</a:t>
            </a:r>
          </a:p>
          <a:p>
            <a:pPr lvl="2"/>
            <a:r>
              <a:rPr lang="tr-TR" sz="2100" dirty="0"/>
              <a:t>PS, PDF, PDF/VT, TIF, EPS</a:t>
            </a:r>
          </a:p>
          <a:p>
            <a:pPr lvl="1"/>
            <a:r>
              <a:rPr lang="tr-TR"/>
              <a:t>Yalnızca harici Fiery sunucularında mevcuttur</a:t>
            </a:r>
          </a:p>
          <a:p>
            <a:endParaRPr lang="tr-TR"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2.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D5E1E18-93FE-4765-B360-F5DDDA7287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43089</TotalTime>
  <Words>3631</Words>
  <Application>Microsoft Office PowerPoint</Application>
  <PresentationFormat>On-screen Show (16:9)</PresentationFormat>
  <Paragraphs>709</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Yenilikler</vt:lpstr>
      <vt:lpstr>Fiery FS300 Pro platformu nedir?</vt:lpstr>
      <vt:lpstr>Görülmemiş platform yeniliği</vt:lpstr>
      <vt:lpstr>Fiery FS300 Pro'nun yeni özellikleri</vt:lpstr>
      <vt:lpstr>Fiery Command WorkStation 6</vt:lpstr>
      <vt:lpstr>Fiery Command WorkStation 6</vt:lpstr>
      <vt:lpstr>6 sürümünün yeni özellikleri</vt:lpstr>
      <vt:lpstr>Baskıya hazırlama çözümlerindeki yeni özellikler</vt:lpstr>
      <vt:lpstr>Tüm işler için İş önizlemesi</vt:lpstr>
      <vt:lpstr>Taramaları otomatik olarak çıkarma</vt:lpstr>
      <vt:lpstr>Hızlı yeniden baskı</vt:lpstr>
      <vt:lpstr>Fiery NX ve XB platformları</vt:lpstr>
      <vt:lpstr>Yeni Fiery NX Premium ve NX Pro</vt:lpstr>
      <vt:lpstr>Fiery XB</vt:lpstr>
      <vt:lpstr>Fiery FS300 Pro sistem yazılımı</vt:lpstr>
      <vt:lpstr>FS300 Pro odak noktaları</vt:lpstr>
      <vt:lpstr>Çıktı kalitesi kontrolü</vt:lpstr>
      <vt:lpstr>Nokta rengi grubu önceliği</vt:lpstr>
      <vt:lpstr>Nesne Denetleyici</vt:lpstr>
      <vt:lpstr>Toplam Kaplama Alanı</vt:lpstr>
      <vt:lpstr>Gri tonlamalı girdi profili</vt:lpstr>
      <vt:lpstr>Performans iyileştirmeleri</vt:lpstr>
      <vt:lpstr>Tek iş modunda desteklenen dosya biçimleri</vt:lpstr>
      <vt:lpstr>Tek iş modunda desteklenen dosya biçimleri</vt:lpstr>
      <vt:lpstr>Güvenlik iyileştirmeleri</vt:lpstr>
      <vt:lpstr>Hizmete elverişlilik iyileştirmeleri</vt:lpstr>
      <vt:lpstr>Otomatik sistem yedekleme</vt:lpstr>
      <vt:lpstr>Entegrasyon iyileştirmeleri</vt:lpstr>
      <vt:lpstr>Fiery FS300 Pro'nun değeri</vt:lpstr>
      <vt:lpstr>Kamuya sunma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Fiery FS300 Pro yenilikler sunumu</dc:title>
  <dc:subject>Bu sunum Fiery FS300 Pro sunucularındaki yeni özelliklere ilişkin bir genel bakış sunar.</dc:subject>
  <dc:creator>tiffanyc</dc:creator>
  <cp:keywords>fs300, cws6, nx station, nx tasarım, appe, hyperrip, yeni, yenilikler</cp:keywords>
  <cp:lastModifiedBy>Veronica Carlson</cp:lastModifiedBy>
  <cp:revision>274</cp:revision>
  <cp:lastPrinted>2017-09-25T20:14:47Z</cp:lastPrinted>
  <dcterms:created xsi:type="dcterms:W3CDTF">2014-06-10T16:44:14Z</dcterms:created>
  <dcterms:modified xsi:type="dcterms:W3CDTF">2017-11-16T17:59:41Z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