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Lst>
  <p:notesMasterIdLst>
    <p:notesMasterId r:id="rId36"/>
  </p:notesMasterIdLst>
  <p:handoutMasterIdLst>
    <p:handoutMasterId r:id="rId37"/>
  </p:handoutMasterIdLst>
  <p:sldIdLst>
    <p:sldId id="256" r:id="rId5"/>
    <p:sldId id="357" r:id="rId6"/>
    <p:sldId id="278" r:id="rId7"/>
    <p:sldId id="356" r:id="rId8"/>
    <p:sldId id="279" r:id="rId9"/>
    <p:sldId id="351" r:id="rId10"/>
    <p:sldId id="374" r:id="rId11"/>
    <p:sldId id="378" r:id="rId12"/>
    <p:sldId id="370" r:id="rId13"/>
    <p:sldId id="371" r:id="rId14"/>
    <p:sldId id="372" r:id="rId15"/>
    <p:sldId id="358" r:id="rId16"/>
    <p:sldId id="359" r:id="rId17"/>
    <p:sldId id="362" r:id="rId18"/>
    <p:sldId id="280" r:id="rId19"/>
    <p:sldId id="328" r:id="rId20"/>
    <p:sldId id="363" r:id="rId21"/>
    <p:sldId id="364" r:id="rId22"/>
    <p:sldId id="381" r:id="rId23"/>
    <p:sldId id="382" r:id="rId24"/>
    <p:sldId id="367" r:id="rId25"/>
    <p:sldId id="293" r:id="rId26"/>
    <p:sldId id="379" r:id="rId27"/>
    <p:sldId id="380" r:id="rId28"/>
    <p:sldId id="355" r:id="rId29"/>
    <p:sldId id="329" r:id="rId30"/>
    <p:sldId id="317" r:id="rId31"/>
    <p:sldId id="319" r:id="rId32"/>
    <p:sldId id="282" r:id="rId33"/>
    <p:sldId id="283" r:id="rId34"/>
    <p:sldId id="284" r:id="rId3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15:guide id="1" orient="horz" pos="1524" userDrawn="1">
          <p15:clr>
            <a:srgbClr val="A4A3A4"/>
          </p15:clr>
        </p15:guide>
        <p15:guide id="2" pos="54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Schaeffer" initials="GS" lastIdx="23" clrIdx="0">
    <p:extLst/>
  </p:cmAuthor>
  <p:cmAuthor id="2" name="Veronica Carlson" initials="VC" lastIdx="11" clrIdx="1">
    <p:extLst/>
  </p:cmAuthor>
  <p:cmAuthor id="3" name="Chris Finnie" initials="CF" lastIdx="1" clrIdx="2">
    <p:extLst/>
  </p:cmAuthor>
  <p:cmAuthor id="4" name="Chris Finnie" initials="CF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CC00"/>
    <a:srgbClr val="C00000"/>
    <a:srgbClr val="FF6600"/>
    <a:srgbClr val="3366FF"/>
    <a:srgbClr val="BA980B"/>
    <a:srgbClr val="5B99FF"/>
    <a:srgbClr val="003283"/>
    <a:srgbClr val="008080"/>
    <a:srgbClr val="6A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93" autoAdjust="0"/>
    <p:restoredTop sz="88407" autoAdjust="0"/>
  </p:normalViewPr>
  <p:slideViewPr>
    <p:cSldViewPr snapToGrid="0" snapToObjects="1">
      <p:cViewPr varScale="1">
        <p:scale>
          <a:sx n="146" d="100"/>
          <a:sy n="146" d="100"/>
        </p:scale>
        <p:origin x="456" y="108"/>
      </p:cViewPr>
      <p:guideLst>
        <p:guide orient="horz" pos="1524"/>
        <p:guide pos="5424"/>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40EF5-4CAB-BA4E-BC00-EBF23DDB1703}" type="datetimeFigureOut">
              <a:rPr lang="en-US" smtClean="0"/>
              <a:t>11/16/2017</a:t>
            </a:fld>
            <a:endParaRPr lang="zh-CN"/>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65D3BA-952D-F74F-ACCA-DCDB3A8E9591}" type="slidenum">
              <a:rPr lang="en-US" smtClean="0"/>
              <a:t>‹#›</a:t>
            </a:fld>
            <a:endParaRPr lang="zh-CN"/>
          </a:p>
        </p:txBody>
      </p:sp>
    </p:spTree>
    <p:extLst>
      <p:ext uri="{BB962C8B-B14F-4D97-AF65-F5344CB8AC3E}">
        <p14:creationId xmlns:p14="http://schemas.microsoft.com/office/powerpoint/2010/main" val="1650155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BCE33-F435-F04C-BB3A-644FEDEA07BB}" type="datetimeFigureOut">
              <a:rPr lang="en-US" smtClean="0"/>
              <a:t>11/16/2017</a:t>
            </a:fld>
            <a:endParaRPr lang="zh-C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3DD79-7F6B-EE4F-8061-94D06D2DA17D}" type="slidenum">
              <a:rPr lang="en-US" smtClean="0"/>
              <a:t>‹#›</a:t>
            </a:fld>
            <a:endParaRPr lang="zh-CN"/>
          </a:p>
        </p:txBody>
      </p:sp>
    </p:spTree>
    <p:extLst>
      <p:ext uri="{BB962C8B-B14F-4D97-AF65-F5344CB8AC3E}">
        <p14:creationId xmlns:p14="http://schemas.microsoft.com/office/powerpoint/2010/main" val="19340562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a:ea typeface="SimSun" panose="02010600030101010101" pitchFamily="2" charset="-122"/>
              </a:rPr>
              <a:t>This presentation will give you a </a:t>
            </a:r>
            <a:r>
              <a:rPr lang="en-US" altLang="zh-CN" baseline="0">
                <a:ea typeface="SimSun" panose="02010600030101010101" pitchFamily="2" charset="-122"/>
              </a:rPr>
              <a:t>closer look into what’s new in this new platform and offers the marketing positioning and overall message for the launch of Fiery FS300 Pro.</a:t>
            </a:r>
            <a:endParaRPr lang="zh-CN" altLang="en-US" baseline="0">
              <a:ea typeface="SimSun" panose="02010600030101010101" pitchFamily="2" charset="-122"/>
            </a:endParaRPr>
          </a:p>
          <a:p>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1</a:t>
            </a:fld>
            <a:endParaRPr lang="zh-CN" altLang="en-US" dirty="0">
              <a:ea typeface="SimSun" panose="02010600030101010101" pitchFamily="2" charset="-122"/>
            </a:endParaRPr>
          </a:p>
        </p:txBody>
      </p:sp>
    </p:spTree>
    <p:extLst>
      <p:ext uri="{BB962C8B-B14F-4D97-AF65-F5344CB8AC3E}">
        <p14:creationId xmlns:p14="http://schemas.microsoft.com/office/powerpoint/2010/main" val="32656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SimSun" panose="02010600030101010101" pitchFamily="2" charset="-122"/>
              </a:rPr>
              <a:t>The next</a:t>
            </a:r>
            <a:r>
              <a:rPr lang="zh-CN" altLang="en-US" baseline="0">
                <a:ea typeface="SimSun" panose="02010600030101010101" pitchFamily="2" charset="-122"/>
              </a:rPr>
              <a:t> </a:t>
            </a:r>
            <a:r>
              <a:rPr lang="en-US" altLang="zh-CN" baseline="0">
                <a:ea typeface="SimSun" panose="02010600030101010101" pitchFamily="2" charset="-122"/>
              </a:rPr>
              <a:t>feature is called </a:t>
            </a:r>
            <a:r>
              <a:rPr lang="zh-CN" altLang="en-US" baseline="0">
                <a:ea typeface="SimSun" panose="02010600030101010101" pitchFamily="2" charset="-122"/>
              </a:rPr>
              <a:t>“</a:t>
            </a:r>
            <a:r>
              <a:rPr lang="en-US" altLang="zh-CN" baseline="0">
                <a:ea typeface="SimSun" panose="02010600030101010101" pitchFamily="2" charset="-122"/>
              </a:rPr>
              <a:t>automatically remove rasters.” </a:t>
            </a:r>
            <a:endParaRPr lang="zh-CN" altLang="en-US" baseline="0">
              <a:ea typeface="SimSun" panose="02010600030101010101" pitchFamily="2" charset="-122"/>
            </a:endParaRPr>
          </a:p>
          <a:p>
            <a:endParaRPr lang="zh-CN" altLang="en-US" baseline="0">
              <a:ea typeface="SimSun" panose="02010600030101010101" pitchFamily="2" charset="-122"/>
            </a:endParaRPr>
          </a:p>
          <a:p>
            <a:r>
              <a:rPr lang="en-US" altLang="zh-CN" baseline="0">
                <a:ea typeface="SimSun" panose="02010600030101010101" pitchFamily="2" charset="-122"/>
              </a:rPr>
              <a:t>With this feature, users who want to resume the job layout and makeready settings after processing a job, will no longer need to select </a:t>
            </a:r>
            <a:r>
              <a:rPr lang="zh-CN" altLang="en-US" baseline="0">
                <a:ea typeface="SimSun" panose="02010600030101010101" pitchFamily="2" charset="-122"/>
              </a:rPr>
              <a:t>“</a:t>
            </a:r>
            <a:r>
              <a:rPr lang="en-US" altLang="zh-CN" baseline="0">
                <a:ea typeface="SimSun" panose="02010600030101010101" pitchFamily="2" charset="-122"/>
              </a:rPr>
              <a:t>Remove Raster</a:t>
            </a:r>
            <a:r>
              <a:rPr lang="zh-CN" altLang="en-US" baseline="0">
                <a:ea typeface="SimSun" panose="02010600030101010101" pitchFamily="2" charset="-122"/>
              </a:rPr>
              <a:t>” </a:t>
            </a:r>
            <a:r>
              <a:rPr lang="en-US" altLang="zh-CN" baseline="0">
                <a:ea typeface="SimSun" panose="02010600030101010101" pitchFamily="2" charset="-122"/>
              </a:rPr>
              <a:t>before accessing Impose, Compose, or JobMaster. The Fiery server will </a:t>
            </a:r>
            <a:r>
              <a:rPr lang="zh-CN" altLang="en-US" baseline="0">
                <a:ea typeface="SimSun" panose="02010600030101010101" pitchFamily="2" charset="-122"/>
              </a:rPr>
              <a:t>“</a:t>
            </a:r>
            <a:r>
              <a:rPr lang="en-US" altLang="zh-CN" baseline="0">
                <a:ea typeface="SimSun" panose="02010600030101010101" pitchFamily="2" charset="-122"/>
              </a:rPr>
              <a:t>Remove Raster</a:t>
            </a:r>
            <a:r>
              <a:rPr lang="zh-CN" altLang="en-US" baseline="0">
                <a:ea typeface="SimSun" panose="02010600030101010101" pitchFamily="2" charset="-122"/>
              </a:rPr>
              <a:t>” </a:t>
            </a:r>
            <a:r>
              <a:rPr lang="en-US" altLang="zh-CN" baseline="0">
                <a:ea typeface="SimSun" panose="02010600030101010101" pitchFamily="2" charset="-122"/>
              </a:rPr>
              <a:t>automatically if any of those makeready options are selected from the Actions menu. </a:t>
            </a:r>
            <a:endParaRPr lang="zh-CN" altLang="en-US" baseline="0">
              <a:ea typeface="SimSun" panose="02010600030101010101" pitchFamily="2" charset="-122"/>
            </a:endParaRPr>
          </a:p>
          <a:p>
            <a:endParaRPr lang="zh-CN" altLang="en-US" baseline="0">
              <a:ea typeface="SimSun" panose="02010600030101010101" pitchFamily="2" charset="-122"/>
            </a:endParaRPr>
          </a:p>
          <a:p>
            <a:r>
              <a:rPr lang="en-US" altLang="zh-CN" baseline="0">
                <a:ea typeface="SimSun" panose="02010600030101010101" pitchFamily="2" charset="-122"/>
              </a:rPr>
              <a:t>This shortens access to makeready settings from three clicks to one, and offers a more intuitive experience since users will see job actions for processed jobs that are consistent with those for spooled jobs.</a:t>
            </a:r>
            <a:endParaRPr lang="zh-CN" altLang="en-US">
              <a:ea typeface="SimSun" panose="02010600030101010101" pitchFamily="2" charset="-122"/>
            </a:endParaRPr>
          </a:p>
          <a:p>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10</a:t>
            </a:fld>
            <a:endParaRPr lang="zh-CN" altLang="en-US" dirty="0">
              <a:ea typeface="SimSun" panose="02010600030101010101" pitchFamily="2" charset="-122"/>
            </a:endParaRPr>
          </a:p>
        </p:txBody>
      </p:sp>
    </p:spTree>
    <p:extLst>
      <p:ext uri="{BB962C8B-B14F-4D97-AF65-F5344CB8AC3E}">
        <p14:creationId xmlns:p14="http://schemas.microsoft.com/office/powerpoint/2010/main" val="403637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SimSun" panose="02010600030101010101" pitchFamily="2" charset="-122"/>
              </a:rPr>
              <a:t>Fast Reprint </a:t>
            </a:r>
            <a:r>
              <a:rPr lang="en-US" altLang="zh-CN" baseline="0">
                <a:ea typeface="SimSun" panose="02010600030101010101" pitchFamily="2" charset="-122"/>
              </a:rPr>
              <a:t>can save a lot of time.</a:t>
            </a:r>
            <a:endParaRPr lang="zh-CN" altLang="en-US" baseline="0">
              <a:ea typeface="SimSun" panose="02010600030101010101" pitchFamily="2" charset="-122"/>
            </a:endParaRPr>
          </a:p>
          <a:p>
            <a:endParaRPr lang="zh-CN" altLang="en-US">
              <a:ea typeface="SimSun" panose="02010600030101010101" pitchFamily="2" charset="-122"/>
            </a:endParaRPr>
          </a:p>
          <a:p>
            <a:r>
              <a:rPr lang="en-US" altLang="zh-CN">
                <a:ea typeface="SimSun" panose="02010600030101010101" pitchFamily="2" charset="-122"/>
              </a:rPr>
              <a:t>Using this feature, administrators</a:t>
            </a:r>
            <a:r>
              <a:rPr lang="zh-CN" altLang="en-US" baseline="0">
                <a:ea typeface="SimSun" panose="02010600030101010101" pitchFamily="2" charset="-122"/>
              </a:rPr>
              <a:t> </a:t>
            </a:r>
            <a:r>
              <a:rPr lang="en-US" altLang="zh-CN" baseline="0">
                <a:ea typeface="SimSun" panose="02010600030101010101" pitchFamily="2" charset="-122"/>
              </a:rPr>
              <a:t>can keep the raster files for jobs in the PRINTED queue. When the print service provider needs to reprint those jobs, the files start printing the instant jobs are sent to print, without re-RIPping.</a:t>
            </a:r>
            <a:endParaRPr lang="zh-CN" altLang="en-US" baseline="0">
              <a:ea typeface="SimSun" panose="02010600030101010101" pitchFamily="2" charset="-122"/>
            </a:endParaRPr>
          </a:p>
          <a:p>
            <a:endParaRPr lang="zh-CN" altLang="en-US" baseline="0">
              <a:ea typeface="SimSun" panose="02010600030101010101" pitchFamily="2" charset="-122"/>
            </a:endParaRPr>
          </a:p>
          <a:p>
            <a:r>
              <a:rPr lang="en-US" altLang="zh-CN" baseline="0">
                <a:ea typeface="SimSun" panose="02010600030101010101" pitchFamily="2" charset="-122"/>
              </a:rPr>
              <a:t>This feature is on by default and can be disabled from the Configure menu, as the screenshot on the right shows.</a:t>
            </a:r>
            <a:endParaRPr lang="zh-CN" altLang="en-US" baseline="0">
              <a:ea typeface="SimSun" panose="02010600030101010101" pitchFamily="2" charset="-122"/>
            </a:endParaRPr>
          </a:p>
          <a:p>
            <a:endParaRPr lang="zh-CN" altLang="en-US" baseline="0">
              <a:ea typeface="SimSun" panose="02010600030101010101" pitchFamily="2" charset="-122"/>
            </a:endParaRPr>
          </a:p>
          <a:p>
            <a:r>
              <a:rPr lang="en-US" altLang="zh-CN" baseline="0">
                <a:ea typeface="SimSun" panose="02010600030101010101" pitchFamily="2" charset="-122"/>
              </a:rPr>
              <a:t>This is a great feature when users need to print one copy of a job as a proof, and then print it again for production. All they have to do is just change the copy count.</a:t>
            </a:r>
            <a:endParaRPr lang="zh-CN" altLang="en-US" baseline="0">
              <a:ea typeface="SimSun" panose="02010600030101010101" pitchFamily="2" charset="-122"/>
            </a:endParaRPr>
          </a:p>
          <a:p>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11</a:t>
            </a:fld>
            <a:endParaRPr lang="zh-CN" altLang="en-US" dirty="0">
              <a:ea typeface="SimSun" panose="02010600030101010101" pitchFamily="2" charset="-122"/>
            </a:endParaRPr>
          </a:p>
        </p:txBody>
      </p:sp>
    </p:spTree>
    <p:extLst>
      <p:ext uri="{BB962C8B-B14F-4D97-AF65-F5344CB8AC3E}">
        <p14:creationId xmlns:p14="http://schemas.microsoft.com/office/powerpoint/2010/main" val="400542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12</a:t>
            </a:fld>
            <a:endParaRPr lang="zh-CN" altLang="en-US" dirty="0">
              <a:ea typeface="SimSun" panose="02010600030101010101" pitchFamily="2" charset="-122"/>
            </a:endParaRPr>
          </a:p>
        </p:txBody>
      </p:sp>
    </p:spTree>
    <p:extLst>
      <p:ext uri="{BB962C8B-B14F-4D97-AF65-F5344CB8AC3E}">
        <p14:creationId xmlns:p14="http://schemas.microsoft.com/office/powerpoint/2010/main" val="127925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SimSun" panose="02010600030101010101" pitchFamily="2" charset="-122"/>
              </a:rPr>
              <a:t>FS300 Pro servers feature the </a:t>
            </a:r>
            <a:r>
              <a:rPr lang="en-US" altLang="zh-CN" sz="1200" kern="1200">
                <a:solidFill>
                  <a:schemeClr val="tx1"/>
                </a:solidFill>
                <a:effectLst/>
                <a:latin typeface="+mn-lt"/>
                <a:ea typeface="SimSun" panose="02010600030101010101" pitchFamily="2" charset="-122"/>
                <a:cs typeface="+mn-cs"/>
              </a:rPr>
              <a:t>cutting-edge and innovative</a:t>
            </a:r>
            <a:r>
              <a:rPr lang="zh-CN" altLang="en-US">
                <a:ea typeface="SimSun" panose="02010600030101010101" pitchFamily="2" charset="-122"/>
              </a:rPr>
              <a:t> </a:t>
            </a:r>
            <a:r>
              <a:rPr lang="en-US" altLang="zh-CN">
                <a:ea typeface="SimSun" panose="02010600030101010101" pitchFamily="2" charset="-122"/>
              </a:rPr>
              <a:t>Fiery NX industrial design that was </a:t>
            </a:r>
            <a:r>
              <a:rPr lang="en-US" altLang="zh-CN" sz="1200" kern="1200">
                <a:solidFill>
                  <a:schemeClr val="tx1"/>
                </a:solidFill>
                <a:effectLst/>
                <a:latin typeface="+mn-lt"/>
                <a:ea typeface="SimSun" panose="02010600030101010101" pitchFamily="2" charset="-122"/>
                <a:cs typeface="+mn-cs"/>
              </a:rPr>
              <a:t>precisely crafted with the Fiery operator in mind. </a:t>
            </a:r>
            <a:endParaRPr lang="zh-CN" altLang="en-US" sz="1200" kern="1200">
              <a:solidFill>
                <a:schemeClr val="tx1"/>
              </a:solidFill>
              <a:effectLst/>
              <a:latin typeface="+mn-lt"/>
              <a:ea typeface="SimSun" panose="02010600030101010101" pitchFamily="2" charset="-122"/>
              <a:cs typeface="+mn-cs"/>
            </a:endParaRPr>
          </a:p>
          <a:p>
            <a:endParaRPr lang="zh-CN" altLang="en-US" sz="1200" kern="1200">
              <a:solidFill>
                <a:schemeClr val="tx1"/>
              </a:solidFill>
              <a:effectLst/>
              <a:latin typeface="+mn-lt"/>
              <a:ea typeface="SimSun" panose="02010600030101010101" pitchFamily="2" charset="-122"/>
              <a:cs typeface="+mn-cs"/>
            </a:endParaRPr>
          </a:p>
          <a:p>
            <a:r>
              <a:rPr lang="en-US" altLang="zh-CN" sz="1200" kern="1200">
                <a:solidFill>
                  <a:schemeClr val="tx1"/>
                </a:solidFill>
                <a:effectLst/>
                <a:latin typeface="+mn-lt"/>
                <a:ea typeface="SimSun" panose="02010600030101010101" pitchFamily="2" charset="-122"/>
                <a:cs typeface="+mn-cs"/>
              </a:rPr>
              <a:t>The Fiery NX Premium is the high-end Fiery DFE  that replaces the Fiery QX100 servers.</a:t>
            </a:r>
            <a:r>
              <a:rPr lang="zh-CN" altLang="en-US" sz="1200" kern="1200" baseline="0">
                <a:solidFill>
                  <a:schemeClr val="tx1"/>
                </a:solidFill>
                <a:effectLst/>
                <a:latin typeface="+mn-lt"/>
                <a:ea typeface="SimSun" panose="02010600030101010101" pitchFamily="2" charset="-122"/>
                <a:cs typeface="+mn-cs"/>
              </a:rPr>
              <a:t> </a:t>
            </a:r>
            <a:r>
              <a:rPr lang="en-US" altLang="zh-CN" sz="1200" kern="1200" baseline="0">
                <a:solidFill>
                  <a:schemeClr val="tx1"/>
                </a:solidFill>
                <a:effectLst/>
                <a:latin typeface="+mn-lt"/>
                <a:ea typeface="SimSun" panose="02010600030101010101" pitchFamily="2" charset="-122"/>
                <a:cs typeface="+mn-cs"/>
              </a:rPr>
              <a:t>T</a:t>
            </a:r>
            <a:r>
              <a:rPr lang="en-US" altLang="zh-CN" sz="1200" kern="1200">
                <a:solidFill>
                  <a:schemeClr val="tx1"/>
                </a:solidFill>
                <a:effectLst/>
                <a:latin typeface="+mn-lt"/>
                <a:ea typeface="SimSun" panose="02010600030101010101" pitchFamily="2" charset="-122"/>
                <a:cs typeface="+mn-cs"/>
              </a:rPr>
              <a:t>he Fiery NX Pro is the server that replaces the Fiery Pro 80 hardware platforms.</a:t>
            </a:r>
            <a:endParaRPr lang="zh-CN" altLang="en-US" sz="1200" kern="1200">
              <a:solidFill>
                <a:schemeClr val="tx1"/>
              </a:solidFill>
              <a:effectLst/>
              <a:latin typeface="+mn-lt"/>
              <a:ea typeface="SimSun" panose="02010600030101010101" pitchFamily="2" charset="-122"/>
              <a:cs typeface="+mn-cs"/>
            </a:endParaRPr>
          </a:p>
          <a:p>
            <a:pPr lvl="0"/>
            <a:endParaRPr lang="zh-CN" altLang="en-US" sz="1200" kern="1200">
              <a:solidFill>
                <a:schemeClr val="tx1"/>
              </a:solidFill>
              <a:effectLst/>
              <a:latin typeface="+mn-lt"/>
              <a:ea typeface="SimSun" panose="02010600030101010101" pitchFamily="2" charset="-122"/>
              <a:cs typeface="+mn-cs"/>
            </a:endParaRPr>
          </a:p>
          <a:p>
            <a:pPr lvl="0"/>
            <a:r>
              <a:rPr lang="en-US" altLang="zh-CN" sz="1200" kern="1200">
                <a:solidFill>
                  <a:schemeClr val="tx1"/>
                </a:solidFill>
                <a:effectLst/>
                <a:latin typeface="+mn-lt"/>
                <a:ea typeface="SimSun" panose="02010600030101010101" pitchFamily="2" charset="-122"/>
                <a:cs typeface="+mn-cs"/>
              </a:rPr>
              <a:t>The new server design includes the Fiery QuickTouch interface that helps users speed up job and device management. The touchscreen display rotates and provides</a:t>
            </a:r>
            <a:r>
              <a:rPr lang="zh-CN" altLang="en-US" sz="1200" kern="1200" baseline="0">
                <a:solidFill>
                  <a:schemeClr val="tx1"/>
                </a:solidFill>
                <a:effectLst/>
                <a:latin typeface="+mn-lt"/>
                <a:ea typeface="SimSun" panose="02010600030101010101" pitchFamily="2" charset="-122"/>
                <a:cs typeface="+mn-cs"/>
              </a:rPr>
              <a:t> </a:t>
            </a:r>
            <a:r>
              <a:rPr lang="en-US" altLang="zh-CN" sz="1200" kern="1200">
                <a:solidFill>
                  <a:schemeClr val="tx1"/>
                </a:solidFill>
                <a:effectLst/>
                <a:latin typeface="+mn-lt"/>
                <a:ea typeface="SimSun" panose="02010600030101010101" pitchFamily="2" charset="-122"/>
                <a:cs typeface="+mn-cs"/>
              </a:rPr>
              <a:t>intuitive system installation, backup, and diagnosis; plus easy access to and faster views of job status information. It also includes 3 USB ports, conveniently located on the side of the display </a:t>
            </a:r>
            <a:endParaRPr lang="zh-CN" altLang="en-US" sz="1200" kern="1200">
              <a:solidFill>
                <a:schemeClr val="tx1"/>
              </a:solidFill>
              <a:effectLst/>
              <a:latin typeface="+mn-lt"/>
              <a:ea typeface="SimSun" panose="0201060003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zh-CN" altLang="en-US" sz="1200" kern="1200">
              <a:solidFill>
                <a:schemeClr val="tx1"/>
              </a:solidFill>
              <a:effectLst/>
              <a:latin typeface="+mn-lt"/>
              <a:ea typeface="SimSun" panose="02010600030101010101" pitchFamily="2" charset="-122"/>
              <a:cs typeface="+mn-cs"/>
            </a:endParaRPr>
          </a:p>
          <a:p>
            <a:r>
              <a:rPr lang="en-US" altLang="zh-CN" sz="1200" kern="1200">
                <a:solidFill>
                  <a:schemeClr val="tx1"/>
                </a:solidFill>
                <a:effectLst/>
                <a:latin typeface="+mn-lt"/>
                <a:ea typeface="SimSun" panose="02010600030101010101" pitchFamily="2" charset="-122"/>
                <a:cs typeface="+mn-cs"/>
              </a:rPr>
              <a:t>Either the Fiery NX server (Premium or Pro) can be placed inside the new Fiery NX Station to provide a centralised work station that adapts to different print production environments. The work</a:t>
            </a:r>
            <a:r>
              <a:rPr lang="zh-CN" altLang="en-US" sz="1200" kern="1200" baseline="0">
                <a:solidFill>
                  <a:schemeClr val="tx1"/>
                </a:solidFill>
                <a:effectLst/>
                <a:latin typeface="+mn-lt"/>
                <a:ea typeface="SimSun" panose="02010600030101010101" pitchFamily="2" charset="-122"/>
                <a:cs typeface="+mn-cs"/>
              </a:rPr>
              <a:t> </a:t>
            </a:r>
            <a:r>
              <a:rPr lang="en-US" altLang="zh-CN" sz="1200" kern="1200" baseline="0">
                <a:solidFill>
                  <a:schemeClr val="tx1"/>
                </a:solidFill>
                <a:effectLst/>
                <a:latin typeface="+mn-lt"/>
                <a:ea typeface="SimSun" panose="02010600030101010101" pitchFamily="2" charset="-122"/>
                <a:cs typeface="+mn-cs"/>
              </a:rPr>
              <a:t>stations come </a:t>
            </a:r>
            <a:r>
              <a:rPr lang="en-US" altLang="zh-CN" sz="1200" kern="1200">
                <a:solidFill>
                  <a:schemeClr val="tx1"/>
                </a:solidFill>
                <a:effectLst/>
                <a:latin typeface="+mn-lt"/>
                <a:ea typeface="SimSun" panose="02010600030101010101" pitchFamily="2" charset="-122"/>
                <a:cs typeface="+mn-cs"/>
              </a:rPr>
              <a:t>in two versions: The NX Station GL is the basic configuration, and the NX Station LS adds an adjustable-height workspace, a larger monitor, a  proximity sensor that wakes up the Fiery server as soon as it identifies someone approaching, and tidy power cable storage.</a:t>
            </a:r>
            <a:endParaRPr lang="zh-CN" altLang="en-US" sz="1200" kern="1200">
              <a:solidFill>
                <a:schemeClr val="tx1"/>
              </a:solidFill>
              <a:effectLst/>
              <a:latin typeface="+mn-lt"/>
              <a:ea typeface="SimSun" panose="02010600030101010101" pitchFamily="2" charset="-122"/>
              <a:cs typeface="+mn-cs"/>
            </a:endParaRPr>
          </a:p>
          <a:p>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13</a:t>
            </a:fld>
            <a:endParaRPr lang="zh-CN" altLang="en-US" dirty="0">
              <a:ea typeface="SimSun" panose="02010600030101010101" pitchFamily="2" charset="-122"/>
            </a:endParaRPr>
          </a:p>
        </p:txBody>
      </p:sp>
    </p:spTree>
    <p:extLst>
      <p:ext uri="{BB962C8B-B14F-4D97-AF65-F5344CB8AC3E}">
        <p14:creationId xmlns:p14="http://schemas.microsoft.com/office/powerpoint/2010/main" val="147459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SimSun" panose="02010600030101010101" pitchFamily="2" charset="-122"/>
              </a:rPr>
              <a:t>The Fiery XB hardware platform is designed for a wide variety of high-production markets such as packaging, commercial print, and transactional.</a:t>
            </a:r>
          </a:p>
          <a:p>
            <a:endParaRPr lang="zh-CN" altLang="en-US">
              <a:ea typeface="SimSun" panose="02010600030101010101" pitchFamily="2" charset="-122"/>
            </a:endParaRPr>
          </a:p>
          <a:p>
            <a:r>
              <a:rPr lang="en-US" altLang="zh-CN">
                <a:ea typeface="SimSun" panose="02010600030101010101" pitchFamily="2" charset="-122"/>
              </a:rPr>
              <a:t>Its high-performance, bladed architecture fulfills demands for</a:t>
            </a:r>
            <a:r>
              <a:rPr lang="zh-CN" altLang="en-US" baseline="0">
                <a:ea typeface="SimSun" panose="02010600030101010101" pitchFamily="2" charset="-122"/>
              </a:rPr>
              <a:t> </a:t>
            </a:r>
            <a:r>
              <a:rPr lang="en-US" altLang="zh-CN" baseline="0">
                <a:ea typeface="SimSun" panose="02010600030101010101" pitchFamily="2" charset="-122"/>
              </a:rPr>
              <a:t>high </a:t>
            </a:r>
            <a:r>
              <a:rPr lang="en-US" altLang="zh-CN">
                <a:ea typeface="SimSun" panose="02010600030101010101" pitchFamily="2" charset="-122"/>
              </a:rPr>
              <a:t>throughput and a wide range of paper widths. </a:t>
            </a:r>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14</a:t>
            </a:fld>
            <a:endParaRPr lang="zh-CN" altLang="en-US" dirty="0">
              <a:ea typeface="SimSun" panose="02010600030101010101" pitchFamily="2" charset="-122"/>
            </a:endParaRPr>
          </a:p>
        </p:txBody>
      </p:sp>
    </p:spTree>
    <p:extLst>
      <p:ext uri="{BB962C8B-B14F-4D97-AF65-F5344CB8AC3E}">
        <p14:creationId xmlns:p14="http://schemas.microsoft.com/office/powerpoint/2010/main" val="99067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a:ea typeface="SimSun" panose="02010600030101010101" pitchFamily="2" charset="-122"/>
              </a:rPr>
              <a:t>This section covers the new features in the Fiery system software — Fiery FS300 Pro</a:t>
            </a:r>
            <a:endParaRPr lang="en-US" altLang="zh-CN"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144B45F8-DE80-EF45-B2C0-19CABFC760D4}" type="slidenum">
              <a:rPr lang="en-US" altLang="zh-CN" smtClean="0">
                <a:ea typeface="SimSun" panose="02010600030101010101" pitchFamily="2" charset="-122"/>
              </a:rPr>
              <a:pPr/>
              <a:t>15</a:t>
            </a:fld>
            <a:endParaRPr lang="zh-CN" altLang="en-US" dirty="0">
              <a:ea typeface="SimSun" panose="02010600030101010101" pitchFamily="2" charset="-122"/>
            </a:endParaRPr>
          </a:p>
        </p:txBody>
      </p:sp>
    </p:spTree>
    <p:extLst>
      <p:ext uri="{BB962C8B-B14F-4D97-AF65-F5344CB8AC3E}">
        <p14:creationId xmlns:p14="http://schemas.microsoft.com/office/powerpoint/2010/main" val="361925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SimSun" panose="02010600030101010101" pitchFamily="2" charset="-122"/>
              </a:rPr>
              <a:t>The new features target the areas users care most about:</a:t>
            </a:r>
          </a:p>
          <a:p>
            <a:pPr marL="171450" indent="-171450">
              <a:buFont typeface="Arial" panose="020B0604020202020204" pitchFamily="34" charset="0"/>
              <a:buChar char="•"/>
            </a:pPr>
            <a:r>
              <a:rPr lang="en-US" altLang="zh-CN">
                <a:ea typeface="SimSun" panose="02010600030101010101" pitchFamily="2" charset="-122"/>
              </a:rPr>
              <a:t>Output quality control</a:t>
            </a:r>
            <a:endParaRPr lang="zh-CN" altLang="en-US">
              <a:ea typeface="SimSun" panose="02010600030101010101" pitchFamily="2" charset="-122"/>
            </a:endParaRPr>
          </a:p>
          <a:p>
            <a:pPr marL="171450" indent="-171450">
              <a:buFont typeface="Arial" panose="020B0604020202020204" pitchFamily="34" charset="0"/>
              <a:buChar char="•"/>
            </a:pPr>
            <a:r>
              <a:rPr lang="en-US" altLang="zh-CN">
                <a:ea typeface="SimSun" panose="02010600030101010101" pitchFamily="2" charset="-122"/>
              </a:rPr>
              <a:t>Performance</a:t>
            </a:r>
            <a:endParaRPr lang="zh-CN" altLang="en-US">
              <a:ea typeface="SimSun" panose="02010600030101010101" pitchFamily="2" charset="-122"/>
            </a:endParaRPr>
          </a:p>
          <a:p>
            <a:pPr marL="171450" indent="-171450">
              <a:buFont typeface="Arial" panose="020B0604020202020204" pitchFamily="34" charset="0"/>
              <a:buChar char="•"/>
            </a:pPr>
            <a:r>
              <a:rPr lang="en-US" altLang="zh-CN">
                <a:ea typeface="SimSun" panose="02010600030101010101" pitchFamily="2" charset="-122"/>
              </a:rPr>
              <a:t>Security</a:t>
            </a:r>
            <a:endParaRPr lang="zh-CN" altLang="en-US">
              <a:ea typeface="SimSun" panose="02010600030101010101" pitchFamily="2" charset="-122"/>
            </a:endParaRPr>
          </a:p>
          <a:p>
            <a:pPr marL="171450" indent="-171450">
              <a:buFont typeface="Arial" panose="020B0604020202020204" pitchFamily="34" charset="0"/>
              <a:buChar char="•"/>
            </a:pPr>
            <a:r>
              <a:rPr lang="en-US" altLang="zh-CN">
                <a:ea typeface="SimSun" panose="02010600030101010101" pitchFamily="2" charset="-122"/>
              </a:rPr>
              <a:t>Serviceability</a:t>
            </a:r>
            <a:endParaRPr lang="zh-CN" altLang="en-US">
              <a:ea typeface="SimSun" panose="02010600030101010101" pitchFamily="2" charset="-122"/>
            </a:endParaRPr>
          </a:p>
          <a:p>
            <a:pPr marL="171450" indent="-171450">
              <a:buFont typeface="Arial" panose="020B0604020202020204" pitchFamily="34" charset="0"/>
              <a:buChar char="•"/>
            </a:pPr>
            <a:r>
              <a:rPr lang="en-US" altLang="zh-CN">
                <a:ea typeface="SimSun" panose="02010600030101010101" pitchFamily="2" charset="-122"/>
              </a:rPr>
              <a:t>Integration</a:t>
            </a:r>
            <a:endParaRPr lang="zh-CN" altLang="en-US">
              <a:ea typeface="SimSun" panose="02010600030101010101" pitchFamily="2" charset="-122"/>
            </a:endParaRPr>
          </a:p>
          <a:p>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16</a:t>
            </a:fld>
            <a:endParaRPr lang="zh-CN" altLang="en-US" dirty="0">
              <a:ea typeface="SimSun" panose="02010600030101010101" pitchFamily="2" charset="-122"/>
            </a:endParaRPr>
          </a:p>
        </p:txBody>
      </p:sp>
    </p:spTree>
    <p:extLst>
      <p:ext uri="{BB962C8B-B14F-4D97-AF65-F5344CB8AC3E}">
        <p14:creationId xmlns:p14="http://schemas.microsoft.com/office/powerpoint/2010/main" val="125601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SimSun" panose="02010600030101010101" pitchFamily="2" charset="-122"/>
              </a:rPr>
              <a:t>There are several new features that offer new tools to enhance output quality control, and are great additions for professional prepress environments: </a:t>
            </a:r>
          </a:p>
          <a:p>
            <a:pPr marL="171450" indent="-171450">
              <a:buFont typeface="Arial" panose="020B0604020202020204" pitchFamily="34" charset="0"/>
              <a:buChar char="•"/>
            </a:pPr>
            <a:r>
              <a:rPr lang="en-US" altLang="zh-CN">
                <a:ea typeface="SimSun" panose="02010600030101010101" pitchFamily="2" charset="-122"/>
              </a:rPr>
              <a:t>The Fiery Spot-On feature adds spot colour group priority </a:t>
            </a:r>
            <a:endParaRPr lang="zh-CN" altLang="en-US">
              <a:ea typeface="SimSun" panose="02010600030101010101" pitchFamily="2" charset="-122"/>
            </a:endParaRPr>
          </a:p>
          <a:p>
            <a:pPr marL="171450" indent="-171450">
              <a:buFont typeface="Arial" charset="0"/>
              <a:buChar char="•"/>
            </a:pPr>
            <a:r>
              <a:rPr lang="en-US" altLang="zh-CN">
                <a:ea typeface="SimSun" panose="02010600030101010101" pitchFamily="2" charset="-122"/>
              </a:rPr>
              <a:t>Fiery ImageViewer, part of Fiery Graphic Arts, Premium Edition and Fiery Productivity Package, adds object inspector and total area coverage features</a:t>
            </a:r>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17</a:t>
            </a:fld>
            <a:endParaRPr lang="zh-CN" altLang="en-US" dirty="0">
              <a:ea typeface="SimSun" panose="02010600030101010101" pitchFamily="2" charset="-122"/>
            </a:endParaRPr>
          </a:p>
        </p:txBody>
      </p:sp>
    </p:spTree>
    <p:extLst>
      <p:ext uri="{BB962C8B-B14F-4D97-AF65-F5344CB8AC3E}">
        <p14:creationId xmlns:p14="http://schemas.microsoft.com/office/powerpoint/2010/main" val="113095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SimSun" panose="02010600030101010101" pitchFamily="2" charset="-122"/>
              </a:rPr>
              <a:t>Spot colour group priority is a feature that enables users to easily ensure that custom spot colour representation is honored to satisfy print buyer’s expectations.</a:t>
            </a:r>
            <a:endParaRPr lang="zh-CN" altLang="en-US">
              <a:ea typeface="SimSun" panose="02010600030101010101" pitchFamily="2" charset="-122"/>
            </a:endParaRPr>
          </a:p>
          <a:p>
            <a:endParaRPr lang="zh-CN" altLang="en-US">
              <a:ea typeface="SimSun" panose="02010600030101010101" pitchFamily="2" charset="-122"/>
            </a:endParaRPr>
          </a:p>
          <a:p>
            <a:r>
              <a:rPr lang="en-US" altLang="zh-CN">
                <a:ea typeface="SimSun" panose="02010600030101010101" pitchFamily="2" charset="-122"/>
              </a:rPr>
              <a:t>This is a very useful feature for print environments where Fiery users edit the appearance of specific spot colours to match the expectations of print buyers. These spot colour edits are saved as new groups of colours using the Spot-On interface in Device Center.</a:t>
            </a:r>
            <a:endParaRPr lang="zh-CN" altLang="en-US">
              <a:ea typeface="SimSun" panose="02010600030101010101" pitchFamily="2" charset="-122"/>
            </a:endParaRPr>
          </a:p>
          <a:p>
            <a:endParaRPr lang="zh-CN" altLang="en-US">
              <a:ea typeface="SimSun" panose="02010600030101010101" pitchFamily="2" charset="-122"/>
            </a:endParaRPr>
          </a:p>
          <a:p>
            <a:r>
              <a:rPr lang="en-US" altLang="zh-CN">
                <a:ea typeface="SimSun" panose="02010600030101010101" pitchFamily="2" charset="-122"/>
              </a:rPr>
              <a:t>But sometimes different print buyers want different edits to the same spot colours, or one buyer may request an adjustment — but other print buyers like the default colour mapping of the spot colour. </a:t>
            </a:r>
            <a:endParaRPr lang="zh-CN" altLang="en-US">
              <a:ea typeface="SimSun" panose="02010600030101010101" pitchFamily="2" charset="-122"/>
            </a:endParaRPr>
          </a:p>
          <a:p>
            <a:endParaRPr lang="zh-CN" altLang="en-US">
              <a:ea typeface="SimSun" panose="02010600030101010101" pitchFamily="2" charset="-122"/>
            </a:endParaRPr>
          </a:p>
          <a:p>
            <a:r>
              <a:rPr lang="en-US" altLang="zh-CN">
                <a:ea typeface="SimSun" panose="02010600030101010101" pitchFamily="2" charset="-122"/>
              </a:rPr>
              <a:t>The spot colour group priority feature allows the Fiery user to set which of the colour libraries in Spot-On takes priority for a given job from the Color tab in Job Properties or Fiery driver. This means that if the requested spot colour adjustment for one customer is created in a custom spot colour library, the library can be given priority when printing that customer's jobs without forcing the spot colour edit for all future print jobs.</a:t>
            </a:r>
            <a:endParaRPr lang="zh-CN" altLang="en-US">
              <a:ea typeface="SimSun" panose="02010600030101010101" pitchFamily="2" charset="-122"/>
            </a:endParaRPr>
          </a:p>
          <a:p>
            <a:endParaRPr lang="zh-CN" altLang="en-US">
              <a:ea typeface="SimSun" panose="02010600030101010101" pitchFamily="2" charset="-122"/>
            </a:endParaRPr>
          </a:p>
          <a:p>
            <a:r>
              <a:rPr lang="en-US" altLang="zh-CN">
                <a:ea typeface="SimSun" panose="02010600030101010101" pitchFamily="2" charset="-122"/>
              </a:rPr>
              <a:t>This feature can save a lot of time for users who no longer need to constantly check on the order of the colour libraries or groups in Spot-On.</a:t>
            </a:r>
            <a:endParaRPr lang="zh-CN" altLang="en-US">
              <a:ea typeface="SimSun" panose="02010600030101010101" pitchFamily="2" charset="-122"/>
            </a:endParaRPr>
          </a:p>
          <a:p>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18</a:t>
            </a:fld>
            <a:endParaRPr lang="zh-CN" altLang="en-US" dirty="0">
              <a:ea typeface="SimSun" panose="02010600030101010101" pitchFamily="2" charset="-122"/>
            </a:endParaRPr>
          </a:p>
        </p:txBody>
      </p:sp>
    </p:spTree>
    <p:extLst>
      <p:ext uri="{BB962C8B-B14F-4D97-AF65-F5344CB8AC3E}">
        <p14:creationId xmlns:p14="http://schemas.microsoft.com/office/powerpoint/2010/main" val="241914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SimSun" panose="02010600030101010101" pitchFamily="2" charset="-122"/>
              </a:rPr>
              <a:t>Object</a:t>
            </a:r>
            <a:r>
              <a:rPr lang="zh-CN" altLang="en-US" baseline="0">
                <a:ea typeface="SimSun" panose="02010600030101010101" pitchFamily="2" charset="-122"/>
              </a:rPr>
              <a:t> </a:t>
            </a:r>
            <a:r>
              <a:rPr lang="en-US" altLang="zh-CN" baseline="0">
                <a:ea typeface="SimSun" panose="02010600030101010101" pitchFamily="2" charset="-122"/>
              </a:rPr>
              <a:t>Inspector, part of Fiery ImageViewer 3.0, helps identify imaging problems related to specific object types. The tool identifies what type of page object was in the original page description file before it was RIPped. It can identify object types including </a:t>
            </a:r>
            <a:r>
              <a:rPr lang="en-US" altLang="zh-CN">
                <a:latin typeface="Georgia" charset="0"/>
                <a:ea typeface="SimSun" panose="02010600030101010101" pitchFamily="2" charset="-122"/>
                <a:cs typeface="Museo 300" charset="0"/>
              </a:rPr>
              <a:t>image, graphic, smooth shade,</a:t>
            </a:r>
            <a:r>
              <a:rPr lang="zh-CN" altLang="en-US" baseline="0">
                <a:latin typeface="Georgia" charset="0"/>
                <a:ea typeface="SimSun" panose="02010600030101010101" pitchFamily="2" charset="-122"/>
                <a:cs typeface="Museo 300" charset="0"/>
              </a:rPr>
              <a:t> </a:t>
            </a:r>
            <a:r>
              <a:rPr lang="en-US" altLang="zh-CN">
                <a:latin typeface="Georgia" charset="0"/>
                <a:ea typeface="SimSun" panose="02010600030101010101" pitchFamily="2" charset="-122"/>
                <a:cs typeface="Museo 300" charset="0"/>
              </a:rPr>
              <a:t>text, and edge.</a:t>
            </a:r>
            <a:endParaRPr lang="zh-CN" altLang="en-US" baseline="0">
              <a:ea typeface="SimSun" panose="02010600030101010101" pitchFamily="2" charset="-122"/>
            </a:endParaRPr>
          </a:p>
          <a:p>
            <a:endParaRPr lang="zh-CN" altLang="en-US" baseline="0">
              <a:ea typeface="SimSun" panose="02010600030101010101" pitchFamily="2" charset="-122"/>
            </a:endParaRPr>
          </a:p>
          <a:p>
            <a:r>
              <a:rPr lang="en-US" altLang="zh-CN" baseline="0">
                <a:ea typeface="SimSun" panose="02010600030101010101" pitchFamily="2" charset="-122"/>
              </a:rPr>
              <a:t>The feature allows the user to troubleshoot image quality issues related to page object type more efficiently. Some examples include the ability to:</a:t>
            </a:r>
            <a:endParaRPr lang="zh-CN" altLang="en-US" baseline="0">
              <a:ea typeface="SimSun" panose="02010600030101010101" pitchFamily="2" charset="-122"/>
            </a:endParaRPr>
          </a:p>
          <a:p>
            <a:endParaRPr lang="zh-CN" altLang="en-US" baseline="0">
              <a:ea typeface="SimSun" panose="02010600030101010101" pitchFamily="2" charset="-122"/>
            </a:endParaRPr>
          </a:p>
          <a:p>
            <a:pPr marL="171450" indent="-171450">
              <a:buFont typeface="Arial" charset="0"/>
              <a:buChar char="•"/>
            </a:pPr>
            <a:r>
              <a:rPr lang="en-US" altLang="zh-CN" sz="1200" b="0" i="0" kern="1200">
                <a:solidFill>
                  <a:schemeClr val="tx1"/>
                </a:solidFill>
                <a:effectLst/>
                <a:latin typeface="+mn-lt"/>
                <a:ea typeface="SimSun" panose="02010600030101010101" pitchFamily="2" charset="-122"/>
                <a:cs typeface="+mn-cs"/>
              </a:rPr>
              <a:t>Identify a page object that may fail to use black only because gray settings in Job</a:t>
            </a:r>
            <a:r>
              <a:rPr lang="zh-CN" altLang="en-US" sz="1200" b="0" i="0" kern="1200" baseline="0">
                <a:solidFill>
                  <a:schemeClr val="tx1"/>
                </a:solidFill>
                <a:effectLst/>
                <a:latin typeface="+mn-lt"/>
                <a:ea typeface="SimSun" panose="02010600030101010101" pitchFamily="2" charset="-122"/>
                <a:cs typeface="+mn-cs"/>
              </a:rPr>
              <a:t> </a:t>
            </a:r>
            <a:r>
              <a:rPr lang="en-US" altLang="zh-CN" sz="1200" b="0" i="0" kern="1200" baseline="0">
                <a:solidFill>
                  <a:schemeClr val="tx1"/>
                </a:solidFill>
                <a:effectLst/>
                <a:latin typeface="+mn-lt"/>
                <a:ea typeface="SimSun" panose="02010600030101010101" pitchFamily="2" charset="-122"/>
                <a:cs typeface="+mn-cs"/>
              </a:rPr>
              <a:t>Properties</a:t>
            </a:r>
            <a:r>
              <a:rPr lang="zh-CN" altLang="en-US" sz="1200" b="0" i="0" kern="1200">
                <a:solidFill>
                  <a:schemeClr val="tx1"/>
                </a:solidFill>
                <a:effectLst/>
                <a:latin typeface="+mn-lt"/>
                <a:ea typeface="SimSun" panose="02010600030101010101" pitchFamily="2" charset="-122"/>
                <a:cs typeface="+mn-cs"/>
              </a:rPr>
              <a:t> </a:t>
            </a:r>
            <a:r>
              <a:rPr lang="en-US" altLang="zh-CN" sz="1200" b="0" i="0" kern="1200">
                <a:solidFill>
                  <a:schemeClr val="tx1"/>
                </a:solidFill>
                <a:effectLst/>
                <a:latin typeface="+mn-lt"/>
                <a:ea typeface="SimSun" panose="02010600030101010101" pitchFamily="2" charset="-122"/>
                <a:cs typeface="+mn-cs"/>
              </a:rPr>
              <a:t>are not set to use black only for that object type.</a:t>
            </a:r>
            <a:endParaRPr lang="zh-CN" altLang="en-US" sz="1200" b="0" i="0" kern="1200">
              <a:solidFill>
                <a:schemeClr val="tx1"/>
              </a:solidFill>
              <a:effectLst/>
              <a:latin typeface="+mn-lt"/>
              <a:ea typeface="SimSun" panose="02010600030101010101" pitchFamily="2" charset="-122"/>
              <a:cs typeface="+mn-cs"/>
            </a:endParaRPr>
          </a:p>
          <a:p>
            <a:pPr marL="171450" indent="-171450">
              <a:buFont typeface="Arial" charset="0"/>
              <a:buChar char="•"/>
            </a:pPr>
            <a:endParaRPr lang="zh-CN" altLang="en-US" sz="1200" b="0" i="0" kern="1200">
              <a:solidFill>
                <a:schemeClr val="tx1"/>
              </a:solidFill>
              <a:effectLst/>
              <a:latin typeface="+mn-lt"/>
              <a:ea typeface="SimSun" panose="02010600030101010101" pitchFamily="2" charset="-122"/>
              <a:cs typeface="+mn-cs"/>
            </a:endParaRPr>
          </a:p>
          <a:p>
            <a:pPr marL="171450" indent="-171450">
              <a:buFont typeface="Arial" charset="0"/>
              <a:buChar char="•"/>
            </a:pPr>
            <a:r>
              <a:rPr lang="en-US" altLang="zh-CN" sz="1200" b="0" i="0" kern="1200">
                <a:solidFill>
                  <a:schemeClr val="tx1"/>
                </a:solidFill>
                <a:effectLst/>
                <a:latin typeface="+mn-lt"/>
                <a:ea typeface="SimSun" panose="02010600030101010101" pitchFamily="2" charset="-122"/>
                <a:cs typeface="+mn-cs"/>
              </a:rPr>
              <a:t>Identify cases where a colour mismatch within a page is related to how each object type is processed,</a:t>
            </a:r>
            <a:r>
              <a:rPr lang="zh-CN" altLang="en-US" sz="1200" b="0" i="0" kern="1200" baseline="0">
                <a:solidFill>
                  <a:schemeClr val="tx1"/>
                </a:solidFill>
                <a:effectLst/>
                <a:latin typeface="+mn-lt"/>
                <a:ea typeface="SimSun" panose="02010600030101010101" pitchFamily="2" charset="-122"/>
                <a:cs typeface="+mn-cs"/>
              </a:rPr>
              <a:t> </a:t>
            </a:r>
            <a:r>
              <a:rPr lang="en-US" altLang="zh-CN" sz="1200" b="0" i="0" kern="1200">
                <a:solidFill>
                  <a:schemeClr val="tx1"/>
                </a:solidFill>
                <a:effectLst/>
                <a:latin typeface="+mn-lt"/>
                <a:ea typeface="SimSun" panose="02010600030101010101" pitchFamily="2" charset="-122"/>
                <a:cs typeface="+mn-cs"/>
              </a:rPr>
              <a:t>such as halftone screen. These colour mismatches are hard to identify since the colour looks identical in the raster,</a:t>
            </a:r>
            <a:r>
              <a:rPr lang="zh-CN" altLang="en-US" sz="1200" b="0" i="0" kern="1200" baseline="0">
                <a:solidFill>
                  <a:schemeClr val="tx1"/>
                </a:solidFill>
                <a:effectLst/>
                <a:latin typeface="+mn-lt"/>
                <a:ea typeface="SimSun" panose="02010600030101010101" pitchFamily="2" charset="-122"/>
                <a:cs typeface="+mn-cs"/>
              </a:rPr>
              <a:t> </a:t>
            </a:r>
            <a:r>
              <a:rPr lang="en-US" altLang="zh-CN" sz="1200" b="0" i="0" kern="1200" baseline="0">
                <a:solidFill>
                  <a:schemeClr val="tx1"/>
                </a:solidFill>
                <a:effectLst/>
                <a:latin typeface="+mn-lt"/>
                <a:ea typeface="SimSun" panose="02010600030101010101" pitchFamily="2" charset="-122"/>
                <a:cs typeface="+mn-cs"/>
              </a:rPr>
              <a:t>but they </a:t>
            </a:r>
            <a:r>
              <a:rPr lang="en-US" altLang="zh-CN" sz="1200" b="0" i="0" kern="1200">
                <a:solidFill>
                  <a:schemeClr val="tx1"/>
                </a:solidFill>
                <a:effectLst/>
                <a:latin typeface="+mn-lt"/>
                <a:ea typeface="SimSun" panose="02010600030101010101" pitchFamily="2" charset="-122"/>
                <a:cs typeface="+mn-cs"/>
              </a:rPr>
              <a:t>print with a mismatch when they are screened on the print engine.</a:t>
            </a:r>
            <a:endParaRPr lang="zh-CN" altLang="en-US" sz="1200" b="0" i="0" kern="1200">
              <a:solidFill>
                <a:schemeClr val="tx1"/>
              </a:solidFill>
              <a:effectLst/>
              <a:latin typeface="+mn-lt"/>
              <a:ea typeface="SimSun" panose="02010600030101010101" pitchFamily="2" charset="-122"/>
              <a:cs typeface="+mn-cs"/>
            </a:endParaRPr>
          </a:p>
          <a:p>
            <a:pPr marL="171450" indent="-171450">
              <a:buFont typeface="Arial" charset="0"/>
              <a:buChar char="•"/>
            </a:pPr>
            <a:endParaRPr lang="zh-CN" altLang="en-US" sz="1200" b="0" i="0" kern="1200">
              <a:solidFill>
                <a:schemeClr val="tx1"/>
              </a:solidFill>
              <a:effectLst/>
              <a:latin typeface="+mn-lt"/>
              <a:ea typeface="SimSun" panose="02010600030101010101" pitchFamily="2" charset="-122"/>
              <a:cs typeface="+mn-cs"/>
            </a:endParaRPr>
          </a:p>
          <a:p>
            <a:pPr marL="171450" indent="-171450">
              <a:buFont typeface="Arial" charset="0"/>
              <a:buChar char="•"/>
            </a:pPr>
            <a:r>
              <a:rPr lang="en-US" altLang="zh-CN" sz="1200" b="0" i="0" kern="1200">
                <a:solidFill>
                  <a:schemeClr val="tx1"/>
                </a:solidFill>
                <a:effectLst/>
                <a:latin typeface="+mn-lt"/>
                <a:ea typeface="SimSun" panose="02010600030101010101" pitchFamily="2" charset="-122"/>
                <a:cs typeface="+mn-cs"/>
              </a:rPr>
              <a:t>Determine where pixels are being tagged for edge enhancement by features such as Fiery Dynamic HD Text and Graphics or engine-specific edge-enhancement technologies.</a:t>
            </a:r>
            <a:endParaRPr lang="zh-CN" altLang="en-US" sz="1200" b="0" i="0" kern="1200">
              <a:solidFill>
                <a:schemeClr val="tx1"/>
              </a:solidFill>
              <a:effectLst/>
              <a:latin typeface="+mn-lt"/>
              <a:ea typeface="SimSun" panose="02010600030101010101" pitchFamily="2" charset="-122"/>
              <a:cs typeface="+mn-cs"/>
            </a:endParaRPr>
          </a:p>
          <a:p>
            <a:endParaRPr lang="zh-CN" altLang="en-US" baseline="0"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19</a:t>
            </a:fld>
            <a:endParaRPr lang="zh-CN" altLang="en-US" dirty="0">
              <a:ea typeface="SimSun" panose="02010600030101010101" pitchFamily="2" charset="-122"/>
            </a:endParaRPr>
          </a:p>
        </p:txBody>
      </p:sp>
    </p:spTree>
    <p:extLst>
      <p:ext uri="{BB962C8B-B14F-4D97-AF65-F5344CB8AC3E}">
        <p14:creationId xmlns:p14="http://schemas.microsoft.com/office/powerpoint/2010/main" val="36875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SimSun" panose="02010600030101010101" pitchFamily="2" charset="-122"/>
              </a:rPr>
              <a:t>Let’</a:t>
            </a:r>
            <a:r>
              <a:rPr lang="en-US" altLang="zh-CN" baseline="0">
                <a:ea typeface="SimSun" panose="02010600030101010101" pitchFamily="2" charset="-122"/>
              </a:rPr>
              <a:t>s first answer </a:t>
            </a:r>
            <a:r>
              <a:rPr lang="zh-CN" altLang="en-US" baseline="0">
                <a:ea typeface="SimSun" panose="02010600030101010101" pitchFamily="2" charset="-122"/>
              </a:rPr>
              <a:t>“</a:t>
            </a:r>
            <a:r>
              <a:rPr lang="en-US" altLang="zh-CN" baseline="0">
                <a:ea typeface="SimSun" panose="02010600030101010101" pitchFamily="2" charset="-122"/>
              </a:rPr>
              <a:t>What is the Fiery FS300 Pro</a:t>
            </a:r>
            <a:r>
              <a:rPr lang="zh-CN" altLang="en-US" baseline="0">
                <a:ea typeface="SimSun" panose="02010600030101010101" pitchFamily="2" charset="-122"/>
              </a:rPr>
              <a:t>”</a:t>
            </a:r>
            <a:r>
              <a:rPr lang="en-US" altLang="zh-CN" baseline="0">
                <a:ea typeface="SimSun" panose="02010600030101010101" pitchFamily="2" charset="-122"/>
              </a:rPr>
              <a:t>? And what </a:t>
            </a:r>
            <a:r>
              <a:rPr lang="en-US" altLang="zh-CN">
                <a:ea typeface="SimSun" panose="02010600030101010101" pitchFamily="2" charset="-122"/>
              </a:rPr>
              <a:t>does </a:t>
            </a:r>
            <a:r>
              <a:rPr lang="en-US" altLang="zh-CN" baseline="0">
                <a:ea typeface="SimSun" panose="02010600030101010101" pitchFamily="2" charset="-122"/>
              </a:rPr>
              <a:t>FS300 Pro mean for users?</a:t>
            </a:r>
            <a:endParaRPr lang="zh-CN" altLang="en-US" baseline="0">
              <a:ea typeface="SimSun" panose="02010600030101010101" pitchFamily="2" charset="-122"/>
            </a:endParaRPr>
          </a:p>
          <a:p>
            <a:endParaRPr lang="zh-CN" altLang="en-US" baseline="0">
              <a:ea typeface="SimSun" panose="02010600030101010101" pitchFamily="2" charset="-122"/>
            </a:endParaRPr>
          </a:p>
          <a:p>
            <a:r>
              <a:rPr lang="en-US" altLang="zh-CN" baseline="0">
                <a:ea typeface="SimSun" panose="02010600030101010101" pitchFamily="2" charset="-122"/>
              </a:rPr>
              <a:t>First of all, Fiery FS300 Pro is not just system software, it is a platform. It’s a platform that converges all aspects of a digital front end, or DFE, solution. Fiery DFEs include hardware, software, workflow solutions, and more.</a:t>
            </a:r>
            <a:endParaRPr lang="zh-CN" altLang="en-US" baseline="0">
              <a:ea typeface="SimSun" panose="02010600030101010101" pitchFamily="2" charset="-122"/>
            </a:endParaRPr>
          </a:p>
          <a:p>
            <a:endParaRPr lang="zh-CN" altLang="en-US" baseline="0">
              <a:ea typeface="SimSun" panose="02010600030101010101" pitchFamily="2" charset="-122"/>
            </a:endParaRPr>
          </a:p>
          <a:p>
            <a:r>
              <a:rPr lang="en-US" altLang="zh-CN" baseline="0">
                <a:ea typeface="SimSun" panose="02010600030101010101" pitchFamily="2" charset="-122"/>
              </a:rPr>
              <a:t>FS300 Pro platform defines </a:t>
            </a:r>
            <a:r>
              <a:rPr lang="en-US" altLang="zh-CN" b="0" baseline="0">
                <a:ea typeface="SimSun" panose="02010600030101010101" pitchFamily="2" charset="-122"/>
              </a:rPr>
              <a:t>and sets </a:t>
            </a:r>
            <a:r>
              <a:rPr lang="en-US" altLang="zh-CN" baseline="0">
                <a:ea typeface="SimSun" panose="02010600030101010101" pitchFamily="2" charset="-122"/>
              </a:rPr>
              <a:t>the direction for Fiery servers in the next decade by:</a:t>
            </a:r>
            <a:endParaRPr lang="zh-CN" altLang="en-US" baseline="0">
              <a:ea typeface="SimSun" panose="02010600030101010101" pitchFamily="2" charset="-122"/>
            </a:endParaRPr>
          </a:p>
          <a:p>
            <a:endParaRPr lang="zh-CN" altLang="en-US" baseline="0">
              <a:ea typeface="SimSun" panose="02010600030101010101" pitchFamily="2" charset="-122"/>
            </a:endParaRPr>
          </a:p>
          <a:p>
            <a:r>
              <a:rPr lang="en-US" altLang="zh-CN">
                <a:ea typeface="SimSun" panose="02010600030101010101" pitchFamily="2" charset="-122"/>
              </a:rPr>
              <a:t>Focusing on users with a redesign and innovation in almost every single touch point the user has with Fiery. This includes everything from exterior</a:t>
            </a:r>
            <a:r>
              <a:rPr lang="zh-CN" altLang="en-US" baseline="0">
                <a:ea typeface="SimSun" panose="02010600030101010101" pitchFamily="2" charset="-122"/>
              </a:rPr>
              <a:t> </a:t>
            </a:r>
            <a:r>
              <a:rPr lang="en-US" altLang="zh-CN" baseline="0">
                <a:ea typeface="SimSun" panose="02010600030101010101" pitchFamily="2" charset="-122"/>
              </a:rPr>
              <a:t>design that incorporates a Fiery QuickTouch display to interact with the Fiery server, to the furniture stand, and all aspects of user interface in Command WorkStation</a:t>
            </a:r>
            <a:r>
              <a:rPr lang="en-US" altLang="zh-CN">
                <a:ea typeface="SimSun" panose="02010600030101010101" pitchFamily="2" charset="-122"/>
              </a:rPr>
              <a:t>.</a:t>
            </a:r>
            <a:endParaRPr lang="zh-CN" altLang="en-US">
              <a:ea typeface="SimSun" panose="02010600030101010101" pitchFamily="2" charset="-122"/>
            </a:endParaRPr>
          </a:p>
          <a:p>
            <a:endParaRPr lang="zh-CN" altLang="en-US">
              <a:ea typeface="SimSun" panose="02010600030101010101" pitchFamily="2" charset="-122"/>
            </a:endParaRPr>
          </a:p>
          <a:p>
            <a:r>
              <a:rPr lang="en-US" altLang="zh-CN">
                <a:ea typeface="SimSun" panose="02010600030101010101" pitchFamily="2" charset="-122"/>
              </a:rPr>
              <a:t>And,</a:t>
            </a:r>
            <a:r>
              <a:rPr lang="zh-CN" altLang="en-US" baseline="0">
                <a:ea typeface="SimSun" panose="02010600030101010101" pitchFamily="2" charset="-122"/>
              </a:rPr>
              <a:t> </a:t>
            </a:r>
            <a:r>
              <a:rPr lang="en-US" altLang="zh-CN" baseline="0">
                <a:ea typeface="SimSun" panose="02010600030101010101" pitchFamily="2" charset="-122"/>
              </a:rPr>
              <a:t>of course, FS300 Pro adds new features in the key areas users care about: </a:t>
            </a:r>
            <a:r>
              <a:rPr lang="en-US" altLang="zh-CN" sz="1200">
                <a:ea typeface="SimSun" panose="02010600030101010101" pitchFamily="2" charset="-122"/>
              </a:rPr>
              <a:t>colour, productivity, usability, and integration.</a:t>
            </a:r>
            <a:endParaRPr lang="zh-CN" altLang="en-US" baseline="0">
              <a:ea typeface="SimSun" panose="02010600030101010101" pitchFamily="2" charset="-122"/>
            </a:endParaRPr>
          </a:p>
          <a:p>
            <a:endParaRPr lang="zh-CN" altLang="en-US" baseline="0">
              <a:ea typeface="SimSun" panose="02010600030101010101" pitchFamily="2" charset="-122"/>
            </a:endParaRPr>
          </a:p>
          <a:p>
            <a:r>
              <a:rPr lang="en-US" altLang="zh-CN">
                <a:ea typeface="SimSun" panose="02010600030101010101" pitchFamily="2" charset="-122"/>
              </a:rPr>
              <a:t>In addition to that, FS300 Pro drives multiple print technologies,</a:t>
            </a:r>
            <a:r>
              <a:rPr lang="zh-CN" altLang="en-US" baseline="0">
                <a:ea typeface="SimSun" panose="02010600030101010101" pitchFamily="2" charset="-122"/>
              </a:rPr>
              <a:t> </a:t>
            </a:r>
            <a:r>
              <a:rPr lang="en-US" altLang="zh-CN" baseline="0">
                <a:ea typeface="SimSun" panose="02010600030101010101" pitchFamily="2" charset="-122"/>
              </a:rPr>
              <a:t>not only cutsheet toner presses. With ever-increasing demands </a:t>
            </a:r>
            <a:r>
              <a:rPr lang="en-US" altLang="zh-CN">
                <a:ea typeface="SimSun" panose="02010600030101010101" pitchFamily="2" charset="-122"/>
              </a:rPr>
              <a:t>for faster </a:t>
            </a:r>
            <a:r>
              <a:rPr lang="en-US" altLang="zh-CN" baseline="0">
                <a:ea typeface="SimSun" panose="02010600030101010101" pitchFamily="2" charset="-122"/>
              </a:rPr>
              <a:t>thoughput in production printing</a:t>
            </a:r>
            <a:r>
              <a:rPr lang="en-US" altLang="zh-CN">
                <a:ea typeface="SimSun" panose="02010600030101010101" pitchFamily="2" charset="-122"/>
              </a:rPr>
              <a:t>, Fiery</a:t>
            </a:r>
            <a:r>
              <a:rPr lang="zh-CN" altLang="en-US" baseline="0">
                <a:ea typeface="SimSun" panose="02010600030101010101" pitchFamily="2" charset="-122"/>
              </a:rPr>
              <a:t> </a:t>
            </a:r>
            <a:r>
              <a:rPr lang="en-US" altLang="zh-CN" baseline="0">
                <a:ea typeface="SimSun" panose="02010600030101010101" pitchFamily="2" charset="-122"/>
              </a:rPr>
              <a:t>is now driving v</a:t>
            </a:r>
            <a:r>
              <a:rPr lang="en-US" altLang="zh-CN">
                <a:ea typeface="SimSun" panose="02010600030101010101" pitchFamily="2" charset="-122"/>
              </a:rPr>
              <a:t>ery high-speed presses such as the Xerox Trivor 2400, Landa’s Nanographic presses, our own Nozomi for corrugated, and many other engines. </a:t>
            </a:r>
            <a:endParaRPr lang="zh-CN" altLang="en-US" baseline="0">
              <a:ea typeface="SimSun" panose="02010600030101010101" pitchFamily="2" charset="-122"/>
            </a:endParaRPr>
          </a:p>
          <a:p>
            <a:endParaRPr lang="zh-CN" altLang="en-US" baseline="0"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2</a:t>
            </a:fld>
            <a:endParaRPr lang="zh-CN" altLang="en-US" dirty="0">
              <a:ea typeface="SimSun" panose="02010600030101010101" pitchFamily="2" charset="-122"/>
            </a:endParaRPr>
          </a:p>
        </p:txBody>
      </p:sp>
    </p:spTree>
    <p:extLst>
      <p:ext uri="{BB962C8B-B14F-4D97-AF65-F5344CB8AC3E}">
        <p14:creationId xmlns:p14="http://schemas.microsoft.com/office/powerpoint/2010/main" val="39780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SimSun" panose="02010600030101010101" pitchFamily="2" charset="-122"/>
              </a:rPr>
              <a:t>Total Area Coverage, also</a:t>
            </a:r>
            <a:r>
              <a:rPr lang="zh-CN" altLang="en-US" baseline="0">
                <a:ea typeface="SimSun" panose="02010600030101010101" pitchFamily="2" charset="-122"/>
              </a:rPr>
              <a:t> </a:t>
            </a:r>
            <a:r>
              <a:rPr lang="en-US" altLang="zh-CN" baseline="0">
                <a:ea typeface="SimSun" panose="02010600030101010101" pitchFamily="2" charset="-122"/>
              </a:rPr>
              <a:t>part of Fiery ImageViewer 3.0, reports the sum of colour separation values for a pixel. This can help users troubleshoot image quality issues related to toner or ink coverage, and determine whether the toner or ink limit has been reached. </a:t>
            </a:r>
            <a:endParaRPr lang="zh-CN" altLang="en-US" baseline="0"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20</a:t>
            </a:fld>
            <a:endParaRPr lang="zh-CN" altLang="en-US" dirty="0">
              <a:ea typeface="SimSun" panose="02010600030101010101" pitchFamily="2" charset="-122"/>
            </a:endParaRPr>
          </a:p>
        </p:txBody>
      </p:sp>
    </p:spTree>
    <p:extLst>
      <p:ext uri="{BB962C8B-B14F-4D97-AF65-F5344CB8AC3E}">
        <p14:creationId xmlns:p14="http://schemas.microsoft.com/office/powerpoint/2010/main" val="50975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a:ea typeface="SimSun" panose="02010600030101010101" pitchFamily="2" charset="-122"/>
              </a:rPr>
              <a:t>Previous Fiery servers render grayscale objects using the CMYK source profile, which can result in an unexpected and often incorrect appearance.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zh-CN" altLang="en-US">
              <a:ea typeface="SimSun" panose="02010600030101010101" pitchFamily="2" charset="-122"/>
            </a:endParaRPr>
          </a:p>
          <a:p>
            <a:r>
              <a:rPr lang="en-US" altLang="zh-CN">
                <a:ea typeface="SimSun" panose="02010600030101010101" pitchFamily="2" charset="-122"/>
              </a:rPr>
              <a:t>This feature provides users with specific control over the colour management of grayscale page objects by adding grayscale settings in the Color tab in Job Properties and the driver.</a:t>
            </a:r>
            <a:endParaRPr lang="zh-CN" altLang="en-US">
              <a:ea typeface="SimSun" panose="02010600030101010101" pitchFamily="2" charset="-122"/>
            </a:endParaRPr>
          </a:p>
          <a:p>
            <a:endParaRPr lang="zh-CN" altLang="en-US">
              <a:ea typeface="SimSun" panose="02010600030101010101" pitchFamily="2" charset="-122"/>
            </a:endParaRPr>
          </a:p>
          <a:p>
            <a:r>
              <a:rPr lang="en-US" altLang="zh-CN">
                <a:ea typeface="SimSun" panose="02010600030101010101" pitchFamily="2" charset="-122"/>
              </a:rPr>
              <a:t>When grayscale page objects are created in a design application such as Adobe Photoshop, a grayscale ICC profile is used to define their intended appearance. This feature lets the user set the same profile to be used on the Fiery server so that the expected appearance can be maintained when printing.</a:t>
            </a:r>
            <a:endParaRPr lang="zh-CN" altLang="en-US">
              <a:ea typeface="SimSun" panose="02010600030101010101" pitchFamily="2" charset="-122"/>
            </a:endParaRPr>
          </a:p>
          <a:p>
            <a:endParaRPr lang="zh-CN" altLang="en-US">
              <a:ea typeface="SimSun" panose="02010600030101010101" pitchFamily="2" charset="-122"/>
            </a:endParaRPr>
          </a:p>
          <a:p>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21</a:t>
            </a:fld>
            <a:endParaRPr lang="zh-CN" altLang="en-US" dirty="0">
              <a:ea typeface="SimSun" panose="02010600030101010101" pitchFamily="2" charset="-122"/>
            </a:endParaRPr>
          </a:p>
        </p:txBody>
      </p:sp>
    </p:spTree>
    <p:extLst>
      <p:ext uri="{BB962C8B-B14F-4D97-AF65-F5344CB8AC3E}">
        <p14:creationId xmlns:p14="http://schemas.microsoft.com/office/powerpoint/2010/main" val="413435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SimSun" panose="02010600030101010101" pitchFamily="2" charset="-122"/>
              </a:rPr>
              <a:t>Fiery FS300 Pro servers process jobs faster with innovative technology:</a:t>
            </a:r>
          </a:p>
          <a:p>
            <a:pPr marL="171450" indent="-171450">
              <a:buFont typeface="Arial" charset="0"/>
              <a:buChar char="•"/>
            </a:pPr>
            <a:r>
              <a:rPr lang="en-US" altLang="zh-CN">
                <a:ea typeface="SimSun" panose="02010600030101010101" pitchFamily="2" charset="-122"/>
              </a:rPr>
              <a:t>Fiery NX Premium servers include Fiery HyperRIP, which can process more file formats in this mode</a:t>
            </a:r>
            <a:endParaRPr lang="zh-CN" altLang="en-US">
              <a:ea typeface="SimSun" panose="02010600030101010101" pitchFamily="2" charset="-122"/>
            </a:endParaRPr>
          </a:p>
          <a:p>
            <a:pPr marL="171450" indent="-171450">
              <a:buFont typeface="Arial" charset="0"/>
              <a:buChar char="•"/>
            </a:pPr>
            <a:r>
              <a:rPr lang="en-US" altLang="zh-CN">
                <a:ea typeface="SimSun" panose="02010600030101010101" pitchFamily="2" charset="-122"/>
              </a:rPr>
              <a:t>All Fiery FS300 Pro servers include fast reprint from Command WorkStation 6: This features enables jobs in the PRINTED queue to start printing the instant they are sent to print again</a:t>
            </a:r>
            <a:endParaRPr lang="zh-CN" altLang="en-US">
              <a:ea typeface="SimSun" panose="02010600030101010101" pitchFamily="2" charset="-122"/>
            </a:endParaRPr>
          </a:p>
          <a:p>
            <a:pPr marL="171450" indent="-171450">
              <a:buFont typeface="Arial" charset="0"/>
              <a:buChar char="•"/>
            </a:pPr>
            <a:r>
              <a:rPr lang="en-US" altLang="zh-CN">
                <a:ea typeface="SimSun" panose="02010600030101010101" pitchFamily="2" charset="-122"/>
              </a:rPr>
              <a:t>Fiery FS300 Pro servers ship with new hardware platforms which deliver faster processing performance</a:t>
            </a:r>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22</a:t>
            </a:fld>
            <a:endParaRPr lang="zh-CN" altLang="en-US" dirty="0">
              <a:ea typeface="SimSun" panose="02010600030101010101" pitchFamily="2" charset="-122"/>
            </a:endParaRPr>
          </a:p>
        </p:txBody>
      </p:sp>
    </p:spTree>
    <p:extLst>
      <p:ext uri="{BB962C8B-B14F-4D97-AF65-F5344CB8AC3E}">
        <p14:creationId xmlns:p14="http://schemas.microsoft.com/office/powerpoint/2010/main" val="347532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SimSun" panose="02010600030101010101" pitchFamily="2" charset="-122"/>
              </a:rPr>
              <a:t>This slide shows the file formats not supported by HyperRIP before FS300 Pro in single-job mode.</a:t>
            </a:r>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23</a:t>
            </a:fld>
            <a:endParaRPr lang="zh-CN" altLang="en-US" dirty="0">
              <a:ea typeface="SimSun" panose="02010600030101010101" pitchFamily="2" charset="-122"/>
            </a:endParaRPr>
          </a:p>
        </p:txBody>
      </p:sp>
    </p:spTree>
    <p:extLst>
      <p:ext uri="{BB962C8B-B14F-4D97-AF65-F5344CB8AC3E}">
        <p14:creationId xmlns:p14="http://schemas.microsoft.com/office/powerpoint/2010/main" val="3003761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SimSun" panose="02010600030101010101" pitchFamily="2" charset="-122"/>
              </a:rPr>
              <a:t>As you can see, FS300 Pro supports many more formats in single-job mode.</a:t>
            </a:r>
            <a:endParaRPr lang="en-US" altLang="zh-CN"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24</a:t>
            </a:fld>
            <a:endParaRPr lang="zh-CN" altLang="en-US" dirty="0">
              <a:ea typeface="SimSun" panose="02010600030101010101" pitchFamily="2" charset="-122"/>
            </a:endParaRPr>
          </a:p>
        </p:txBody>
      </p:sp>
    </p:spTree>
    <p:extLst>
      <p:ext uri="{BB962C8B-B14F-4D97-AF65-F5344CB8AC3E}">
        <p14:creationId xmlns:p14="http://schemas.microsoft.com/office/powerpoint/2010/main" val="3750084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zh-CN" sz="1200">
                <a:ea typeface="SimSun" panose="02010600030101010101" pitchFamily="2" charset="-122"/>
              </a:rPr>
              <a:t>Fiery external servers ship with the Microsoft Windows 10 IoT Enterprise 2016 LTSB edition (Windows 10) operating system, which contains the latest security protections. These key features address security protections. See the Fiery FS300 Pro Security white paper for more information.</a:t>
            </a:r>
          </a:p>
          <a:p>
            <a:endParaRPr lang="zh-CN" altLang="en-US">
              <a:ea typeface="SimSun" panose="02010600030101010101" pitchFamily="2" charset="-122"/>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b="0" i="0" u="none" strike="noStrike" kern="1200" baseline="0">
                <a:solidFill>
                  <a:schemeClr val="tx1"/>
                </a:solidFill>
                <a:latin typeface="+mn-lt"/>
                <a:ea typeface="SimSun" panose="02010600030101010101" pitchFamily="2" charset="-122"/>
                <a:cs typeface="+mn-cs"/>
              </a:rPr>
              <a:t>Enable </a:t>
            </a:r>
            <a:r>
              <a:rPr lang="en-US" altLang="zh-CN" sz="1200" b="1" i="0" u="none" strike="noStrike" kern="1200" baseline="0">
                <a:solidFill>
                  <a:schemeClr val="tx1"/>
                </a:solidFill>
                <a:latin typeface="+mn-lt"/>
                <a:ea typeface="SimSun" panose="02010600030101010101" pitchFamily="2" charset="-122"/>
                <a:cs typeface="+mn-cs"/>
              </a:rPr>
              <a:t>Windows Defender SmartScreen </a:t>
            </a:r>
            <a:r>
              <a:rPr lang="en-US" altLang="zh-CN" sz="1200" b="0" i="0" u="none" strike="noStrike" kern="1200" baseline="0">
                <a:solidFill>
                  <a:schemeClr val="tx1"/>
                </a:solidFill>
                <a:latin typeface="+mn-lt"/>
                <a:ea typeface="SimSun" panose="02010600030101010101" pitchFamily="2" charset="-122"/>
                <a:cs typeface="+mn-cs"/>
              </a:rPr>
              <a:t>feature to prevent malicious applications from being downloaded. This additional security feature may affect Fiery server performance and is not turned on by default.</a:t>
            </a:r>
            <a:endParaRPr lang="zh-CN" altLang="en-US" sz="1200" b="0" i="0" u="none" strike="noStrike" kern="1200" baseline="0">
              <a:solidFill>
                <a:schemeClr val="tx1"/>
              </a:solidFill>
              <a:latin typeface="+mn-lt"/>
              <a:ea typeface="SimSun" panose="02010600030101010101" pitchFamily="2" charset="-122"/>
              <a:cs typeface="+mn-cs"/>
            </a:endParaRPr>
          </a:p>
          <a:p>
            <a:pPr marL="171450" indent="-171450">
              <a:buFont typeface="Arial" panose="020B0604020202020204" pitchFamily="34" charset="0"/>
              <a:buChar char="•"/>
            </a:pPr>
            <a:r>
              <a:rPr lang="en-US" altLang="zh-CN" sz="1200" b="0" i="0" u="none" strike="noStrike" kern="1200" baseline="0">
                <a:solidFill>
                  <a:schemeClr val="tx1"/>
                </a:solidFill>
                <a:latin typeface="+mn-lt"/>
                <a:ea typeface="SimSun" panose="02010600030101010101" pitchFamily="2" charset="-122"/>
                <a:cs typeface="+mn-cs"/>
              </a:rPr>
              <a:t>Windows 10 comes with </a:t>
            </a:r>
            <a:r>
              <a:rPr lang="en-US" altLang="zh-CN" sz="1200" b="1" i="0" u="none" strike="noStrike" kern="1200" baseline="0">
                <a:solidFill>
                  <a:schemeClr val="tx1"/>
                </a:solidFill>
                <a:latin typeface="+mn-lt"/>
                <a:ea typeface="SimSun" panose="02010600030101010101" pitchFamily="2" charset="-122"/>
                <a:cs typeface="+mn-cs"/>
              </a:rPr>
              <a:t>SMB hardening </a:t>
            </a:r>
            <a:r>
              <a:rPr lang="en-US" altLang="zh-CN" sz="1200" b="0" i="0" u="none" strike="noStrike" kern="1200" baseline="0">
                <a:solidFill>
                  <a:schemeClr val="tx1"/>
                </a:solidFill>
                <a:latin typeface="+mn-lt"/>
                <a:ea typeface="SimSun" panose="02010600030101010101" pitchFamily="2" charset="-122"/>
                <a:cs typeface="+mn-cs"/>
              </a:rPr>
              <a:t>for SYSVOL and NETLOGON shares, which helps mitigate man-in-the-middle attacks for Fiery servers joined to a domain.</a:t>
            </a:r>
            <a:endParaRPr lang="zh-CN" altLang="en-US" sz="1200" b="0" i="0" u="none" strike="noStrike" kern="1200" baseline="0">
              <a:solidFill>
                <a:schemeClr val="tx1"/>
              </a:solidFill>
              <a:latin typeface="+mn-lt"/>
              <a:ea typeface="SimSun" panose="02010600030101010101" pitchFamily="2" charset="-122"/>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b="1" i="0" u="none" strike="noStrike" kern="1200" baseline="0">
                <a:solidFill>
                  <a:schemeClr val="tx1"/>
                </a:solidFill>
                <a:latin typeface="+mn-lt"/>
                <a:ea typeface="SimSun" panose="02010600030101010101" pitchFamily="2" charset="-122"/>
                <a:cs typeface="+mn-cs"/>
              </a:rPr>
              <a:t>Windows Defender Antivirus </a:t>
            </a:r>
            <a:r>
              <a:rPr lang="en-US" altLang="zh-CN" sz="1200" b="0" i="0" u="none" strike="noStrike" kern="1200" baseline="0">
                <a:solidFill>
                  <a:schemeClr val="tx1"/>
                </a:solidFill>
                <a:latin typeface="+mn-lt"/>
                <a:ea typeface="SimSun" panose="02010600030101010101" pitchFamily="2" charset="-122"/>
                <a:cs typeface="+mn-cs"/>
              </a:rPr>
              <a:t>helps keep devices free of viruses and other malware. Fiery server is configured with the feature turned on to scan c:\, but not e:\ to minimise performance impact. Administrators can configure Windows Defender to scan e:\ if desired.</a:t>
            </a:r>
            <a:endParaRPr lang="zh-CN" altLang="en-US" sz="1200" b="0" i="0" u="none" strike="noStrike" kern="1200" baseline="0">
              <a:solidFill>
                <a:schemeClr val="tx1"/>
              </a:solidFill>
              <a:latin typeface="+mn-lt"/>
              <a:ea typeface="SimSun" panose="02010600030101010101" pitchFamily="2" charset="-122"/>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b="1" i="0" u="none" strike="noStrike" kern="1200" baseline="0">
                <a:solidFill>
                  <a:schemeClr val="tx1"/>
                </a:solidFill>
                <a:latin typeface="+mn-lt"/>
                <a:ea typeface="SimSun" panose="02010600030101010101" pitchFamily="2" charset="-122"/>
                <a:cs typeface="+mn-cs"/>
              </a:rPr>
              <a:t>Windows Data Execution Prevention </a:t>
            </a:r>
            <a:r>
              <a:rPr lang="en-US" altLang="zh-CN" sz="1200" b="0" i="0" u="none" strike="noStrike" kern="1200" baseline="0">
                <a:solidFill>
                  <a:schemeClr val="tx1"/>
                </a:solidFill>
                <a:latin typeface="+mn-lt"/>
                <a:ea typeface="SimSun" panose="02010600030101010101" pitchFamily="2" charset="-122"/>
                <a:cs typeface="+mn-cs"/>
              </a:rPr>
              <a:t>(DEP) can be enabled for Windows programs and services to help prevent malware from using the memory manipulation technique.</a:t>
            </a:r>
            <a:endParaRPr lang="zh-CN" altLang="en-US" sz="1200">
              <a:ea typeface="SimSun" panose="02010600030101010101" pitchFamily="2" charset="-122"/>
            </a:endParaRPr>
          </a:p>
          <a:p>
            <a:pPr marL="171450" indent="-171450">
              <a:buFont typeface="Arial" panose="020B0604020202020204" pitchFamily="34" charset="0"/>
              <a:buChar char="•"/>
            </a:pPr>
            <a:r>
              <a:rPr lang="en-US" altLang="zh-CN" sz="1200" b="0" i="0" u="none" strike="noStrike" kern="1200" baseline="0">
                <a:solidFill>
                  <a:schemeClr val="tx1"/>
                </a:solidFill>
                <a:latin typeface="+mn-lt"/>
                <a:ea typeface="SimSun" panose="02010600030101010101" pitchFamily="2" charset="-122"/>
                <a:cs typeface="+mn-cs"/>
              </a:rPr>
              <a:t>Windows 10 has better </a:t>
            </a:r>
            <a:r>
              <a:rPr lang="en-US" altLang="zh-CN" sz="1200" b="1" i="0" u="none" strike="noStrike" kern="1200" baseline="0">
                <a:solidFill>
                  <a:schemeClr val="tx1"/>
                </a:solidFill>
                <a:latin typeface="+mn-lt"/>
                <a:ea typeface="SimSun" panose="02010600030101010101" pitchFamily="2" charset="-122"/>
                <a:cs typeface="+mn-cs"/>
              </a:rPr>
              <a:t>memory protections </a:t>
            </a:r>
            <a:r>
              <a:rPr lang="en-US" altLang="zh-CN" sz="1200" b="0" i="0" u="none" strike="noStrike" kern="1200" baseline="0">
                <a:solidFill>
                  <a:schemeClr val="tx1"/>
                </a:solidFill>
                <a:latin typeface="+mn-lt"/>
                <a:ea typeface="SimSun" panose="02010600030101010101" pitchFamily="2" charset="-122"/>
                <a:cs typeface="+mn-cs"/>
              </a:rPr>
              <a:t>for heap and kernel pools to help prevent exploitation of memory.</a:t>
            </a:r>
            <a:endParaRPr lang="zh-CN" altLang="en-US" sz="1200" b="0" i="0" u="none" strike="noStrike" kern="1200" baseline="0">
              <a:solidFill>
                <a:schemeClr val="tx1"/>
              </a:solidFill>
              <a:latin typeface="+mn-lt"/>
              <a:ea typeface="SimSun" panose="02010600030101010101" pitchFamily="2" charset="-122"/>
              <a:cs typeface="+mn-cs"/>
            </a:endParaRPr>
          </a:p>
          <a:p>
            <a:pPr marL="171450" indent="-171450">
              <a:buFont typeface="Arial" panose="020B0604020202020204" pitchFamily="34" charset="0"/>
              <a:buChar char="•"/>
            </a:pPr>
            <a:r>
              <a:rPr lang="en-US" altLang="zh-CN" sz="1200" b="1" i="0" u="none" strike="noStrike" kern="1200" baseline="0">
                <a:solidFill>
                  <a:schemeClr val="tx1"/>
                </a:solidFill>
                <a:latin typeface="+mn-lt"/>
                <a:ea typeface="SimSun" panose="02010600030101010101" pitchFamily="2" charset="-122"/>
                <a:cs typeface="+mn-cs"/>
              </a:rPr>
              <a:t>Enterprise certificate pinning</a:t>
            </a:r>
            <a:r>
              <a:rPr lang="zh-CN" altLang="en-US" sz="1200" b="0" i="0" u="none" strike="noStrike" kern="1200" baseline="0">
                <a:solidFill>
                  <a:schemeClr val="tx1"/>
                </a:solidFill>
                <a:latin typeface="+mn-lt"/>
                <a:ea typeface="SimSun" panose="02010600030101010101" pitchFamily="2" charset="-122"/>
                <a:cs typeface="+mn-cs"/>
              </a:rPr>
              <a:t> </a:t>
            </a:r>
            <a:r>
              <a:rPr lang="en-US" altLang="zh-CN" sz="1200" b="0" i="0" u="none" strike="noStrike" kern="1200" baseline="0">
                <a:solidFill>
                  <a:schemeClr val="tx1"/>
                </a:solidFill>
                <a:latin typeface="+mn-lt"/>
                <a:ea typeface="SimSun" panose="02010600030101010101" pitchFamily="2" charset="-122"/>
                <a:cs typeface="+mn-cs"/>
              </a:rPr>
              <a:t>helps prevent man-in-the-middle attacks. This is an enterprise feature. A Fiery server has to join a domain to enable the feature.</a:t>
            </a:r>
            <a:endParaRPr lang="zh-CN" altLang="en-US" sz="1200" b="0" i="0" u="none" strike="noStrike" kern="1200" baseline="0" dirty="0">
              <a:solidFill>
                <a:schemeClr val="tx1"/>
              </a:solidFill>
              <a:latin typeface="+mn-lt"/>
              <a:ea typeface="SimSun" panose="02010600030101010101" pitchFamily="2" charset="-122"/>
              <a:cs typeface="+mn-cs"/>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25</a:t>
            </a:fld>
            <a:endParaRPr lang="zh-CN" altLang="en-US" dirty="0">
              <a:ea typeface="SimSun" panose="02010600030101010101" pitchFamily="2" charset="-122"/>
            </a:endParaRPr>
          </a:p>
        </p:txBody>
      </p:sp>
    </p:spTree>
    <p:extLst>
      <p:ext uri="{BB962C8B-B14F-4D97-AF65-F5344CB8AC3E}">
        <p14:creationId xmlns:p14="http://schemas.microsoft.com/office/powerpoint/2010/main" val="365384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SimSun" panose="02010600030101010101" pitchFamily="2" charset="-122"/>
              </a:rPr>
              <a:t>Serviceability improvements in Fiery FS300 Pro offer administrators, analysts, and technicians better ways to ensure that Fiery servers are always up to date, minimise downtime, and provide fast recovery of Fiery servers.</a:t>
            </a:r>
            <a:endParaRPr lang="zh-CN" altLang="en-US">
              <a:ea typeface="SimSun" panose="02010600030101010101" pitchFamily="2" charset="-122"/>
            </a:endParaRPr>
          </a:p>
          <a:p>
            <a:endParaRPr lang="zh-CN" altLang="en-US">
              <a:ea typeface="SimSun" panose="02010600030101010101" pitchFamily="2" charset="-122"/>
            </a:endParaRPr>
          </a:p>
          <a:p>
            <a:r>
              <a:rPr lang="en-US" altLang="zh-CN">
                <a:ea typeface="SimSun" panose="02010600030101010101" pitchFamily="2" charset="-122"/>
              </a:rPr>
              <a:t>Fiery Updates is a new feature introduced with Command WorkStation 6.</a:t>
            </a:r>
            <a:r>
              <a:rPr lang="zh-CN" altLang="en-US" baseline="0">
                <a:ea typeface="SimSun" panose="02010600030101010101" pitchFamily="2" charset="-122"/>
              </a:rPr>
              <a:t> </a:t>
            </a:r>
            <a:r>
              <a:rPr lang="en-US" altLang="zh-CN" baseline="0">
                <a:ea typeface="SimSun" panose="02010600030101010101" pitchFamily="2" charset="-122"/>
              </a:rPr>
              <a:t>Because t</a:t>
            </a:r>
            <a:r>
              <a:rPr lang="en-US" altLang="zh-CN" sz="1200" kern="1200">
                <a:solidFill>
                  <a:schemeClr val="tx1"/>
                </a:solidFill>
                <a:effectLst/>
                <a:latin typeface="+mn-lt"/>
                <a:ea typeface="SimSun" panose="02010600030101010101" pitchFamily="2" charset="-122"/>
                <a:cs typeface="+mn-cs"/>
              </a:rPr>
              <a:t>imely software updates are critical for optimal operation of Fiery servers, Command WorkStation offers administrators an easy way to get notifications, downloads, and installation of approved and released Fiery system updates. </a:t>
            </a:r>
            <a:endParaRPr lang="zh-CN" altLang="en-US" sz="1200" kern="1200">
              <a:solidFill>
                <a:schemeClr val="tx1"/>
              </a:solidFill>
              <a:effectLst/>
              <a:latin typeface="+mn-lt"/>
              <a:ea typeface="SimSun" panose="02010600030101010101" pitchFamily="2" charset="-122"/>
              <a:cs typeface="+mn-cs"/>
            </a:endParaRPr>
          </a:p>
          <a:p>
            <a:endParaRPr lang="zh-CN" altLang="en-US" sz="1200" kern="1200">
              <a:solidFill>
                <a:schemeClr val="tx1"/>
              </a:solidFill>
              <a:effectLst/>
              <a:latin typeface="+mn-lt"/>
              <a:ea typeface="SimSun" panose="02010600030101010101" pitchFamily="2" charset="-122"/>
              <a:cs typeface="+mn-cs"/>
            </a:endParaRPr>
          </a:p>
          <a:p>
            <a:r>
              <a:rPr lang="en-US" altLang="zh-CN" sz="1200" kern="1200">
                <a:solidFill>
                  <a:schemeClr val="tx1"/>
                </a:solidFill>
                <a:effectLst/>
                <a:latin typeface="+mn-lt"/>
                <a:ea typeface="SimSun" panose="02010600030101010101" pitchFamily="2" charset="-122"/>
                <a:cs typeface="+mn-cs"/>
              </a:rPr>
              <a:t>Administrators access Fiery Updates through the Device Center and can perform updates, even from remote client computers. This way, they can still update even Fiery servers that may not be connected to the internet. At the Fiery Updates screen, administrators can also see all the patches and service packs available and waiting to be installed for external or embedded servers.</a:t>
            </a:r>
            <a:r>
              <a:rPr lang="zh-CN" altLang="en-US" sz="1200" kern="1200">
                <a:solidFill>
                  <a:schemeClr val="tx1"/>
                </a:solidFill>
                <a:effectLst/>
                <a:latin typeface="+mn-lt"/>
                <a:ea typeface="SimSun" panose="02010600030101010101" pitchFamily="2" charset="-122"/>
                <a:cs typeface="+mn-cs"/>
              </a:rPr>
              <a:t> </a:t>
            </a:r>
          </a:p>
          <a:p>
            <a:endParaRPr lang="zh-CN" altLang="en-US" sz="1200" kern="1200">
              <a:solidFill>
                <a:schemeClr val="tx1"/>
              </a:solidFill>
              <a:effectLst/>
              <a:latin typeface="+mn-lt"/>
              <a:ea typeface="SimSun" panose="02010600030101010101" pitchFamily="2" charset="-122"/>
              <a:cs typeface="+mn-cs"/>
            </a:endParaRPr>
          </a:p>
          <a:p>
            <a:r>
              <a:rPr lang="en-US" altLang="zh-CN" sz="1200" kern="1200">
                <a:solidFill>
                  <a:schemeClr val="tx1"/>
                </a:solidFill>
                <a:effectLst/>
                <a:latin typeface="+mn-lt"/>
                <a:ea typeface="SimSun" panose="02010600030101010101" pitchFamily="2" charset="-122"/>
                <a:cs typeface="+mn-cs"/>
              </a:rPr>
              <a:t>Fiery Updates ensures the right sequence of patch updates to guarantee effective installation and avoid incompatibilities.</a:t>
            </a:r>
            <a:endParaRPr lang="zh-CN" altLang="en-US" sz="1200" kern="1200">
              <a:solidFill>
                <a:schemeClr val="tx1"/>
              </a:solidFill>
              <a:effectLst/>
              <a:latin typeface="+mn-lt"/>
              <a:ea typeface="SimSun" panose="02010600030101010101" pitchFamily="2" charset="-122"/>
              <a:cs typeface="+mn-cs"/>
            </a:endParaRPr>
          </a:p>
          <a:p>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26</a:t>
            </a:fld>
            <a:endParaRPr lang="zh-CN" altLang="en-US" dirty="0">
              <a:ea typeface="SimSun" panose="02010600030101010101" pitchFamily="2" charset="-122"/>
            </a:endParaRPr>
          </a:p>
        </p:txBody>
      </p:sp>
    </p:spTree>
    <p:extLst>
      <p:ext uri="{BB962C8B-B14F-4D97-AF65-F5344CB8AC3E}">
        <p14:creationId xmlns:p14="http://schemas.microsoft.com/office/powerpoint/2010/main" val="253698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SimSun" panose="02010600030101010101" pitchFamily="2" charset="-122"/>
              </a:rPr>
              <a:t>Fiery administrators now have an easy way to schedule automatic Fiery system backups to guarantee fast recovery</a:t>
            </a:r>
            <a:r>
              <a:rPr lang="zh-CN" altLang="en-US" baseline="0">
                <a:ea typeface="SimSun" panose="02010600030101010101" pitchFamily="2" charset="-122"/>
              </a:rPr>
              <a:t> </a:t>
            </a:r>
            <a:r>
              <a:rPr lang="en-US" altLang="zh-CN" baseline="0">
                <a:ea typeface="SimSun" panose="02010600030101010101" pitchFamily="2" charset="-122"/>
              </a:rPr>
              <a:t>— </a:t>
            </a:r>
            <a:r>
              <a:rPr lang="en-US" altLang="zh-CN">
                <a:ea typeface="SimSun" panose="02010600030101010101" pitchFamily="2" charset="-122"/>
              </a:rPr>
              <a:t>and without the need to restore from a DVD media kit. </a:t>
            </a:r>
            <a:endParaRPr lang="zh-CN" altLang="en-US">
              <a:ea typeface="SimSun" panose="02010600030101010101" pitchFamily="2" charset="-122"/>
            </a:endParaRPr>
          </a:p>
          <a:p>
            <a:endParaRPr lang="zh-CN" altLang="en-US">
              <a:ea typeface="SimSun" panose="02010600030101010101" pitchFamily="2" charset="-122"/>
            </a:endParaRPr>
          </a:p>
          <a:p>
            <a:r>
              <a:rPr lang="en-US" altLang="zh-CN">
                <a:ea typeface="SimSun" panose="02010600030101010101" pitchFamily="2" charset="-122"/>
              </a:rPr>
              <a:t>They</a:t>
            </a:r>
            <a:r>
              <a:rPr lang="zh-CN" altLang="en-US" baseline="0">
                <a:ea typeface="SimSun" panose="02010600030101010101" pitchFamily="2" charset="-122"/>
              </a:rPr>
              <a:t> </a:t>
            </a:r>
            <a:r>
              <a:rPr lang="en-US" altLang="zh-CN" baseline="0">
                <a:ea typeface="SimSun" panose="02010600030101010101" pitchFamily="2" charset="-122"/>
              </a:rPr>
              <a:t>can manage </a:t>
            </a:r>
            <a:r>
              <a:rPr lang="en-US" altLang="zh-CN">
                <a:ea typeface="SimSun" panose="02010600030101010101" pitchFamily="2" charset="-122"/>
              </a:rPr>
              <a:t>backups using Fiery WebTools or the Fiery QuickTouch interface.</a:t>
            </a:r>
            <a:r>
              <a:rPr lang="zh-CN" altLang="en-US" baseline="0">
                <a:ea typeface="SimSun" panose="02010600030101010101" pitchFamily="2" charset="-122"/>
              </a:rPr>
              <a:t> </a:t>
            </a:r>
            <a:r>
              <a:rPr lang="en-US" altLang="zh-CN">
                <a:ea typeface="SimSun" panose="02010600030101010101" pitchFamily="2" charset="-122"/>
              </a:rPr>
              <a:t>With these tools, it can take less than an hour to restore from a backup — 1/8</a:t>
            </a:r>
            <a:r>
              <a:rPr lang="en-US" altLang="zh-CN" baseline="30000">
                <a:ea typeface="SimSun" panose="02010600030101010101" pitchFamily="2" charset="-122"/>
              </a:rPr>
              <a:t>th</a:t>
            </a:r>
            <a:r>
              <a:rPr lang="zh-CN" altLang="en-US">
                <a:ea typeface="SimSun" panose="02010600030101010101" pitchFamily="2" charset="-122"/>
              </a:rPr>
              <a:t> </a:t>
            </a:r>
            <a:r>
              <a:rPr lang="en-US" altLang="zh-CN">
                <a:ea typeface="SimSun" panose="02010600030101010101" pitchFamily="2" charset="-122"/>
              </a:rPr>
              <a:t>of the time it takes to restore from a DVD kit.</a:t>
            </a:r>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27</a:t>
            </a:fld>
            <a:endParaRPr lang="zh-CN" altLang="en-US" dirty="0">
              <a:ea typeface="SimSun" panose="02010600030101010101" pitchFamily="2" charset="-122"/>
            </a:endParaRPr>
          </a:p>
        </p:txBody>
      </p:sp>
    </p:spTree>
    <p:extLst>
      <p:ext uri="{BB962C8B-B14F-4D97-AF65-F5344CB8AC3E}">
        <p14:creationId xmlns:p14="http://schemas.microsoft.com/office/powerpoint/2010/main" val="4042496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ltLang="zh-CN" baseline="0">
                <a:ea typeface="SimSun" panose="02010600030101010101" pitchFamily="2" charset="-122"/>
              </a:rPr>
              <a:t>Fiery API and Fiery JDF are always improving to bring usability enhancements and tighter integration with EFI web-to-print and MIS systems plus third-party prepress workflow solutions.</a:t>
            </a:r>
            <a:endParaRPr lang="en-US" altLang="zh-CN" baseline="0"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28</a:t>
            </a:fld>
            <a:endParaRPr lang="zh-CN" altLang="en-US" dirty="0">
              <a:ea typeface="SimSun" panose="02010600030101010101" pitchFamily="2" charset="-122"/>
            </a:endParaRPr>
          </a:p>
        </p:txBody>
      </p:sp>
    </p:spTree>
    <p:extLst>
      <p:ext uri="{BB962C8B-B14F-4D97-AF65-F5344CB8AC3E}">
        <p14:creationId xmlns:p14="http://schemas.microsoft.com/office/powerpoint/2010/main" val="64004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a:ea typeface="SimSun" panose="02010600030101010101" pitchFamily="2" charset="-122"/>
              </a:rPr>
              <a:t>Fiery servers bring innovation to areas important to customers and continue the evolution of printing by driving the most advanced digital presses.</a:t>
            </a:r>
            <a:endParaRPr lang="en-US" altLang="zh-CN" baseline="0"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29</a:t>
            </a:fld>
            <a:endParaRPr lang="zh-CN" altLang="en-US" dirty="0">
              <a:ea typeface="SimSun" panose="02010600030101010101" pitchFamily="2" charset="-122"/>
            </a:endParaRPr>
          </a:p>
        </p:txBody>
      </p:sp>
    </p:spTree>
    <p:extLst>
      <p:ext uri="{BB962C8B-B14F-4D97-AF65-F5344CB8AC3E}">
        <p14:creationId xmlns:p14="http://schemas.microsoft.com/office/powerpoint/2010/main" val="81031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SimSun" panose="02010600030101010101" pitchFamily="2" charset="-122"/>
              </a:rPr>
              <a:t>As you can see in this slide</a:t>
            </a:r>
            <a:r>
              <a:rPr lang="en-US" altLang="zh-CN" baseline="0">
                <a:ea typeface="SimSun" panose="02010600030101010101" pitchFamily="2" charset="-122"/>
              </a:rPr>
              <a:t>, all the latest innovations ship with this new Fiery DFE platform.</a:t>
            </a:r>
            <a:endParaRPr lang="zh-CN" altLang="en-US" baseline="0">
              <a:ea typeface="SimSun" panose="02010600030101010101" pitchFamily="2" charset="-122"/>
            </a:endParaRPr>
          </a:p>
          <a:p>
            <a:endParaRPr lang="zh-CN" altLang="en-US" baseline="0">
              <a:ea typeface="SimSun" panose="02010600030101010101" pitchFamily="2" charset="-122"/>
            </a:endParaRPr>
          </a:p>
          <a:p>
            <a:pPr marL="171450" indent="-171450">
              <a:buFont typeface="Arial" panose="020B0604020202020204" pitchFamily="34" charset="0"/>
              <a:buChar char="•"/>
            </a:pPr>
            <a:r>
              <a:rPr lang="en-US" altLang="zh-CN" baseline="0">
                <a:ea typeface="SimSun" panose="02010600030101010101" pitchFamily="2" charset="-122"/>
              </a:rPr>
              <a:t>A new user interface, with Command WorkStation 6</a:t>
            </a:r>
            <a:endParaRPr lang="zh-CN" altLang="en-US" baseline="0">
              <a:ea typeface="SimSun" panose="02010600030101010101" pitchFamily="2" charset="-122"/>
            </a:endParaRPr>
          </a:p>
          <a:p>
            <a:pPr marL="171450" indent="-171450">
              <a:buFont typeface="Arial" panose="020B0604020202020204" pitchFamily="34" charset="0"/>
              <a:buChar char="•"/>
            </a:pPr>
            <a:r>
              <a:rPr lang="en-US" altLang="zh-CN" baseline="0">
                <a:ea typeface="SimSun" panose="02010600030101010101" pitchFamily="2" charset="-122"/>
              </a:rPr>
              <a:t>A new industrial design and hardware specs for Fiery NX and Fiery XB servers</a:t>
            </a:r>
            <a:endParaRPr lang="zh-CN" altLang="en-US" baseline="0">
              <a:ea typeface="SimSun" panose="02010600030101010101" pitchFamily="2" charset="-122"/>
            </a:endParaRPr>
          </a:p>
          <a:p>
            <a:pPr marL="171450" indent="-171450">
              <a:buFont typeface="Arial" panose="020B0604020202020204" pitchFamily="34" charset="0"/>
              <a:buChar char="•"/>
            </a:pPr>
            <a:r>
              <a:rPr lang="en-US" altLang="zh-CN" baseline="0">
                <a:ea typeface="SimSun" panose="02010600030101010101" pitchFamily="2" charset="-122"/>
              </a:rPr>
              <a:t>A new codebase with FS300 Pro system software </a:t>
            </a:r>
            <a:endParaRPr lang="zh-CN" altLang="en-US" baseline="0">
              <a:ea typeface="SimSun" panose="02010600030101010101" pitchFamily="2" charset="-122"/>
            </a:endParaRPr>
          </a:p>
          <a:p>
            <a:pPr marL="171450" indent="-171450">
              <a:buFont typeface="Arial" panose="020B0604020202020204" pitchFamily="34" charset="0"/>
              <a:buChar char="•"/>
            </a:pPr>
            <a:r>
              <a:rPr lang="en-US" altLang="zh-CN" baseline="0">
                <a:ea typeface="SimSun" panose="02010600030101010101" pitchFamily="2" charset="-122"/>
              </a:rPr>
              <a:t>And major enhancements to Fiery makeready solutions  </a:t>
            </a:r>
            <a:endParaRPr lang="zh-CN" altLang="en-US">
              <a:ea typeface="SimSun" panose="02010600030101010101" pitchFamily="2" charset="-122"/>
            </a:endParaRPr>
          </a:p>
          <a:p>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3</a:t>
            </a:fld>
            <a:endParaRPr lang="zh-CN" altLang="en-US" dirty="0">
              <a:ea typeface="SimSun" panose="02010600030101010101" pitchFamily="2" charset="-122"/>
            </a:endParaRPr>
          </a:p>
        </p:txBody>
      </p:sp>
    </p:spTree>
    <p:extLst>
      <p:ext uri="{BB962C8B-B14F-4D97-AF65-F5344CB8AC3E}">
        <p14:creationId xmlns:p14="http://schemas.microsoft.com/office/powerpoint/2010/main" val="242226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a:ea typeface="SimSun" panose="02010600030101010101" pitchFamily="2" charset="-122"/>
              </a:rPr>
              <a:t>This slide gives you links for direct access to the EFI press release posted in September 2017, and to the various press articles all around the globe.</a:t>
            </a:r>
            <a:endParaRPr lang="en-US" altLang="zh-CN"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144B45F8-DE80-EF45-B2C0-19CABFC760D4}" type="slidenum">
              <a:rPr lang="en-US" altLang="zh-CN" smtClean="0">
                <a:ea typeface="SimSun" panose="02010600030101010101" pitchFamily="2" charset="-122"/>
              </a:rPr>
              <a:pPr/>
              <a:t>30</a:t>
            </a:fld>
            <a:endParaRPr lang="zh-CN" altLang="en-US" dirty="0">
              <a:ea typeface="SimSun" panose="02010600030101010101" pitchFamily="2" charset="-122"/>
            </a:endParaRPr>
          </a:p>
        </p:txBody>
      </p:sp>
    </p:spTree>
    <p:extLst>
      <p:ext uri="{BB962C8B-B14F-4D97-AF65-F5344CB8AC3E}">
        <p14:creationId xmlns:p14="http://schemas.microsoft.com/office/powerpoint/2010/main" val="289455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31</a:t>
            </a:fld>
            <a:endParaRPr lang="zh-CN" altLang="en-US" dirty="0">
              <a:ea typeface="SimSun" panose="02010600030101010101" pitchFamily="2" charset="-122"/>
            </a:endParaRPr>
          </a:p>
        </p:txBody>
      </p:sp>
    </p:spTree>
    <p:extLst>
      <p:ext uri="{BB962C8B-B14F-4D97-AF65-F5344CB8AC3E}">
        <p14:creationId xmlns:p14="http://schemas.microsoft.com/office/powerpoint/2010/main" val="203172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xfrm>
            <a:off x="381000" y="687388"/>
            <a:ext cx="6096000" cy="3429000"/>
          </a:xfrm>
          <a:ln/>
        </p:spPr>
      </p:sp>
      <p:sp>
        <p:nvSpPr>
          <p:cNvPr id="27651"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altLang="zh-CN" sz="800">
                <a:solidFill>
                  <a:schemeClr val="tx1">
                    <a:lumMod val="75000"/>
                    <a:lumOff val="25000"/>
                  </a:schemeClr>
                </a:solidFill>
                <a:latin typeface="Arial" pitchFamily="34" charset="0"/>
                <a:ea typeface="SimSun" panose="02010600030101010101" pitchFamily="2" charset="-122"/>
                <a:cs typeface="Arial" pitchFamily="34" charset="0"/>
              </a:rPr>
              <a:t>Another way to see what’s new in FS300 Pro </a:t>
            </a:r>
            <a:r>
              <a:rPr lang="en-US" altLang="zh-CN" sz="800" baseline="0">
                <a:solidFill>
                  <a:schemeClr val="tx1">
                    <a:lumMod val="75000"/>
                    <a:lumOff val="25000"/>
                  </a:schemeClr>
                </a:solidFill>
                <a:latin typeface="Arial" pitchFamily="34" charset="0"/>
                <a:ea typeface="SimSun" panose="02010600030101010101" pitchFamily="2" charset="-122"/>
                <a:cs typeface="Arial" pitchFamily="34" charset="0"/>
              </a:rPr>
              <a:t>across print technologies, is to look at areas users care about the most.</a:t>
            </a:r>
            <a:endParaRPr lang="zh-CN" altLang="en-US" sz="800" baseline="0">
              <a:solidFill>
                <a:schemeClr val="tx1">
                  <a:lumMod val="75000"/>
                  <a:lumOff val="25000"/>
                </a:schemeClr>
              </a:solidFill>
              <a:latin typeface="Arial" pitchFamily="34" charset="0"/>
              <a:ea typeface="SimSun" panose="02010600030101010101" pitchFamily="2" charset="-122"/>
              <a:cs typeface="Arial" pitchFamily="34"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lang="en-US" altLang="zh-CN" sz="800" baseline="0">
                <a:solidFill>
                  <a:schemeClr val="tx1">
                    <a:lumMod val="75000"/>
                    <a:lumOff val="25000"/>
                  </a:schemeClr>
                </a:solidFill>
                <a:latin typeface="Arial" pitchFamily="34" charset="0"/>
                <a:ea typeface="SimSun" panose="02010600030101010101" pitchFamily="2" charset="-122"/>
                <a:cs typeface="Arial" pitchFamily="34" charset="0"/>
              </a:rPr>
              <a:t>As you can see, all areas are represented with new features to reinforce Fiery leadership in the print industry.</a:t>
            </a:r>
            <a:endParaRPr lang="zh-CN" altLang="en-US" sz="800" baseline="0">
              <a:solidFill>
                <a:schemeClr val="tx1">
                  <a:lumMod val="75000"/>
                  <a:lumOff val="25000"/>
                </a:schemeClr>
              </a:solidFill>
              <a:latin typeface="Arial" pitchFamily="34" charset="0"/>
              <a:ea typeface="SimSun" panose="02010600030101010101" pitchFamily="2" charset="-122"/>
              <a:cs typeface="Arial" pitchFamily="34" charset="0"/>
            </a:endParaRPr>
          </a:p>
          <a:p>
            <a:pPr>
              <a:lnSpc>
                <a:spcPct val="80000"/>
              </a:lnSpc>
            </a:pPr>
            <a:endParaRPr lang="zh-CN" altLang="en-US" sz="800" baseline="0">
              <a:solidFill>
                <a:schemeClr val="tx1">
                  <a:lumMod val="75000"/>
                  <a:lumOff val="25000"/>
                </a:schemeClr>
              </a:solidFill>
              <a:latin typeface="Arial" pitchFamily="34" charset="0"/>
              <a:ea typeface="SimSun" panose="02010600030101010101" pitchFamily="2" charset="-122"/>
              <a:cs typeface="Arial" pitchFamily="34" charset="0"/>
            </a:endParaRPr>
          </a:p>
          <a:p>
            <a:pPr>
              <a:lnSpc>
                <a:spcPct val="80000"/>
              </a:lnSpc>
            </a:pPr>
            <a:r>
              <a:rPr lang="en-US" altLang="zh-CN" sz="800" baseline="0">
                <a:solidFill>
                  <a:schemeClr val="tx1">
                    <a:lumMod val="75000"/>
                    <a:lumOff val="25000"/>
                  </a:schemeClr>
                </a:solidFill>
                <a:latin typeface="Arial" pitchFamily="34" charset="0"/>
                <a:ea typeface="SimSun" panose="02010600030101010101" pitchFamily="2" charset="-122"/>
                <a:cs typeface="Arial" pitchFamily="34" charset="0"/>
              </a:rPr>
              <a:t>Let’s examine these new features in the following slides.</a:t>
            </a:r>
            <a:endParaRPr lang="zh-CN" altLang="en-US" sz="800" baseline="0" dirty="0">
              <a:solidFill>
                <a:schemeClr val="tx1">
                  <a:lumMod val="75000"/>
                  <a:lumOff val="25000"/>
                </a:schemeClr>
              </a:solidFill>
              <a:latin typeface="Arial" pitchFamily="34" charset="0"/>
              <a:ea typeface="SimSun" panose="02010600030101010101" pitchFamily="2" charset="-122"/>
              <a:cs typeface="Arial" pitchFamily="34" charset="0"/>
            </a:endParaRPr>
          </a:p>
        </p:txBody>
      </p:sp>
    </p:spTree>
    <p:extLst>
      <p:ext uri="{BB962C8B-B14F-4D97-AF65-F5344CB8AC3E}">
        <p14:creationId xmlns:p14="http://schemas.microsoft.com/office/powerpoint/2010/main" val="265298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a:ea typeface="SimSun" panose="02010600030101010101" pitchFamily="2" charset="-122"/>
              </a:rPr>
              <a:t>Let’s start first with Command WorkStation 6 — the new</a:t>
            </a:r>
            <a:r>
              <a:rPr lang="zh-CN" altLang="en-US" baseline="0">
                <a:ea typeface="SimSun" panose="02010600030101010101" pitchFamily="2" charset="-122"/>
              </a:rPr>
              <a:t> </a:t>
            </a:r>
            <a:r>
              <a:rPr lang="en-US" altLang="zh-CN" baseline="0">
                <a:ea typeface="SimSun" panose="02010600030101010101" pitchFamily="2" charset="-122"/>
              </a:rPr>
              <a:t>user interface for print job management for Fiery DFEs.</a:t>
            </a:r>
            <a:endParaRPr lang="zh-CN" altLang="en-US">
              <a:ea typeface="SimSun" panose="02010600030101010101" pitchFamily="2" charset="-122"/>
            </a:endParaRPr>
          </a:p>
          <a:p>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144B45F8-DE80-EF45-B2C0-19CABFC760D4}" type="slidenum">
              <a:rPr lang="en-US" altLang="zh-CN" smtClean="0">
                <a:ea typeface="SimSun" panose="02010600030101010101" pitchFamily="2" charset="-122"/>
              </a:rPr>
              <a:pPr/>
              <a:t>5</a:t>
            </a:fld>
            <a:endParaRPr lang="zh-CN" altLang="en-US" dirty="0">
              <a:ea typeface="SimSun" panose="02010600030101010101" pitchFamily="2" charset="-122"/>
            </a:endParaRPr>
          </a:p>
        </p:txBody>
      </p:sp>
    </p:spTree>
    <p:extLst>
      <p:ext uri="{BB962C8B-B14F-4D97-AF65-F5344CB8AC3E}">
        <p14:creationId xmlns:p14="http://schemas.microsoft.com/office/powerpoint/2010/main" val="53888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a:solidFill>
                  <a:schemeClr val="tx1"/>
                </a:solidFill>
                <a:latin typeface="+mn-lt"/>
                <a:ea typeface="SimSun" panose="02010600030101010101" pitchFamily="2" charset="-122"/>
                <a:cs typeface="+mn-cs"/>
              </a:rPr>
              <a:t>Version</a:t>
            </a:r>
            <a:r>
              <a:rPr lang="zh-CN" altLang="en-US" sz="1200" kern="1200" baseline="0">
                <a:solidFill>
                  <a:schemeClr val="tx1"/>
                </a:solidFill>
                <a:latin typeface="+mn-lt"/>
                <a:ea typeface="SimSun" panose="02010600030101010101" pitchFamily="2" charset="-122"/>
                <a:cs typeface="+mn-cs"/>
              </a:rPr>
              <a:t> </a:t>
            </a:r>
            <a:r>
              <a:rPr lang="en-US" altLang="zh-CN" sz="1200" kern="1200" baseline="0">
                <a:solidFill>
                  <a:schemeClr val="tx1"/>
                </a:solidFill>
                <a:latin typeface="+mn-lt"/>
                <a:ea typeface="SimSun" panose="02010600030101010101" pitchFamily="2" charset="-122"/>
                <a:cs typeface="+mn-cs"/>
              </a:rPr>
              <a:t>6 offers better usability and higher efficiency. And all you have to do to get these benefits is to download it for free from efi.com/cws. </a:t>
            </a:r>
            <a:endParaRPr lang="zh-CN" altLang="en-US" sz="1200" kern="1200" baseline="0">
              <a:solidFill>
                <a:schemeClr val="tx1"/>
              </a:solidFill>
              <a:latin typeface="+mn-lt"/>
              <a:ea typeface="SimSun" panose="0201060003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zh-CN" altLang="en-US" sz="1200" kern="1200" baseline="0">
              <a:solidFill>
                <a:schemeClr val="tx1"/>
              </a:solidFill>
              <a:latin typeface="+mn-lt"/>
              <a:ea typeface="SimSun" panose="0201060003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baseline="0">
                <a:solidFill>
                  <a:schemeClr val="tx1"/>
                </a:solidFill>
                <a:latin typeface="+mn-lt"/>
                <a:ea typeface="SimSun" panose="02010600030101010101" pitchFamily="2" charset="-122"/>
                <a:cs typeface="+mn-cs"/>
              </a:rPr>
              <a:t>In addition to operator benefits, there are also new tools for production managers. </a:t>
            </a:r>
            <a:endParaRPr lang="zh-CN" altLang="en-US" sz="1200" kern="1200" baseline="0">
              <a:solidFill>
                <a:schemeClr val="tx1"/>
              </a:solidFill>
              <a:latin typeface="+mn-lt"/>
              <a:ea typeface="SimSun" panose="0201060003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zh-CN" altLang="en-US" sz="1200" kern="1200" baseline="0">
              <a:solidFill>
                <a:schemeClr val="tx1"/>
              </a:solidFill>
              <a:latin typeface="+mn-lt"/>
              <a:ea typeface="SimSun" panose="0201060003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baseline="0">
                <a:solidFill>
                  <a:schemeClr val="tx1"/>
                </a:solidFill>
                <a:latin typeface="+mn-lt"/>
                <a:ea typeface="SimSun" panose="02010600030101010101" pitchFamily="2" charset="-122"/>
                <a:cs typeface="+mn-cs"/>
              </a:rPr>
              <a:t>Version 6 works with Fiery servers running Fiery System 10 and above, and also provides future connectivity to Fiery servers driving wide- and superwide-format printers.</a:t>
            </a:r>
            <a:endParaRPr lang="zh-CN" altLang="en-US" sz="1200" kern="1200" baseline="0" dirty="0">
              <a:solidFill>
                <a:schemeClr val="tx1"/>
              </a:solidFill>
              <a:latin typeface="+mn-lt"/>
              <a:ea typeface="SimSun" panose="02010600030101010101" pitchFamily="2" charset="-122"/>
              <a:cs typeface="+mn-cs"/>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6</a:t>
            </a:fld>
            <a:endParaRPr lang="zh-CN" altLang="en-US" dirty="0">
              <a:ea typeface="SimSun" panose="02010600030101010101" pitchFamily="2" charset="-122"/>
            </a:endParaRPr>
          </a:p>
        </p:txBody>
      </p:sp>
    </p:spTree>
    <p:extLst>
      <p:ext uri="{BB962C8B-B14F-4D97-AF65-F5344CB8AC3E}">
        <p14:creationId xmlns:p14="http://schemas.microsoft.com/office/powerpoint/2010/main" val="21222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a typeface="SimSun" panose="02010600030101010101" pitchFamily="2" charset="-122"/>
              </a:rPr>
              <a:t>The list of new features has some that were specifically designed to work with FS300 Pro servers or later.</a:t>
            </a:r>
          </a:p>
          <a:p>
            <a:r>
              <a:rPr lang="en-US" altLang="zh-CN">
                <a:ea typeface="SimSun" panose="02010600030101010101" pitchFamily="2" charset="-122"/>
              </a:rPr>
              <a:t>Job preview for all jobs works only on external Fiery servers running Fiery FS300 Pro </a:t>
            </a:r>
            <a:endParaRPr lang="zh-CN" altLang="en-US">
              <a:ea typeface="SimSun" panose="02010600030101010101" pitchFamily="2" charset="-122"/>
            </a:endParaRPr>
          </a:p>
          <a:p>
            <a:pPr lvl="0"/>
            <a:r>
              <a:rPr lang="en-US" altLang="zh-CN" sz="1200" kern="1200">
                <a:solidFill>
                  <a:schemeClr val="tx1"/>
                </a:solidFill>
                <a:effectLst/>
                <a:latin typeface="+mn-lt"/>
                <a:ea typeface="SimSun" panose="02010600030101010101" pitchFamily="2" charset="-122"/>
                <a:cs typeface="+mn-cs"/>
              </a:rPr>
              <a:t>Automatically remove rasters and fast reprint is supported by both, external and embedded servers running Fiery FS300 Pro/FS300. </a:t>
            </a:r>
            <a:endParaRPr lang="zh-CN" altLang="en-US" sz="1200" kern="1200" dirty="0">
              <a:solidFill>
                <a:schemeClr val="tx1"/>
              </a:solidFill>
              <a:effectLst/>
              <a:latin typeface="+mn-lt"/>
              <a:ea typeface="SimSun" panose="02010600030101010101" pitchFamily="2" charset="-122"/>
              <a:cs typeface="+mn-cs"/>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7</a:t>
            </a:fld>
            <a:endParaRPr lang="zh-CN" altLang="en-US" dirty="0">
              <a:ea typeface="SimSun" panose="02010600030101010101" pitchFamily="2" charset="-122"/>
            </a:endParaRPr>
          </a:p>
        </p:txBody>
      </p:sp>
    </p:spTree>
    <p:extLst>
      <p:ext uri="{BB962C8B-B14F-4D97-AF65-F5344CB8AC3E}">
        <p14:creationId xmlns:p14="http://schemas.microsoft.com/office/powerpoint/2010/main" val="40003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a:solidFill>
                  <a:schemeClr val="tx1"/>
                </a:solidFill>
                <a:effectLst/>
                <a:latin typeface="+mn-lt"/>
                <a:ea typeface="SimSun" panose="02010600030101010101" pitchFamily="2" charset="-122"/>
                <a:cs typeface="+mn-cs"/>
              </a:rPr>
              <a:t>In the list of makeready new features, there is also one feature that is specific to FS300/FS300 Pro servers (embedded or external) </a:t>
            </a:r>
            <a:r>
              <a:rPr lang="en-US" altLang="zh-CN">
                <a:ea typeface="SimSun" panose="02010600030101010101" pitchFamily="2" charset="-122"/>
              </a:rPr>
              <a:t>— the ability to save Impose templates containing Japanese crop marks.</a:t>
            </a:r>
            <a:r>
              <a:rPr lang="zh-CN" altLang="en-US" baseline="0">
                <a:ea typeface="SimSun" panose="02010600030101010101" pitchFamily="2" charset="-122"/>
              </a:rPr>
              <a:t> </a:t>
            </a:r>
            <a:r>
              <a:rPr lang="en-US" altLang="zh-CN" baseline="0">
                <a:ea typeface="SimSun" panose="02010600030101010101" pitchFamily="2" charset="-122"/>
              </a:rPr>
              <a:t>This allows users to </a:t>
            </a:r>
            <a:r>
              <a:rPr lang="en-US" altLang="zh-CN">
                <a:ea typeface="SimSun" panose="02010600030101010101" pitchFamily="2" charset="-122"/>
              </a:rPr>
              <a:t>automate job layout preparation using this type of crop mark.</a:t>
            </a:r>
            <a:endParaRPr lang="zh-CN" altLang="en-US"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8</a:t>
            </a:fld>
            <a:endParaRPr lang="zh-CN" altLang="en-US" dirty="0">
              <a:ea typeface="SimSun" panose="02010600030101010101" pitchFamily="2" charset="-122"/>
            </a:endParaRPr>
          </a:p>
        </p:txBody>
      </p:sp>
    </p:spTree>
    <p:extLst>
      <p:ext uri="{BB962C8B-B14F-4D97-AF65-F5344CB8AC3E}">
        <p14:creationId xmlns:p14="http://schemas.microsoft.com/office/powerpoint/2010/main" val="1716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a:ea typeface="SimSun" panose="02010600030101010101" pitchFamily="2" charset="-122"/>
              </a:rPr>
              <a:t>Users with external Fiery servers running F</a:t>
            </a:r>
            <a:r>
              <a:rPr lang="en-US" altLang="zh-CN" baseline="0">
                <a:ea typeface="SimSun" panose="02010600030101010101" pitchFamily="2" charset="-122"/>
              </a:rPr>
              <a:t>S300 Pro and Windows 10 can now preview all jobs. This helps operators identify and find jobs faster.</a:t>
            </a:r>
            <a:endParaRPr lang="zh-CN" altLang="en-US" baseline="0">
              <a:ea typeface="SimSun" panose="02010600030101010101" pitchFamily="2" charset="-122"/>
            </a:endParaRPr>
          </a:p>
          <a:p>
            <a:endParaRPr lang="zh-CN" altLang="en-US" baseline="0">
              <a:ea typeface="SimSun" panose="02010600030101010101" pitchFamily="2" charset="-12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baseline="0">
                <a:ea typeface="SimSun" panose="02010600030101010101" pitchFamily="2" charset="-122"/>
              </a:rPr>
              <a:t>Previewing jobs doesn’t impact the Fiery server performance, so the feature is always on. The preview lets operators see the first page of the job.</a:t>
            </a:r>
            <a:endParaRPr lang="zh-CN" altLang="en-US" baseline="0">
              <a:ea typeface="SimSun" panose="02010600030101010101" pitchFamily="2" charset="-122"/>
            </a:endParaRPr>
          </a:p>
          <a:p>
            <a:endParaRPr lang="zh-CN" altLang="en-US" baseline="0">
              <a:ea typeface="SimSun" panose="02010600030101010101" pitchFamily="2" charset="-122"/>
            </a:endParaRPr>
          </a:p>
          <a:p>
            <a:r>
              <a:rPr lang="en-US" altLang="zh-CN" baseline="0">
                <a:ea typeface="SimSun" panose="02010600030101010101" pitchFamily="2" charset="-122"/>
              </a:rPr>
              <a:t>While the feature doesn’t work with PPML files, it does work with PostScript, PDF, PDF/VT, TIF, and EPS files.</a:t>
            </a:r>
            <a:endParaRPr lang="zh-CN" altLang="en-US" baseline="0"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E7E3DD79-7F6B-EE4F-8061-94D06D2DA17D}" type="slidenum">
              <a:rPr lang="en-US" altLang="zh-CN" smtClean="0">
                <a:ea typeface="SimSun" panose="02010600030101010101" pitchFamily="2" charset="-122"/>
              </a:rPr>
              <a:t>9</a:t>
            </a:fld>
            <a:endParaRPr lang="zh-CN" altLang="en-US" dirty="0">
              <a:ea typeface="SimSun" panose="02010600030101010101" pitchFamily="2" charset="-122"/>
            </a:endParaRPr>
          </a:p>
        </p:txBody>
      </p:sp>
    </p:spTree>
    <p:extLst>
      <p:ext uri="{BB962C8B-B14F-4D97-AF65-F5344CB8AC3E}">
        <p14:creationId xmlns:p14="http://schemas.microsoft.com/office/powerpoint/2010/main" val="78644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5871" y="1264821"/>
            <a:ext cx="2080330" cy="1588512"/>
          </a:xfrm>
          <a:prstGeom prst="rect">
            <a:avLst/>
          </a:prstGeom>
        </p:spPr>
      </p:pic>
      <p:sp>
        <p:nvSpPr>
          <p:cNvPr id="2" name="Title 1"/>
          <p:cNvSpPr>
            <a:spLocks noGrp="1"/>
          </p:cNvSpPr>
          <p:nvPr>
            <p:ph type="ctrTitle"/>
          </p:nvPr>
        </p:nvSpPr>
        <p:spPr>
          <a:xfrm>
            <a:off x="512618" y="1549658"/>
            <a:ext cx="6829816" cy="1102519"/>
          </a:xfrm>
        </p:spPr>
        <p:txBody>
          <a:bodyPr>
            <a:normAutofit/>
          </a:bodyPr>
          <a:lstStyle>
            <a:lvl1pPr algn="r">
              <a:defRPr sz="3600">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941634" y="3307868"/>
            <a:ext cx="6400800" cy="519447"/>
          </a:xfrm>
        </p:spPr>
        <p:txBody>
          <a:bodyPr>
            <a:normAutofit/>
          </a:bodyPr>
          <a:lstStyle>
            <a:lvl1pPr marL="0" indent="0" algn="r">
              <a:buNone/>
              <a:defRPr sz="2200">
                <a:solidFill>
                  <a:schemeClr val="tx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pic>
        <p:nvPicPr>
          <p:cNvPr id="12" name="Picture 11" descr="EFI_FuelCell_D1_CMYK copy copy.png"/>
          <p:cNvPicPr>
            <a:picLocks noChangeAspect="1"/>
          </p:cNvPicPr>
          <p:nvPr userDrawn="1"/>
        </p:nvPicPr>
        <p:blipFill rotWithShape="1">
          <a:blip r:embed="rId3">
            <a:extLst>
              <a:ext uri="{28A0092B-C50C-407E-A947-70E740481C1C}">
                <a14:useLocalDpi xmlns:a14="http://schemas.microsoft.com/office/drawing/2010/main" val="0"/>
              </a:ext>
            </a:extLst>
          </a:blip>
          <a:srcRect l="28290" b="-45998"/>
          <a:stretch/>
        </p:blipFill>
        <p:spPr>
          <a:xfrm>
            <a:off x="0" y="2587248"/>
            <a:ext cx="8305800" cy="704592"/>
          </a:xfrm>
          <a:prstGeom prst="rect">
            <a:avLst/>
          </a:prstGeom>
        </p:spPr>
      </p:pic>
      <p:sp>
        <p:nvSpPr>
          <p:cNvPr id="4" name="Rectangle 3"/>
          <p:cNvSpPr/>
          <p:nvPr userDrawn="1"/>
        </p:nvSpPr>
        <p:spPr>
          <a:xfrm>
            <a:off x="8305800" y="4551680"/>
            <a:ext cx="838200" cy="591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hart Placeholder 5"/>
          <p:cNvSpPr>
            <a:spLocks noGrp="1"/>
          </p:cNvSpPr>
          <p:nvPr>
            <p:ph type="chart" sz="quarter" idx="12"/>
          </p:nvPr>
        </p:nvSpPr>
        <p:spPr>
          <a:xfrm>
            <a:off x="457200" y="1240631"/>
            <a:ext cx="8229600" cy="3286125"/>
          </a:xfrm>
        </p:spPr>
        <p:txBody>
          <a:bodyPr/>
          <a:lstStyle/>
          <a:p>
            <a:endParaRPr lang="en-US"/>
          </a:p>
        </p:txBody>
      </p:sp>
    </p:spTree>
    <p:extLst>
      <p:ext uri="{BB962C8B-B14F-4D97-AF65-F5344CB8AC3E}">
        <p14:creationId xmlns:p14="http://schemas.microsoft.com/office/powerpoint/2010/main" val="251597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2349500" y="812800"/>
            <a:ext cx="4495799" cy="3435026"/>
            <a:chOff x="2349500" y="812800"/>
            <a:chExt cx="4495799" cy="3435026"/>
          </a:xfrm>
        </p:grpSpPr>
        <p:pic>
          <p:nvPicPr>
            <p:cNvPr id="7" name="Picture 6" descr="EFI_FuelCell_D17_Corporate_RGB.png"/>
            <p:cNvPicPr>
              <a:picLocks noChangeAspect="1"/>
            </p:cNvPicPr>
            <p:nvPr/>
          </p:nvPicPr>
          <p:blipFill>
            <a:blip r:embed="rId2"/>
            <a:stretch>
              <a:fillRect/>
            </a:stretch>
          </p:blipFill>
          <p:spPr>
            <a:xfrm>
              <a:off x="2402840" y="922020"/>
              <a:ext cx="4404360" cy="3222290"/>
            </a:xfrm>
            <a:prstGeom prst="rect">
              <a:avLst/>
            </a:prstGeom>
          </p:spPr>
        </p:pic>
        <p:pic>
          <p:nvPicPr>
            <p:cNvPr id="8" name="Picture 7" descr="EFI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812800"/>
              <a:ext cx="4495799" cy="3435026"/>
            </a:xfrm>
            <a:prstGeom prst="rect">
              <a:avLst/>
            </a:prstGeom>
          </p:spPr>
        </p:pic>
      </p:grpSp>
    </p:spTree>
    <p:extLst>
      <p:ext uri="{BB962C8B-B14F-4D97-AF65-F5344CB8AC3E}">
        <p14:creationId xmlns:p14="http://schemas.microsoft.com/office/powerpoint/2010/main" val="316393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50237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ontent Placeholder 5"/>
          <p:cNvSpPr>
            <a:spLocks noGrp="1"/>
          </p:cNvSpPr>
          <p:nvPr>
            <p:ph sz="quarter" idx="12"/>
          </p:nvPr>
        </p:nvSpPr>
        <p:spPr>
          <a:xfrm>
            <a:off x="457200" y="1433513"/>
            <a:ext cx="8229600" cy="318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0" y="1063229"/>
            <a:ext cx="8229600" cy="171450"/>
          </a:xfrm>
          <a:prstGeom prst="rect">
            <a:avLst/>
          </a:prstGeom>
        </p:spPr>
      </p:pic>
    </p:spTree>
    <p:extLst>
      <p:ext uri="{BB962C8B-B14F-4D97-AF65-F5344CB8AC3E}">
        <p14:creationId xmlns:p14="http://schemas.microsoft.com/office/powerpoint/2010/main" val="210214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489" y="2141116"/>
            <a:ext cx="7772400" cy="585868"/>
          </a:xfrm>
        </p:spPr>
        <p:txBody>
          <a:bodyPr anchor="t"/>
          <a:lstStyle>
            <a:lvl1pPr algn="l">
              <a:defRPr sz="4000" b="0" i="0" cap="none">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614489" y="3162452"/>
            <a:ext cx="7772400" cy="419940"/>
          </a:xfrm>
        </p:spPr>
        <p:txBody>
          <a:bodyPr anchor="b">
            <a:normAutofit/>
          </a:bodyPr>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rgbClr val="000000"/>
                </a:solidFill>
                <a:latin typeface="Georgia"/>
                <a:cs typeface="Georgia"/>
              </a:defRPr>
            </a:lvl1pPr>
          </a:lstStyle>
          <a:p>
            <a:fld id="{6BEE8092-FD92-D247-BFBB-7625102F9F8E}" type="slidenum">
              <a:rPr lang="en-US" smtClean="0"/>
              <a:pPr/>
              <a:t>‹#›</a:t>
            </a:fld>
            <a:endParaRPr lang="en-US"/>
          </a:p>
        </p:txBody>
      </p:sp>
      <p:pic>
        <p:nvPicPr>
          <p:cNvPr id="9" name="Picture 8" descr="EFI_FuelCell_D4_Corpor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14649"/>
            <a:ext cx="8229600" cy="169413"/>
          </a:xfrm>
          <a:prstGeom prst="rect">
            <a:avLst/>
          </a:prstGeom>
        </p:spPr>
      </p:pic>
    </p:spTree>
    <p:extLst>
      <p:ext uri="{BB962C8B-B14F-4D97-AF65-F5344CB8AC3E}">
        <p14:creationId xmlns:p14="http://schemas.microsoft.com/office/powerpoint/2010/main" val="415726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44403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151335"/>
            <a:ext cx="4041775"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176601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23208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08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Picture Placeholder 5"/>
          <p:cNvSpPr>
            <a:spLocks noGrp="1"/>
          </p:cNvSpPr>
          <p:nvPr>
            <p:ph type="pic" sz="quarter" idx="12"/>
          </p:nvPr>
        </p:nvSpPr>
        <p:spPr>
          <a:xfrm>
            <a:off x="457200" y="1200151"/>
            <a:ext cx="4041648" cy="2273427"/>
          </a:xfrm>
        </p:spPr>
        <p:txBody>
          <a:bodyPr/>
          <a:lstStyle/>
          <a:p>
            <a:endParaRPr lang="en-US"/>
          </a:p>
        </p:txBody>
      </p:sp>
      <p:sp>
        <p:nvSpPr>
          <p:cNvPr id="8" name="Text Placeholder 7"/>
          <p:cNvSpPr>
            <a:spLocks noGrp="1"/>
          </p:cNvSpPr>
          <p:nvPr>
            <p:ph type="body" sz="quarter" idx="13"/>
          </p:nvPr>
        </p:nvSpPr>
        <p:spPr>
          <a:xfrm>
            <a:off x="4498848" y="1204678"/>
            <a:ext cx="4187952" cy="226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9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539" y="4292711"/>
            <a:ext cx="1242957" cy="949105"/>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ltLang="zh-CN"/>
              <a:t>Click to edit Master title style</a:t>
            </a:r>
            <a:endParaRPr lang="zh-CN" altLang="en-US" dirty="0"/>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endParaRPr lang="zh-CN" altLang="en-US" dirty="0"/>
          </a:p>
          <a:p>
            <a:pPr lvl="2"/>
            <a:r>
              <a:rPr lang="en-US" altLang="zh-CN"/>
              <a:t>Third level</a:t>
            </a:r>
            <a:endParaRPr lang="zh-CN" altLang="en-US" dirty="0"/>
          </a:p>
          <a:p>
            <a:pPr lvl="3"/>
            <a:r>
              <a:rPr lang="en-US" altLang="zh-CN"/>
              <a:t>Fourth level</a:t>
            </a:r>
            <a:endParaRPr lang="zh-CN" altLang="en-US" dirty="0"/>
          </a:p>
          <a:p>
            <a:pPr lvl="4"/>
            <a:r>
              <a:rPr lang="en-US" altLang="zh-CN"/>
              <a:t>Fifth level</a:t>
            </a:r>
            <a:endParaRPr lang="zh-CN" alt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000">
                <a:solidFill>
                  <a:srgbClr val="000000"/>
                </a:solidFill>
                <a:latin typeface="Georgia"/>
                <a:ea typeface="SimSun" panose="02010600030101010101" pitchFamily="2" charset="-122"/>
                <a:cs typeface="Georgia"/>
              </a:defRPr>
            </a:lvl1pPr>
          </a:lstStyle>
          <a:p>
            <a:endParaRPr lang="zh-CN" altLang="en-US" dirty="0"/>
          </a:p>
        </p:txBody>
      </p:sp>
      <p:sp>
        <p:nvSpPr>
          <p:cNvPr id="6" name="Slide Number Placeholder 5"/>
          <p:cNvSpPr>
            <a:spLocks noGrp="1"/>
          </p:cNvSpPr>
          <p:nvPr>
            <p:ph type="sldNum" sz="quarter" idx="4"/>
          </p:nvPr>
        </p:nvSpPr>
        <p:spPr>
          <a:xfrm>
            <a:off x="8133179" y="4741048"/>
            <a:ext cx="763359" cy="273844"/>
          </a:xfrm>
          <a:prstGeom prst="rect">
            <a:avLst/>
          </a:prstGeom>
        </p:spPr>
        <p:txBody>
          <a:bodyPr vert="horz" lIns="91440" tIns="45720" rIns="91440" bIns="45720" rtlCol="0" anchor="ctr"/>
          <a:lstStyle>
            <a:lvl1pPr algn="r">
              <a:defRPr sz="1000">
                <a:solidFill>
                  <a:srgbClr val="000000"/>
                </a:solidFill>
                <a:latin typeface="Georgia"/>
                <a:ea typeface="SimSun" panose="02010600030101010101" pitchFamily="2" charset="-122"/>
                <a:cs typeface="Georgia"/>
              </a:defRPr>
            </a:lvl1pPr>
          </a:lstStyle>
          <a:p>
            <a:fld id="{6BEE8092-FD92-D247-BFBB-7625102F9F8E}" type="slidenum">
              <a:rPr lang="en-US" altLang="zh-CN" smtClean="0"/>
              <a:pPr/>
              <a:t>‹#›</a:t>
            </a:fld>
            <a:endParaRPr lang="zh-CN" altLang="en-US" dirty="0"/>
          </a:p>
        </p:txBody>
      </p:sp>
    </p:spTree>
    <p:extLst>
      <p:ext uri="{BB962C8B-B14F-4D97-AF65-F5344CB8AC3E}">
        <p14:creationId xmlns:p14="http://schemas.microsoft.com/office/powerpoint/2010/main" val="1084167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53" r:id="rId3"/>
    <p:sldLayoutId id="2147483744" r:id="rId4"/>
    <p:sldLayoutId id="2147483745" r:id="rId5"/>
    <p:sldLayoutId id="2147483746" r:id="rId6"/>
    <p:sldLayoutId id="2147483747" r:id="rId7"/>
    <p:sldLayoutId id="2147483748" r:id="rId8"/>
    <p:sldLayoutId id="2147483754" r:id="rId9"/>
    <p:sldLayoutId id="2147483755" r:id="rId10"/>
    <p:sldLayoutId id="2147483756" r:id="rId11"/>
  </p:sldLayoutIdLst>
  <p:hf hdr="0" ftr="0" dt="0"/>
  <p:txStyles>
    <p:titleStyle>
      <a:lvl1pPr algn="l" defTabSz="457200" rtl="0" eaLnBrk="1" latinLnBrk="0" hangingPunct="1">
        <a:spcBef>
          <a:spcPct val="0"/>
        </a:spcBef>
        <a:buNone/>
        <a:defRPr sz="4000" kern="1200">
          <a:solidFill>
            <a:schemeClr val="tx1"/>
          </a:solidFill>
          <a:latin typeface="Georgia"/>
          <a:ea typeface="SimSun" panose="02010600030101010101" pitchFamily="2" charset="-122"/>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SimSun" panose="02010600030101010101" pitchFamily="2" charset="-122"/>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SimSun" panose="02010600030101010101" pitchFamily="2" charset="-122"/>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SimSun" panose="02010600030101010101" pitchFamily="2" charset="-122"/>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SimSun" panose="02010600030101010101" pitchFamily="2" charset="-122"/>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SimSun" panose="02010600030101010101" pitchFamily="2" charset="-122"/>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efi.com/products/fiery-servers-and-software/fiery-production-solutions/"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efi.com/resources/videos/fiery-production-solution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australianprinter.com.au/News/20738,efi-launching-next-gen-fiery.aspx" TargetMode="External"/><Relationship Id="rId13" Type="http://schemas.openxmlformats.org/officeDocument/2006/relationships/image" Target="../media/image39.png"/><Relationship Id="rId3" Type="http://schemas.openxmlformats.org/officeDocument/2006/relationships/hyperlink" Target="https://globenewswire.com/news-release/2017/09/11/1117668/0/en/EFI-Introduces-Innovative-Fiery-Technology-that-Enables-Customers-to-Increase-their-Market-Competitiveness.html" TargetMode="External"/><Relationship Id="rId7" Type="http://schemas.openxmlformats.org/officeDocument/2006/relationships/hyperlink" Target="https://www.printweek.com/print-week/product-news/1162188/efi-launches-latest-fiery" TargetMode="External"/><Relationship Id="rId12"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www.print.de/News/Produkt-Technik/EFI-stellt-neue-Fiery-FS300-Plattform-und-Command-Workstation-6-vor_70232" TargetMode="External"/><Relationship Id="rId11" Type="http://schemas.openxmlformats.org/officeDocument/2006/relationships/image" Target="../media/image37.png"/><Relationship Id="rId5" Type="http://schemas.openxmlformats.org/officeDocument/2006/relationships/hyperlink" Target="http://www.piworld.com/article/welcome-software-parade" TargetMode="External"/><Relationship Id="rId10" Type="http://schemas.openxmlformats.org/officeDocument/2006/relationships/image" Target="../media/image36.png"/><Relationship Id="rId4" Type="http://schemas.openxmlformats.org/officeDocument/2006/relationships/hyperlink" Target="http://whattheythink.com/articles/86706-new-efi-fiery-fs300-pro-platform-next-decade/" TargetMode="External"/><Relationship Id="rId9" Type="http://schemas.openxmlformats.org/officeDocument/2006/relationships/hyperlink" Target="http://www.paperandprint.com/digital-printer/news/dp-2017/september-2017/11-09-17-efi-new-fiery-hardware-and-software.aspx#.WcSYW0yZPN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lesportal.efi.com/library/portal/documents/1297/efi_fiery_cws6_overview_ps_en_us.ppt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lesportal.efi.com/library/portal/documents/1266/efi_fiery_cws6_overview_makeready_ps_en_us.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ltLang="zh-CN" dirty="0">
                <a:latin typeface="Georgia" panose="02040502050405020303" pitchFamily="18" charset="0"/>
                <a:ea typeface="SimSun" panose="02010600030101010101" pitchFamily="2" charset="-122"/>
              </a:rPr>
              <a:t>Fiery FS300 Pro </a:t>
            </a:r>
            <a:br>
              <a:rPr lang="zh-CN" altLang="en-US" dirty="0">
                <a:ea typeface="SimSun" panose="02010600030101010101" pitchFamily="2" charset="-122"/>
              </a:rPr>
            </a:br>
            <a:r>
              <a:rPr lang="zh-CN" altLang="en-US" dirty="0">
                <a:latin typeface="Georgia" panose="02040502050405020303" pitchFamily="18" charset="0"/>
                <a:ea typeface="SimSun" panose="02010600030101010101" pitchFamily="2" charset="-122"/>
              </a:rPr>
              <a:t>新增功能</a:t>
            </a:r>
            <a:endParaRPr lang="zh-CN" altLang="en-US" dirty="0">
              <a:ea typeface="SimSun" panose="02010600030101010101" pitchFamily="2" charset="-122"/>
            </a:endParaRPr>
          </a:p>
        </p:txBody>
      </p:sp>
      <p:sp>
        <p:nvSpPr>
          <p:cNvPr id="5" name="Subtitle 2"/>
          <p:cNvSpPr txBox="1">
            <a:spLocks/>
          </p:cNvSpPr>
          <p:nvPr/>
        </p:nvSpPr>
        <p:spPr>
          <a:xfrm>
            <a:off x="5397509" y="3329689"/>
            <a:ext cx="2947497" cy="685800"/>
          </a:xfrm>
          <a:prstGeom prst="rect">
            <a:avLst/>
          </a:prstGeom>
        </p:spPr>
        <p:txBody>
          <a:bodyPr vert="horz" wrap="square" lIns="0" tIns="0" rIns="0" bIns="0" rtlCol="0">
            <a:noAutofit/>
          </a:bodyPr>
          <a:lstStyle>
            <a:lvl1pPr marL="0" indent="0" algn="r" defTabSz="457200" rtl="0" eaLnBrk="1" latinLnBrk="0" hangingPunct="1">
              <a:spcBef>
                <a:spcPct val="20000"/>
              </a:spcBef>
              <a:buFont typeface="Arial"/>
              <a:buNone/>
              <a:defRPr sz="2200" kern="1200">
                <a:solidFill>
                  <a:schemeClr val="tx1"/>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zh-CN" altLang="en-US" sz="1650" dirty="0">
                <a:latin typeface="Georgia" panose="02040502050405020303" pitchFamily="18" charset="0"/>
                <a:ea typeface="SimSun" panose="02010600030101010101" pitchFamily="2" charset="-122"/>
              </a:rPr>
              <a:t>发言者姓名</a:t>
            </a:r>
          </a:p>
          <a:p>
            <a:pPr fontAlgn="auto">
              <a:spcAft>
                <a:spcPts val="0"/>
              </a:spcAft>
            </a:pPr>
            <a:r>
              <a:rPr lang="zh-CN" altLang="en-US" sz="1400" dirty="0">
                <a:latin typeface="Georgia" panose="02040502050405020303" pitchFamily="18" charset="0"/>
                <a:ea typeface="SimSun" panose="02010600030101010101" pitchFamily="2" charset="-122"/>
              </a:rPr>
              <a:t>标题</a:t>
            </a:r>
          </a:p>
        </p:txBody>
      </p:sp>
    </p:spTree>
    <p:extLst>
      <p:ext uri="{BB962C8B-B14F-4D97-AF65-F5344CB8AC3E}">
        <p14:creationId xmlns:p14="http://schemas.microsoft.com/office/powerpoint/2010/main" val="153687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自动删除光栅</a:t>
            </a:r>
          </a:p>
        </p:txBody>
      </p:sp>
      <p:sp>
        <p:nvSpPr>
          <p:cNvPr id="3" name="Slide Number Placeholder 2"/>
          <p:cNvSpPr>
            <a:spLocks noGrp="1"/>
          </p:cNvSpPr>
          <p:nvPr>
            <p:ph type="sldNum" sz="quarter" idx="11"/>
          </p:nvPr>
        </p:nvSpPr>
        <p:spPr/>
        <p:txBody>
          <a:bodyPr/>
          <a:lstStyle/>
          <a:p>
            <a:fld id="{6BEE8092-FD92-D247-BFBB-7625102F9F8E}" type="slidenum">
              <a:rPr lang="en-US" altLang="zh-CN" smtClean="0"/>
              <a:pPr/>
              <a:t>10</a:t>
            </a:fld>
            <a:endParaRPr lang="zh-CN" altLang="en-US" dirty="0"/>
          </a:p>
        </p:txBody>
      </p:sp>
      <p:sp>
        <p:nvSpPr>
          <p:cNvPr id="4" name="Content Placeholder 3"/>
          <p:cNvSpPr>
            <a:spLocks noGrp="1"/>
          </p:cNvSpPr>
          <p:nvPr>
            <p:ph sz="quarter" idx="12"/>
          </p:nvPr>
        </p:nvSpPr>
        <p:spPr>
          <a:xfrm>
            <a:off x="457200" y="1433513"/>
            <a:ext cx="5421086" cy="3180160"/>
          </a:xfrm>
        </p:spPr>
        <p:txBody>
          <a:bodyPr/>
          <a:lstStyle/>
          <a:p>
            <a:r>
              <a:rPr lang="zh-CN" altLang="en-US" dirty="0"/>
              <a:t>单击即可访问排版调整设定</a:t>
            </a:r>
          </a:p>
          <a:p>
            <a:r>
              <a:rPr lang="zh-CN" altLang="en-US" dirty="0"/>
              <a:t>已处理作业具有与已假脱机作业相同的作业操作</a:t>
            </a:r>
          </a:p>
        </p:txBody>
      </p:sp>
      <p:pic>
        <p:nvPicPr>
          <p:cNvPr id="2050" name="Picture 2" descr="C:\Users\veronicm\AppData\Local\Temp\SNAGHTML4270c2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634" y="1385466"/>
            <a:ext cx="2365855" cy="34779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999563" y="4075991"/>
            <a:ext cx="1310348" cy="47647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pic>
        <p:nvPicPr>
          <p:cNvPr id="8" name="Picture 7">
            <a:extLst>
              <a:ext uri="{FF2B5EF4-FFF2-40B4-BE49-F238E27FC236}">
                <a16:creationId xmlns:a16="http://schemas.microsoft.com/office/drawing/2014/main" id="{8B251817-A74C-43F0-A212-F129CED2A1E0}"/>
              </a:ext>
            </a:extLst>
          </p:cNvPr>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302931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000816" y="3570036"/>
            <a:ext cx="4833424" cy="18677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zh-CN" altLang="en-US" dirty="0"/>
              <a:t>快速重新打印</a:t>
            </a:r>
          </a:p>
        </p:txBody>
      </p:sp>
      <p:sp>
        <p:nvSpPr>
          <p:cNvPr id="3" name="Slide Number Placeholder 2"/>
          <p:cNvSpPr>
            <a:spLocks noGrp="1"/>
          </p:cNvSpPr>
          <p:nvPr>
            <p:ph type="sldNum" sz="quarter" idx="11"/>
          </p:nvPr>
        </p:nvSpPr>
        <p:spPr/>
        <p:txBody>
          <a:bodyPr/>
          <a:lstStyle/>
          <a:p>
            <a:fld id="{6BEE8092-FD92-D247-BFBB-7625102F9F8E}" type="slidenum">
              <a:rPr lang="en-US" altLang="zh-CN" smtClean="0"/>
              <a:pPr/>
              <a:t>11</a:t>
            </a:fld>
            <a:endParaRPr lang="zh-CN" altLang="en-US" dirty="0"/>
          </a:p>
        </p:txBody>
      </p:sp>
      <p:sp>
        <p:nvSpPr>
          <p:cNvPr id="4" name="Content Placeholder 3"/>
          <p:cNvSpPr>
            <a:spLocks noGrp="1"/>
          </p:cNvSpPr>
          <p:nvPr>
            <p:ph sz="quarter" idx="12"/>
          </p:nvPr>
        </p:nvSpPr>
        <p:spPr>
          <a:xfrm>
            <a:off x="457199" y="1433513"/>
            <a:ext cx="4549878" cy="3180160"/>
          </a:xfrm>
        </p:spPr>
        <p:txBody>
          <a:bodyPr>
            <a:normAutofit/>
          </a:bodyPr>
          <a:lstStyle/>
          <a:p>
            <a:r>
              <a:rPr lang="zh-CN" altLang="en-US" sz="2300" dirty="0"/>
              <a:t>无需重新进行光栅处理即可重新打印作业</a:t>
            </a:r>
          </a:p>
          <a:p>
            <a:r>
              <a:rPr lang="zh-CN" altLang="en-US" sz="2300" dirty="0"/>
              <a:t>使用 </a:t>
            </a:r>
            <a:r>
              <a:rPr lang="en-US" altLang="zh-CN" sz="2300" dirty="0"/>
              <a:t>Configure </a:t>
            </a:r>
            <a:r>
              <a:rPr lang="zh-CN" altLang="en-US" sz="2300" dirty="0"/>
              <a:t>中的新选项，以保存光栅文件和已打印队列中的作业</a:t>
            </a:r>
          </a:p>
        </p:txBody>
      </p:sp>
      <p:pic>
        <p:nvPicPr>
          <p:cNvPr id="7" name="Picture 6"/>
          <p:cNvPicPr>
            <a:picLocks noChangeAspect="1"/>
          </p:cNvPicPr>
          <p:nvPr/>
        </p:nvPicPr>
        <p:blipFill>
          <a:blip r:embed="rId4"/>
          <a:stretch>
            <a:fillRect/>
          </a:stretch>
        </p:blipFill>
        <p:spPr>
          <a:xfrm>
            <a:off x="7797033" y="125691"/>
            <a:ext cx="857250" cy="857250"/>
          </a:xfrm>
          <a:prstGeom prst="rect">
            <a:avLst/>
          </a:prstGeom>
        </p:spPr>
      </p:pic>
      <p:pic>
        <p:nvPicPr>
          <p:cNvPr id="10" name="Picture 9"/>
          <p:cNvPicPr>
            <a:picLocks noChangeAspect="1"/>
          </p:cNvPicPr>
          <p:nvPr/>
        </p:nvPicPr>
        <p:blipFill>
          <a:blip r:embed="rId5"/>
          <a:stretch>
            <a:fillRect/>
          </a:stretch>
        </p:blipFill>
        <p:spPr>
          <a:xfrm>
            <a:off x="5302045" y="1433513"/>
            <a:ext cx="3247918" cy="191468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290864" y="2428578"/>
            <a:ext cx="3259099" cy="60730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13" name="Rectangle 12"/>
          <p:cNvSpPr/>
          <p:nvPr/>
        </p:nvSpPr>
        <p:spPr>
          <a:xfrm>
            <a:off x="5302045" y="3374827"/>
            <a:ext cx="3247918" cy="230832"/>
          </a:xfrm>
          <a:prstGeom prst="rect">
            <a:avLst/>
          </a:prstGeom>
        </p:spPr>
        <p:txBody>
          <a:bodyPr wrap="square">
            <a:spAutoFit/>
          </a:bodyPr>
          <a:lstStyle/>
          <a:p>
            <a:r>
              <a:rPr lang="zh-CN" altLang="en-US" sz="900" i="1" dirty="0">
                <a:latin typeface="Georgia" panose="02040502050405020303" pitchFamily="18" charset="0"/>
                <a:ea typeface="SimSun" panose="02010600030101010101" pitchFamily="2" charset="-122"/>
              </a:rPr>
              <a:t>在 </a:t>
            </a:r>
            <a:r>
              <a:rPr lang="en-US" altLang="zh-CN" sz="900" i="1" dirty="0">
                <a:latin typeface="Georgia" panose="02040502050405020303" pitchFamily="18" charset="0"/>
                <a:ea typeface="SimSun" panose="02010600030101010101" pitchFamily="2" charset="-122"/>
              </a:rPr>
              <a:t>Configure </a:t>
            </a:r>
            <a:r>
              <a:rPr lang="zh-CN" altLang="en-US" sz="900" i="1" dirty="0">
                <a:latin typeface="Georgia" panose="02040502050405020303" pitchFamily="18" charset="0"/>
                <a:ea typeface="SimSun" panose="02010600030101010101" pitchFamily="2" charset="-122"/>
              </a:rPr>
              <a:t>启用“保存光栅数据和已打印队列中的作业”</a:t>
            </a:r>
          </a:p>
        </p:txBody>
      </p:sp>
    </p:spTree>
    <p:extLst>
      <p:ext uri="{BB962C8B-B14F-4D97-AF65-F5344CB8AC3E}">
        <p14:creationId xmlns:p14="http://schemas.microsoft.com/office/powerpoint/2010/main" val="176052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ltLang="zh-CN" dirty="0"/>
              <a:t>Fiery NX </a:t>
            </a:r>
            <a:r>
              <a:rPr lang="zh-CN" altLang="en-US" dirty="0"/>
              <a:t>和 </a:t>
            </a:r>
            <a:r>
              <a:rPr lang="en-US" altLang="zh-CN" dirty="0"/>
              <a:t>XB </a:t>
            </a:r>
            <a:r>
              <a:rPr lang="zh-CN" altLang="en-US" dirty="0"/>
              <a:t>平台</a:t>
            </a:r>
          </a:p>
        </p:txBody>
      </p:sp>
      <p:sp>
        <p:nvSpPr>
          <p:cNvPr id="6" name="Text Placeholder 5"/>
          <p:cNvSpPr>
            <a:spLocks noGrp="1"/>
          </p:cNvSpPr>
          <p:nvPr>
            <p:ph type="body" idx="1"/>
          </p:nvPr>
        </p:nvSpPr>
        <p:spPr/>
        <p:txBody>
          <a:bodyPr>
            <a:normAutofit lnSpcReduction="10000"/>
          </a:bodyPr>
          <a:lstStyle/>
          <a:p>
            <a:endParaRPr lang="zh-CN" altLang="en-US" dirty="0"/>
          </a:p>
        </p:txBody>
      </p:sp>
      <p:sp>
        <p:nvSpPr>
          <p:cNvPr id="3" name="Slide Number Placeholder 2"/>
          <p:cNvSpPr>
            <a:spLocks noGrp="1"/>
          </p:cNvSpPr>
          <p:nvPr>
            <p:ph type="sldNum" sz="quarter" idx="12"/>
          </p:nvPr>
        </p:nvSpPr>
        <p:spPr/>
        <p:txBody>
          <a:bodyPr/>
          <a:lstStyle/>
          <a:p>
            <a:fld id="{6BEE8092-FD92-D247-BFBB-7625102F9F8E}" type="slidenum">
              <a:rPr lang="en-US" altLang="zh-CN" smtClean="0"/>
              <a:pPr/>
              <a:t>12</a:t>
            </a:fld>
            <a:endParaRPr lang="zh-CN" altLang="en-US" dirty="0"/>
          </a:p>
        </p:txBody>
      </p:sp>
    </p:spTree>
    <p:extLst>
      <p:ext uri="{BB962C8B-B14F-4D97-AF65-F5344CB8AC3E}">
        <p14:creationId xmlns:p14="http://schemas.microsoft.com/office/powerpoint/2010/main" val="414455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新型 </a:t>
            </a:r>
            <a:r>
              <a:rPr lang="en-US" altLang="zh-CN" dirty="0"/>
              <a:t>Fiery NX Premium </a:t>
            </a:r>
            <a:r>
              <a:rPr lang="zh-CN" altLang="en-US" dirty="0"/>
              <a:t>和 </a:t>
            </a:r>
            <a:r>
              <a:rPr lang="en-US" altLang="zh-CN" dirty="0"/>
              <a:t>NX Pro</a:t>
            </a:r>
          </a:p>
        </p:txBody>
      </p:sp>
      <p:sp>
        <p:nvSpPr>
          <p:cNvPr id="3" name="Slide Number Placeholder 2"/>
          <p:cNvSpPr>
            <a:spLocks noGrp="1"/>
          </p:cNvSpPr>
          <p:nvPr>
            <p:ph type="sldNum" sz="quarter" idx="11"/>
          </p:nvPr>
        </p:nvSpPr>
        <p:spPr/>
        <p:txBody>
          <a:bodyPr/>
          <a:lstStyle/>
          <a:p>
            <a:fld id="{6BEE8092-FD92-D247-BFBB-7625102F9F8E}" type="slidenum">
              <a:rPr lang="en-US" altLang="zh-CN" smtClean="0"/>
              <a:pPr/>
              <a:t>13</a:t>
            </a:fld>
            <a:endParaRPr lang="zh-CN" altLang="en-US" dirty="0"/>
          </a:p>
        </p:txBody>
      </p:sp>
      <p:sp>
        <p:nvSpPr>
          <p:cNvPr id="4" name="Content Placeholder 3"/>
          <p:cNvSpPr>
            <a:spLocks noGrp="1"/>
          </p:cNvSpPr>
          <p:nvPr>
            <p:ph sz="quarter" idx="12"/>
          </p:nvPr>
        </p:nvSpPr>
        <p:spPr>
          <a:xfrm>
            <a:off x="457200" y="1433513"/>
            <a:ext cx="6572992" cy="3021346"/>
          </a:xfrm>
        </p:spPr>
        <p:txBody>
          <a:bodyPr>
            <a:normAutofit/>
          </a:bodyPr>
          <a:lstStyle/>
          <a:p>
            <a:r>
              <a:rPr lang="zh-CN" altLang="en-US" sz="2400" dirty="0"/>
              <a:t>新型 </a:t>
            </a:r>
            <a:r>
              <a:rPr lang="en-US" altLang="zh-CN" sz="2400" dirty="0"/>
              <a:t>NX </a:t>
            </a:r>
            <a:r>
              <a:rPr lang="zh-CN" altLang="en-US" sz="2400" dirty="0"/>
              <a:t>服务器工业设计</a:t>
            </a:r>
          </a:p>
          <a:p>
            <a:r>
              <a:rPr lang="zh-CN" altLang="en-US" sz="2400" dirty="0"/>
              <a:t>带 </a:t>
            </a:r>
            <a:r>
              <a:rPr lang="en-US" altLang="zh-CN" sz="2400" dirty="0"/>
              <a:t>Fiery QuickTouch </a:t>
            </a:r>
            <a:r>
              <a:rPr lang="zh-CN" altLang="en-US" sz="2400" dirty="0"/>
              <a:t>软件的新型触摸</a:t>
            </a:r>
            <a:br>
              <a:rPr lang="en-US" altLang="zh-CN" sz="2400" dirty="0"/>
            </a:br>
            <a:r>
              <a:rPr lang="zh-CN" altLang="en-US" sz="2400" dirty="0"/>
              <a:t>屏显示面板</a:t>
            </a:r>
          </a:p>
          <a:p>
            <a:r>
              <a:rPr lang="zh-CN" altLang="en-US" sz="2400" dirty="0">
                <a:latin typeface="Georgia" panose="02040502050405020303" pitchFamily="18" charset="0"/>
              </a:rPr>
              <a:t>通过全新 </a:t>
            </a:r>
            <a:r>
              <a:rPr lang="en-US" altLang="zh-CN" sz="2400" dirty="0">
                <a:latin typeface="Georgia" panose="02040502050405020303" pitchFamily="18" charset="0"/>
              </a:rPr>
              <a:t>NX Station </a:t>
            </a:r>
            <a:r>
              <a:rPr lang="zh-CN" altLang="en-US" sz="2400" dirty="0">
                <a:latin typeface="Georgia" panose="02040502050405020303" pitchFamily="18" charset="0"/>
              </a:rPr>
              <a:t>实现高效运营</a:t>
            </a:r>
            <a:endParaRPr lang="zh-CN" altLang="en-US" sz="2400" dirty="0"/>
          </a:p>
        </p:txBody>
      </p:sp>
      <p:sp>
        <p:nvSpPr>
          <p:cNvPr id="14" name="TextBox 13"/>
          <p:cNvSpPr txBox="1"/>
          <p:nvPr/>
        </p:nvSpPr>
        <p:spPr>
          <a:xfrm>
            <a:off x="3117981" y="4131693"/>
            <a:ext cx="1156476" cy="584775"/>
          </a:xfrm>
          <a:prstGeom prst="rect">
            <a:avLst/>
          </a:prstGeom>
          <a:noFill/>
        </p:spPr>
        <p:txBody>
          <a:bodyPr wrap="square" rtlCol="0">
            <a:spAutoFit/>
          </a:bodyPr>
          <a:lstStyle/>
          <a:p>
            <a:pPr algn="r"/>
            <a:r>
              <a:rPr lang="zh-CN" altLang="en-US" sz="1600" dirty="0">
                <a:latin typeface="Georgia" panose="02040502050405020303" pitchFamily="18" charset="0"/>
                <a:ea typeface="SimSun" panose="02010600030101010101" pitchFamily="2" charset="-122"/>
              </a:rPr>
              <a:t>旋转触摸屏面板</a:t>
            </a:r>
          </a:p>
        </p:txBody>
      </p:sp>
      <p:pic>
        <p:nvPicPr>
          <p:cNvPr id="6" name="Picture 5" descr="NX_rotate_5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89" y="3016249"/>
            <a:ext cx="3587080" cy="4587875"/>
          </a:xfrm>
          <a:prstGeom prst="rect">
            <a:avLst/>
          </a:prstGeom>
        </p:spPr>
      </p:pic>
      <p:pic>
        <p:nvPicPr>
          <p:cNvPr id="8" name="Picture 7"/>
          <p:cNvPicPr>
            <a:picLocks noChangeAspect="1"/>
          </p:cNvPicPr>
          <p:nvPr/>
        </p:nvPicPr>
        <p:blipFill>
          <a:blip r:embed="rId4"/>
          <a:stretch>
            <a:fillRect/>
          </a:stretch>
        </p:blipFill>
        <p:spPr>
          <a:xfrm>
            <a:off x="6661398" y="1279367"/>
            <a:ext cx="2304491" cy="3461681"/>
          </a:xfrm>
          <a:prstGeom prst="rect">
            <a:avLst/>
          </a:prstGeom>
        </p:spPr>
      </p:pic>
      <p:sp>
        <p:nvSpPr>
          <p:cNvPr id="9" name="TextBox 8"/>
          <p:cNvSpPr txBox="1"/>
          <p:nvPr/>
        </p:nvSpPr>
        <p:spPr>
          <a:xfrm>
            <a:off x="801501" y="3593083"/>
            <a:ext cx="1972179" cy="5847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1600" dirty="0">
                <a:latin typeface="Georgia"/>
                <a:ea typeface="SimSun" panose="02010600030101010101" pitchFamily="2" charset="-122"/>
                <a:hlinkClick r:id="rId5"/>
              </a:rPr>
              <a:t>访问 </a:t>
            </a:r>
            <a:r>
              <a:rPr lang="en-US" altLang="zh-CN" sz="1600" dirty="0">
                <a:latin typeface="Georgia"/>
                <a:ea typeface="SimSun" panose="02010600030101010101" pitchFamily="2" charset="-122"/>
                <a:hlinkClick r:id="rId5"/>
              </a:rPr>
              <a:t>Fiery </a:t>
            </a:r>
            <a:r>
              <a:rPr lang="zh-CN" altLang="en-US" sz="1600" dirty="0">
                <a:latin typeface="Georgia"/>
                <a:ea typeface="SimSun" panose="02010600030101010101" pitchFamily="2" charset="-122"/>
                <a:hlinkClick r:id="rId5"/>
              </a:rPr>
              <a:t>产品解决方案网页</a:t>
            </a:r>
            <a:endParaRPr lang="zh-CN" altLang="en-US" sz="2400" dirty="0">
              <a:latin typeface="Georgia"/>
              <a:ea typeface="SimSun" panose="02010600030101010101" pitchFamily="2" charset="-122"/>
              <a:cs typeface="Georgia"/>
            </a:endParaRPr>
          </a:p>
        </p:txBody>
      </p:sp>
    </p:spTree>
    <p:extLst>
      <p:ext uri="{BB962C8B-B14F-4D97-AF65-F5344CB8AC3E}">
        <p14:creationId xmlns:p14="http://schemas.microsoft.com/office/powerpoint/2010/main" val="293924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latin typeface="Georgia" panose="02040502050405020303" pitchFamily="18" charset="0"/>
              </a:rPr>
              <a:t>Fiery XB</a:t>
            </a:r>
            <a:endParaRPr lang="zh-CN" altLang="en-US" dirty="0"/>
          </a:p>
        </p:txBody>
      </p:sp>
      <p:sp>
        <p:nvSpPr>
          <p:cNvPr id="7" name="Slide Number Placeholder 6"/>
          <p:cNvSpPr>
            <a:spLocks noGrp="1"/>
          </p:cNvSpPr>
          <p:nvPr>
            <p:ph type="sldNum" sz="quarter" idx="11"/>
          </p:nvPr>
        </p:nvSpPr>
        <p:spPr>
          <a:prstGeom prst="rect">
            <a:avLst/>
          </a:prstGeom>
        </p:spPr>
        <p:txBody>
          <a:bodyPr/>
          <a:lstStyle/>
          <a:p>
            <a:fld id="{BBBAC0FC-EB2D-444B-B5E9-47050E06F709}" type="slidenum">
              <a:rPr lang="en-US" altLang="zh-CN" smtClean="0"/>
              <a:pPr/>
              <a:t>14</a:t>
            </a:fld>
            <a:endParaRPr lang="zh-CN" altLang="en-US" dirty="0"/>
          </a:p>
        </p:txBody>
      </p:sp>
      <p:sp>
        <p:nvSpPr>
          <p:cNvPr id="4" name="Content Placeholder 3"/>
          <p:cNvSpPr>
            <a:spLocks noGrp="1"/>
          </p:cNvSpPr>
          <p:nvPr>
            <p:ph sz="quarter" idx="12"/>
          </p:nvPr>
        </p:nvSpPr>
        <p:spPr>
          <a:xfrm>
            <a:off x="457200" y="1433513"/>
            <a:ext cx="6040582" cy="3180160"/>
          </a:xfrm>
        </p:spPr>
        <p:txBody>
          <a:bodyPr>
            <a:normAutofit lnSpcReduction="10000"/>
          </a:bodyPr>
          <a:lstStyle/>
          <a:p>
            <a:r>
              <a:rPr lang="zh-CN" altLang="en-US" sz="2400" dirty="0"/>
              <a:t>旨在广泛用于各个市场</a:t>
            </a:r>
          </a:p>
          <a:p>
            <a:pPr lvl="1"/>
            <a:r>
              <a:rPr lang="zh-CN" altLang="en-US" sz="2000" dirty="0"/>
              <a:t>包装</a:t>
            </a:r>
            <a:br>
              <a:rPr lang="zh-CN" altLang="en-US" dirty="0"/>
            </a:br>
            <a:r>
              <a:rPr lang="zh-CN" altLang="en-US" sz="1600" dirty="0"/>
              <a:t>折叠纸盒、瓦楞纸箱和灵活的包装方式</a:t>
            </a:r>
          </a:p>
          <a:p>
            <a:pPr lvl="1"/>
            <a:r>
              <a:rPr lang="zh-CN" altLang="en-US" sz="2000" dirty="0"/>
              <a:t>商务印刷</a:t>
            </a:r>
          </a:p>
          <a:p>
            <a:pPr lvl="1"/>
            <a:r>
              <a:rPr lang="zh-CN" altLang="en-US" sz="2000" dirty="0"/>
              <a:t>交易</a:t>
            </a:r>
            <a:r>
              <a:rPr lang="en-US" altLang="zh-CN" sz="2000" dirty="0"/>
              <a:t>/IPDS</a:t>
            </a:r>
            <a:r>
              <a:rPr lang="zh-CN" altLang="en-US" sz="2000" dirty="0"/>
              <a:t>，直邮</a:t>
            </a:r>
          </a:p>
          <a:p>
            <a:r>
              <a:rPr lang="zh-CN" altLang="en-US" sz="2400" dirty="0"/>
              <a:t>高性能、叶片式架构</a:t>
            </a:r>
          </a:p>
          <a:p>
            <a:pPr lvl="1"/>
            <a:r>
              <a:rPr lang="zh-CN" altLang="en-US" sz="2000" dirty="0"/>
              <a:t>最大 </a:t>
            </a:r>
            <a:r>
              <a:rPr lang="en-US" altLang="zh-CN" sz="2000" dirty="0"/>
              <a:t>1.8 </a:t>
            </a:r>
            <a:r>
              <a:rPr lang="zh-CN" altLang="en-US" sz="2000" dirty="0"/>
              <a:t>米 </a:t>
            </a:r>
            <a:r>
              <a:rPr lang="en-US" altLang="zh-CN" sz="2000" dirty="0"/>
              <a:t>x 3 </a:t>
            </a:r>
            <a:r>
              <a:rPr lang="zh-CN" altLang="en-US" sz="2000" dirty="0"/>
              <a:t>米纸张，或 </a:t>
            </a:r>
            <a:r>
              <a:rPr lang="en-US" altLang="zh-CN" sz="2000" dirty="0"/>
              <a:t>1 </a:t>
            </a:r>
            <a:r>
              <a:rPr lang="zh-CN" altLang="en-US" sz="2000" dirty="0"/>
              <a:t>米宽卷材</a:t>
            </a:r>
          </a:p>
          <a:p>
            <a:pPr lvl="1"/>
            <a:r>
              <a:rPr lang="zh-CN" altLang="en-US" sz="2000" dirty="0"/>
              <a:t>高达 </a:t>
            </a:r>
            <a:r>
              <a:rPr lang="en-US" altLang="zh-CN" sz="2000" dirty="0"/>
              <a:t>15000 SPH</a:t>
            </a:r>
            <a:r>
              <a:rPr lang="zh-CN" altLang="en-US" sz="2000" dirty="0"/>
              <a:t>（</a:t>
            </a:r>
            <a:r>
              <a:rPr lang="en-US" altLang="zh-CN" sz="2000" dirty="0"/>
              <a:t>B1</a:t>
            </a:r>
            <a:r>
              <a:rPr lang="zh-CN" altLang="en-US" sz="2000" dirty="0"/>
              <a:t>，</a:t>
            </a:r>
            <a:r>
              <a:rPr lang="en-US" altLang="zh-CN" sz="2000" dirty="0"/>
              <a:t>1200x1200 dpi</a:t>
            </a:r>
            <a:r>
              <a:rPr lang="zh-CN" altLang="en-US" sz="2000" dirty="0"/>
              <a:t>）</a:t>
            </a:r>
          </a:p>
          <a:p>
            <a:pPr lvl="1"/>
            <a:r>
              <a:rPr lang="zh-CN" altLang="en-US" sz="2000" dirty="0"/>
              <a:t>高达 </a:t>
            </a:r>
            <a:r>
              <a:rPr lang="en-US" altLang="zh-CN" sz="2000" dirty="0"/>
              <a:t>200 mpm </a:t>
            </a:r>
            <a:r>
              <a:rPr lang="zh-CN" altLang="en-US" sz="2000" dirty="0"/>
              <a:t>轧辊进给 </a:t>
            </a:r>
            <a:r>
              <a:rPr lang="en-US" altLang="zh-CN" sz="2000" dirty="0"/>
              <a:t>(1m 1200x1200 dpi)</a:t>
            </a:r>
            <a:endParaRPr lang="zh-CN" altLang="en-US" sz="2400" dirty="0"/>
          </a:p>
          <a:p>
            <a:endParaRPr lang="zh-CN" alt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1546" y="1414561"/>
            <a:ext cx="2542454" cy="3166760"/>
          </a:xfrm>
          <a:prstGeom prst="rect">
            <a:avLst/>
          </a:prstGeom>
        </p:spPr>
      </p:pic>
    </p:spTree>
    <p:extLst>
      <p:ext uri="{BB962C8B-B14F-4D97-AF65-F5344CB8AC3E}">
        <p14:creationId xmlns:p14="http://schemas.microsoft.com/office/powerpoint/2010/main" val="36563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9185" y="3071973"/>
            <a:ext cx="8196888" cy="955497"/>
          </a:xfrm>
        </p:spPr>
        <p:txBody>
          <a:bodyPr vert="horz" lIns="91440" tIns="45720" rIns="91440" bIns="45720" rtlCol="0" anchor="b">
            <a:noAutofit/>
          </a:bodyPr>
          <a:lstStyle/>
          <a:p>
            <a:r>
              <a:rPr lang="zh-CN" altLang="en-US" sz="2000" dirty="0"/>
              <a:t>打印业务的竞争力依赖于无与伦比的生产效率、颜色质量和集成性</a:t>
            </a:r>
          </a:p>
        </p:txBody>
      </p:sp>
      <p:sp>
        <p:nvSpPr>
          <p:cNvPr id="4" name="Slide Number Placeholder 3"/>
          <p:cNvSpPr>
            <a:spLocks noGrp="1"/>
          </p:cNvSpPr>
          <p:nvPr>
            <p:ph type="sldNum" sz="quarter" idx="12"/>
          </p:nvPr>
        </p:nvSpPr>
        <p:spPr>
          <a:xfrm>
            <a:off x="8101280" y="4730415"/>
            <a:ext cx="763359" cy="273844"/>
          </a:xfrm>
        </p:spPr>
        <p:txBody>
          <a:bodyPr/>
          <a:lstStyle/>
          <a:p>
            <a:fld id="{BBBAC0FC-EB2D-444B-B5E9-47050E06F709}" type="slidenum">
              <a:rPr lang="en-US" altLang="zh-CN" smtClean="0"/>
              <a:pPr/>
              <a:t>15</a:t>
            </a:fld>
            <a:endParaRPr lang="zh-CN" altLang="en-US" dirty="0"/>
          </a:p>
        </p:txBody>
      </p:sp>
      <p:sp>
        <p:nvSpPr>
          <p:cNvPr id="2" name="Title 1"/>
          <p:cNvSpPr>
            <a:spLocks noGrp="1"/>
          </p:cNvSpPr>
          <p:nvPr>
            <p:ph type="title"/>
          </p:nvPr>
        </p:nvSpPr>
        <p:spPr>
          <a:xfrm>
            <a:off x="559185" y="2084052"/>
            <a:ext cx="7772400" cy="585868"/>
          </a:xfrm>
        </p:spPr>
        <p:txBody>
          <a:bodyPr vert="horz" lIns="91440" tIns="45720" rIns="91440" bIns="45720" rtlCol="0" anchor="t">
            <a:noAutofit/>
          </a:bodyPr>
          <a:lstStyle/>
          <a:p>
            <a:r>
              <a:rPr lang="en-US" altLang="zh-CN" dirty="0"/>
              <a:t>Fiery FS300 Pro </a:t>
            </a:r>
            <a:r>
              <a:rPr lang="zh-CN" altLang="en-US" dirty="0"/>
              <a:t>系统软件</a:t>
            </a:r>
          </a:p>
        </p:txBody>
      </p:sp>
    </p:spTree>
    <p:extLst>
      <p:ext uri="{BB962C8B-B14F-4D97-AF65-F5344CB8AC3E}">
        <p14:creationId xmlns:p14="http://schemas.microsoft.com/office/powerpoint/2010/main" val="354868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zh-CN" dirty="0"/>
              <a:t>FS300 Pro </a:t>
            </a:r>
            <a:r>
              <a:rPr lang="zh-CN" altLang="en-US" dirty="0"/>
              <a:t>亮点</a:t>
            </a:r>
          </a:p>
        </p:txBody>
      </p:sp>
      <p:sp>
        <p:nvSpPr>
          <p:cNvPr id="4" name="Slide Number Placeholder 3"/>
          <p:cNvSpPr>
            <a:spLocks noGrp="1"/>
          </p:cNvSpPr>
          <p:nvPr>
            <p:ph type="sldNum" sz="quarter" idx="11"/>
          </p:nvPr>
        </p:nvSpPr>
        <p:spPr/>
        <p:txBody>
          <a:bodyPr/>
          <a:lstStyle/>
          <a:p>
            <a:fld id="{6BEE8092-FD92-D247-BFBB-7625102F9F8E}" type="slidenum">
              <a:rPr lang="en-US" altLang="zh-CN" smtClean="0"/>
              <a:pPr/>
              <a:t>16</a:t>
            </a:fld>
            <a:endParaRPr lang="zh-CN" altLang="en-US" dirty="0"/>
          </a:p>
        </p:txBody>
      </p:sp>
      <p:sp>
        <p:nvSpPr>
          <p:cNvPr id="6" name="Content Placeholder 5"/>
          <p:cNvSpPr>
            <a:spLocks noGrp="1"/>
          </p:cNvSpPr>
          <p:nvPr>
            <p:ph sz="quarter" idx="12"/>
          </p:nvPr>
        </p:nvSpPr>
        <p:spPr>
          <a:xfrm>
            <a:off x="729464" y="1433513"/>
            <a:ext cx="7957335" cy="3180160"/>
          </a:xfrm>
        </p:spPr>
        <p:txBody>
          <a:bodyPr>
            <a:normAutofit/>
          </a:bodyPr>
          <a:lstStyle/>
          <a:p>
            <a:r>
              <a:rPr lang="zh-CN" altLang="en-US" dirty="0"/>
              <a:t>输出质量控制</a:t>
            </a:r>
          </a:p>
          <a:p>
            <a:r>
              <a:rPr lang="zh-CN" altLang="en-US" dirty="0"/>
              <a:t>性能</a:t>
            </a:r>
          </a:p>
          <a:p>
            <a:r>
              <a:rPr lang="zh-CN" altLang="en-US" dirty="0"/>
              <a:t>安全性</a:t>
            </a:r>
          </a:p>
          <a:p>
            <a:r>
              <a:rPr lang="zh-CN" altLang="en-US" dirty="0"/>
              <a:t>可维修性</a:t>
            </a:r>
          </a:p>
          <a:p>
            <a:r>
              <a:rPr lang="zh-CN" altLang="en-US" dirty="0"/>
              <a:t>集成性</a:t>
            </a:r>
          </a:p>
          <a:p>
            <a:endParaRPr lang="zh-CN" altLang="en-US" dirty="0"/>
          </a:p>
          <a:p>
            <a:endParaRPr lang="zh-CN" altLang="en-US" dirty="0"/>
          </a:p>
        </p:txBody>
      </p:sp>
      <p:grpSp>
        <p:nvGrpSpPr>
          <p:cNvPr id="16" name="Group 15">
            <a:extLst>
              <a:ext uri="{FF2B5EF4-FFF2-40B4-BE49-F238E27FC236}">
                <a16:creationId xmlns:a16="http://schemas.microsoft.com/office/drawing/2014/main" id="{BE8052D3-5A7A-4D10-B132-3A31F2A34FC8}"/>
              </a:ext>
            </a:extLst>
          </p:cNvPr>
          <p:cNvGrpSpPr/>
          <p:nvPr/>
        </p:nvGrpSpPr>
        <p:grpSpPr>
          <a:xfrm>
            <a:off x="5737524" y="1519011"/>
            <a:ext cx="2889230" cy="2890839"/>
            <a:chOff x="5737524" y="1519011"/>
            <a:chExt cx="2889230" cy="2890839"/>
          </a:xfrm>
        </p:grpSpPr>
        <p:grpSp>
          <p:nvGrpSpPr>
            <p:cNvPr id="2" name="Group 1">
              <a:extLst>
                <a:ext uri="{FF2B5EF4-FFF2-40B4-BE49-F238E27FC236}">
                  <a16:creationId xmlns:a16="http://schemas.microsoft.com/office/drawing/2014/main" id="{E0735272-B699-4238-8ED3-A63932E240C8}"/>
                </a:ext>
              </a:extLst>
            </p:cNvPr>
            <p:cNvGrpSpPr/>
            <p:nvPr/>
          </p:nvGrpSpPr>
          <p:grpSpPr>
            <a:xfrm>
              <a:off x="5770179" y="1530028"/>
              <a:ext cx="2838648" cy="2816134"/>
              <a:chOff x="5770179" y="1530028"/>
              <a:chExt cx="2838648" cy="2816134"/>
            </a:xfrm>
          </p:grpSpPr>
          <p:pic>
            <p:nvPicPr>
              <p:cNvPr id="7" name="Picture 6" descr="EFI_ICON_FourFieryAreas_US_v2a.3_withBorder_R1.png"/>
              <p:cNvPicPr>
                <a:picLocks noChangeAspect="1"/>
              </p:cNvPicPr>
              <p:nvPr/>
            </p:nvPicPr>
            <p:blipFill>
              <a:blip r:embed="rId3"/>
              <a:stretch>
                <a:fillRect/>
              </a:stretch>
            </p:blipFill>
            <p:spPr>
              <a:xfrm>
                <a:off x="5770179" y="1530028"/>
                <a:ext cx="2838648" cy="2816134"/>
              </a:xfrm>
              <a:prstGeom prst="rect">
                <a:avLst/>
              </a:prstGeom>
            </p:spPr>
          </p:pic>
          <p:pic>
            <p:nvPicPr>
              <p:cNvPr id="8" name="Picture 7">
                <a:extLst>
                  <a:ext uri="{FF2B5EF4-FFF2-40B4-BE49-F238E27FC236}">
                    <a16:creationId xmlns:a16="http://schemas.microsoft.com/office/drawing/2014/main" id="{452DE8F6-E9E7-4303-A647-07B222D669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8">
              <a:extLst>
                <a:ext uri="{FF2B5EF4-FFF2-40B4-BE49-F238E27FC236}">
                  <a16:creationId xmlns:a16="http://schemas.microsoft.com/office/drawing/2014/main" id="{02801FA6-06DB-4B41-A110-0D158ADF0B21}"/>
                </a:ext>
              </a:extLst>
            </p:cNvPr>
            <p:cNvPicPr>
              <a:picLocks noChangeAspect="1"/>
            </p:cNvPicPr>
            <p:nvPr/>
          </p:nvPicPr>
          <p:blipFill>
            <a:blip r:embed="rId5"/>
            <a:stretch>
              <a:fillRect/>
            </a:stretch>
          </p:blipFill>
          <p:spPr>
            <a:xfrm>
              <a:off x="5737524" y="2413740"/>
              <a:ext cx="1036337" cy="1036337"/>
            </a:xfrm>
            <a:prstGeom prst="rect">
              <a:avLst/>
            </a:prstGeom>
          </p:spPr>
        </p:pic>
        <p:pic>
          <p:nvPicPr>
            <p:cNvPr id="11" name="Picture 10">
              <a:extLst>
                <a:ext uri="{FF2B5EF4-FFF2-40B4-BE49-F238E27FC236}">
                  <a16:creationId xmlns:a16="http://schemas.microsoft.com/office/drawing/2014/main" id="{5B56E9B6-DA88-4ECD-B0DD-2F1FAEF35CC0}"/>
                </a:ext>
              </a:extLst>
            </p:cNvPr>
            <p:cNvPicPr>
              <a:picLocks noChangeAspect="1"/>
            </p:cNvPicPr>
            <p:nvPr/>
          </p:nvPicPr>
          <p:blipFill>
            <a:blip r:embed="rId6"/>
            <a:stretch>
              <a:fillRect/>
            </a:stretch>
          </p:blipFill>
          <p:spPr>
            <a:xfrm>
              <a:off x="6647899" y="3347654"/>
              <a:ext cx="1062196" cy="1062196"/>
            </a:xfrm>
            <a:prstGeom prst="rect">
              <a:avLst/>
            </a:prstGeom>
          </p:spPr>
        </p:pic>
        <p:pic>
          <p:nvPicPr>
            <p:cNvPr id="13" name="Picture 12">
              <a:extLst>
                <a:ext uri="{FF2B5EF4-FFF2-40B4-BE49-F238E27FC236}">
                  <a16:creationId xmlns:a16="http://schemas.microsoft.com/office/drawing/2014/main" id="{8B696261-B404-422A-AB96-193ECEC4B9A4}"/>
                </a:ext>
              </a:extLst>
            </p:cNvPr>
            <p:cNvPicPr>
              <a:picLocks noChangeAspect="1"/>
            </p:cNvPicPr>
            <p:nvPr/>
          </p:nvPicPr>
          <p:blipFill>
            <a:blip r:embed="rId7"/>
            <a:stretch>
              <a:fillRect/>
            </a:stretch>
          </p:blipFill>
          <p:spPr>
            <a:xfrm>
              <a:off x="6673758" y="1519011"/>
              <a:ext cx="1036337" cy="1036337"/>
            </a:xfrm>
            <a:prstGeom prst="rect">
              <a:avLst/>
            </a:prstGeom>
          </p:spPr>
        </p:pic>
        <p:pic>
          <p:nvPicPr>
            <p:cNvPr id="15" name="Picture 14">
              <a:extLst>
                <a:ext uri="{FF2B5EF4-FFF2-40B4-BE49-F238E27FC236}">
                  <a16:creationId xmlns:a16="http://schemas.microsoft.com/office/drawing/2014/main" id="{CC7E5CB2-C342-4F27-B662-6D9C62CAE1F5}"/>
                </a:ext>
              </a:extLst>
            </p:cNvPr>
            <p:cNvPicPr>
              <a:picLocks noChangeAspect="1"/>
            </p:cNvPicPr>
            <p:nvPr/>
          </p:nvPicPr>
          <p:blipFill>
            <a:blip r:embed="rId8"/>
            <a:stretch>
              <a:fillRect/>
            </a:stretch>
          </p:blipFill>
          <p:spPr>
            <a:xfrm>
              <a:off x="7590417" y="2407464"/>
              <a:ext cx="1036337" cy="1036337"/>
            </a:xfrm>
            <a:prstGeom prst="rect">
              <a:avLst/>
            </a:prstGeom>
          </p:spPr>
        </p:pic>
      </p:grpSp>
    </p:spTree>
    <p:extLst>
      <p:ext uri="{BB962C8B-B14F-4D97-AF65-F5344CB8AC3E}">
        <p14:creationId xmlns:p14="http://schemas.microsoft.com/office/powerpoint/2010/main" val="345291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输出质量控制</a:t>
            </a:r>
          </a:p>
        </p:txBody>
      </p:sp>
      <p:sp>
        <p:nvSpPr>
          <p:cNvPr id="3" name="Slide Number Placeholder 2"/>
          <p:cNvSpPr>
            <a:spLocks noGrp="1"/>
          </p:cNvSpPr>
          <p:nvPr>
            <p:ph type="sldNum" sz="quarter" idx="11"/>
          </p:nvPr>
        </p:nvSpPr>
        <p:spPr/>
        <p:txBody>
          <a:bodyPr/>
          <a:lstStyle/>
          <a:p>
            <a:fld id="{6BEE8092-FD92-D247-BFBB-7625102F9F8E}" type="slidenum">
              <a:rPr lang="en-US" altLang="zh-CN" smtClean="0"/>
              <a:pPr/>
              <a:t>17</a:t>
            </a:fld>
            <a:endParaRPr lang="zh-CN" altLang="en-US" dirty="0"/>
          </a:p>
        </p:txBody>
      </p:sp>
      <p:sp>
        <p:nvSpPr>
          <p:cNvPr id="4" name="Content Placeholder 3"/>
          <p:cNvSpPr>
            <a:spLocks noGrp="1"/>
          </p:cNvSpPr>
          <p:nvPr>
            <p:ph sz="quarter" idx="12"/>
          </p:nvPr>
        </p:nvSpPr>
        <p:spPr>
          <a:xfrm>
            <a:off x="457200" y="1433513"/>
            <a:ext cx="4474396" cy="3180160"/>
          </a:xfrm>
        </p:spPr>
        <p:txBody>
          <a:bodyPr>
            <a:normAutofit/>
          </a:bodyPr>
          <a:lstStyle/>
          <a:p>
            <a:r>
              <a:rPr lang="en-US" altLang="zh-CN" dirty="0"/>
              <a:t>Fiery Spot-On™</a:t>
            </a:r>
          </a:p>
          <a:p>
            <a:pPr lvl="1"/>
            <a:r>
              <a:rPr lang="zh-CN" altLang="en-US" dirty="0"/>
              <a:t>专色群组优先级</a:t>
            </a:r>
          </a:p>
          <a:p>
            <a:r>
              <a:rPr lang="en-US" altLang="zh-CN" dirty="0"/>
              <a:t>Fiery ImageViewer</a:t>
            </a:r>
            <a:endParaRPr lang="zh-CN" altLang="en-US" dirty="0"/>
          </a:p>
          <a:p>
            <a:pPr lvl="1"/>
            <a:r>
              <a:rPr lang="zh-CN" altLang="en-US" dirty="0"/>
              <a:t>对象检查器</a:t>
            </a:r>
          </a:p>
          <a:p>
            <a:pPr lvl="1"/>
            <a:r>
              <a:rPr lang="zh-CN" altLang="en-US" dirty="0"/>
              <a:t>总区域覆盖</a:t>
            </a:r>
          </a:p>
        </p:txBody>
      </p:sp>
      <p:pic>
        <p:nvPicPr>
          <p:cNvPr id="10" name="Picture 9"/>
          <p:cNvPicPr>
            <a:picLocks noChangeAspect="1"/>
          </p:cNvPicPr>
          <p:nvPr/>
        </p:nvPicPr>
        <p:blipFill>
          <a:blip r:embed="rId3"/>
          <a:stretch>
            <a:fillRect/>
          </a:stretch>
        </p:blipFill>
        <p:spPr>
          <a:xfrm>
            <a:off x="4812604" y="1304906"/>
            <a:ext cx="3833099" cy="2558177"/>
          </a:xfrm>
          <a:prstGeom prst="rect">
            <a:avLst/>
          </a:prstGeom>
          <a:ln>
            <a:noFill/>
          </a:ln>
          <a:effectLst>
            <a:softEdge rad="112500"/>
          </a:effectLst>
        </p:spPr>
      </p:pic>
      <p:pic>
        <p:nvPicPr>
          <p:cNvPr id="8" name="Picture 7">
            <a:extLst>
              <a:ext uri="{FF2B5EF4-FFF2-40B4-BE49-F238E27FC236}">
                <a16:creationId xmlns:a16="http://schemas.microsoft.com/office/drawing/2014/main" id="{455CD98B-9A9D-4BFC-A059-70275CA3B129}"/>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885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专色群组优先级</a:t>
            </a:r>
          </a:p>
        </p:txBody>
      </p:sp>
      <p:sp>
        <p:nvSpPr>
          <p:cNvPr id="3" name="Slide Number Placeholder 2"/>
          <p:cNvSpPr>
            <a:spLocks noGrp="1"/>
          </p:cNvSpPr>
          <p:nvPr>
            <p:ph type="sldNum" sz="quarter" idx="11"/>
          </p:nvPr>
        </p:nvSpPr>
        <p:spPr/>
        <p:txBody>
          <a:bodyPr/>
          <a:lstStyle/>
          <a:p>
            <a:fld id="{6BEE8092-FD92-D247-BFBB-7625102F9F8E}" type="slidenum">
              <a:rPr lang="en-US" altLang="zh-CN" smtClean="0"/>
              <a:pPr/>
              <a:t>18</a:t>
            </a:fld>
            <a:endParaRPr lang="zh-CN" altLang="en-US" dirty="0"/>
          </a:p>
        </p:txBody>
      </p:sp>
      <p:sp>
        <p:nvSpPr>
          <p:cNvPr id="4" name="Content Placeholder 3"/>
          <p:cNvSpPr>
            <a:spLocks noGrp="1"/>
          </p:cNvSpPr>
          <p:nvPr>
            <p:ph sz="quarter" idx="12"/>
          </p:nvPr>
        </p:nvSpPr>
        <p:spPr>
          <a:xfrm>
            <a:off x="457199" y="1433513"/>
            <a:ext cx="4962740" cy="3180160"/>
          </a:xfrm>
        </p:spPr>
        <p:txBody>
          <a:bodyPr>
            <a:normAutofit lnSpcReduction="10000"/>
          </a:bodyPr>
          <a:lstStyle/>
          <a:p>
            <a:r>
              <a:rPr lang="zh-CN" altLang="en-US" dirty="0"/>
              <a:t>轻松满足自定义颜色</a:t>
            </a:r>
            <a:br>
              <a:rPr lang="en-US" altLang="zh-CN" dirty="0"/>
            </a:br>
            <a:r>
              <a:rPr lang="zh-CN" altLang="en-US" dirty="0"/>
              <a:t>预置</a:t>
            </a:r>
          </a:p>
          <a:p>
            <a:r>
              <a:rPr lang="zh-CN" altLang="en-US" dirty="0"/>
              <a:t>按作业定义颜色库顺序</a:t>
            </a:r>
          </a:p>
          <a:p>
            <a:r>
              <a:rPr lang="zh-CN" altLang="en-US" dirty="0"/>
              <a:t>节省了在“设备中心”中对颜色群组重新排序的时间</a:t>
            </a:r>
          </a:p>
        </p:txBody>
      </p:sp>
      <p:pic>
        <p:nvPicPr>
          <p:cNvPr id="22" name="Picture 21"/>
          <p:cNvPicPr>
            <a:picLocks noChangeAspect="1"/>
          </p:cNvPicPr>
          <p:nvPr/>
        </p:nvPicPr>
        <p:blipFill>
          <a:blip r:embed="rId3"/>
          <a:stretch>
            <a:fillRect/>
          </a:stretch>
        </p:blipFill>
        <p:spPr>
          <a:xfrm>
            <a:off x="6999072" y="1368360"/>
            <a:ext cx="1502099" cy="946701"/>
          </a:xfrm>
          <a:prstGeom prst="rect">
            <a:avLst/>
          </a:prstGeom>
          <a:solidFill>
            <a:schemeClr val="bg2">
              <a:lumMod val="65000"/>
            </a:schemeClr>
          </a:solidFill>
          <a:ln>
            <a:noFill/>
          </a:ln>
        </p:spPr>
      </p:pic>
      <p:grpSp>
        <p:nvGrpSpPr>
          <p:cNvPr id="68" name="Group 67"/>
          <p:cNvGrpSpPr/>
          <p:nvPr/>
        </p:nvGrpSpPr>
        <p:grpSpPr>
          <a:xfrm>
            <a:off x="7206508" y="2511316"/>
            <a:ext cx="1003791" cy="572080"/>
            <a:chOff x="7206508" y="2511316"/>
            <a:chExt cx="1003791" cy="572080"/>
          </a:xfrm>
        </p:grpSpPr>
        <p:sp>
          <p:nvSpPr>
            <p:cNvPr id="51" name="Rectangle 50"/>
            <p:cNvSpPr/>
            <p:nvPr/>
          </p:nvSpPr>
          <p:spPr>
            <a:xfrm>
              <a:off x="7206508" y="2513456"/>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52" name="Rectangle 51"/>
            <p:cNvSpPr/>
            <p:nvPr/>
          </p:nvSpPr>
          <p:spPr>
            <a:xfrm>
              <a:off x="7557176" y="2513456"/>
              <a:ext cx="302455" cy="260252"/>
            </a:xfrm>
            <a:prstGeom prst="rect">
              <a:avLst/>
            </a:prstGeom>
            <a:solidFill>
              <a:srgbClr val="B69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53" name="Rectangle 52"/>
            <p:cNvSpPr/>
            <p:nvPr/>
          </p:nvSpPr>
          <p:spPr>
            <a:xfrm>
              <a:off x="7907844" y="2511316"/>
              <a:ext cx="302455" cy="260252"/>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54" name="Rectangle 53"/>
            <p:cNvSpPr/>
            <p:nvPr/>
          </p:nvSpPr>
          <p:spPr>
            <a:xfrm>
              <a:off x="7207680" y="2822695"/>
              <a:ext cx="302455" cy="26025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55" name="Rectangle 54"/>
            <p:cNvSpPr/>
            <p:nvPr/>
          </p:nvSpPr>
          <p:spPr>
            <a:xfrm>
              <a:off x="7558348" y="2822695"/>
              <a:ext cx="302455" cy="26025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57" name="Rectangle 56"/>
            <p:cNvSpPr/>
            <p:nvPr/>
          </p:nvSpPr>
          <p:spPr>
            <a:xfrm>
              <a:off x="7907844" y="2823144"/>
              <a:ext cx="302455" cy="260252"/>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grpSp>
      <p:pic>
        <p:nvPicPr>
          <p:cNvPr id="66" name="Picture 65"/>
          <p:cNvPicPr>
            <a:picLocks noChangeAspect="1"/>
          </p:cNvPicPr>
          <p:nvPr/>
        </p:nvPicPr>
        <p:blipFill>
          <a:blip r:embed="rId4"/>
          <a:stretch>
            <a:fillRect/>
          </a:stretch>
        </p:blipFill>
        <p:spPr>
          <a:xfrm>
            <a:off x="5619380" y="1433513"/>
            <a:ext cx="1158904" cy="897506"/>
          </a:xfrm>
          <a:prstGeom prst="rect">
            <a:avLst/>
          </a:prstGeom>
        </p:spPr>
      </p:pic>
      <p:grpSp>
        <p:nvGrpSpPr>
          <p:cNvPr id="84" name="Group 83"/>
          <p:cNvGrpSpPr/>
          <p:nvPr/>
        </p:nvGrpSpPr>
        <p:grpSpPr>
          <a:xfrm>
            <a:off x="5848166" y="2513456"/>
            <a:ext cx="1509570" cy="439364"/>
            <a:chOff x="5848166" y="2513456"/>
            <a:chExt cx="1509570" cy="439364"/>
          </a:xfrm>
        </p:grpSpPr>
        <p:cxnSp>
          <p:nvCxnSpPr>
            <p:cNvPr id="73" name="Connector: Elbow 72"/>
            <p:cNvCxnSpPr>
              <a:stCxn id="29" idx="0"/>
              <a:endCxn id="51" idx="0"/>
            </p:cNvCxnSpPr>
            <p:nvPr/>
          </p:nvCxnSpPr>
          <p:spPr>
            <a:xfrm rot="5400000" flipH="1" flipV="1">
              <a:off x="6593502" y="1768120"/>
              <a:ext cx="18898" cy="1509570"/>
            </a:xfrm>
            <a:prstGeom prst="bentConnector3">
              <a:avLst>
                <a:gd name="adj1" fmla="val 765991"/>
              </a:avLst>
            </a:prstGeom>
          </p:spPr>
          <p:style>
            <a:lnRef idx="2">
              <a:schemeClr val="accent6"/>
            </a:lnRef>
            <a:fillRef idx="0">
              <a:schemeClr val="accent6"/>
            </a:fillRef>
            <a:effectRef idx="1">
              <a:schemeClr val="accent6"/>
            </a:effectRef>
            <a:fontRef idx="minor">
              <a:schemeClr val="tx1"/>
            </a:fontRef>
          </p:style>
        </p:cxnSp>
        <p:cxnSp>
          <p:nvCxnSpPr>
            <p:cNvPr id="75" name="Connector: Elbow 74"/>
            <p:cNvCxnSpPr>
              <a:stCxn id="31" idx="2"/>
              <a:endCxn id="54" idx="1"/>
            </p:cNvCxnSpPr>
            <p:nvPr/>
          </p:nvCxnSpPr>
          <p:spPr>
            <a:xfrm rot="16200000" flipH="1">
              <a:off x="6797414" y="2542554"/>
              <a:ext cx="162355" cy="658178"/>
            </a:xfrm>
            <a:prstGeom prst="bentConnector2">
              <a:avLst/>
            </a:prstGeom>
          </p:spPr>
          <p:style>
            <a:lnRef idx="2">
              <a:schemeClr val="accent6"/>
            </a:lnRef>
            <a:fillRef idx="0">
              <a:schemeClr val="accent6"/>
            </a:fillRef>
            <a:effectRef idx="1">
              <a:schemeClr val="accent6"/>
            </a:effectRef>
            <a:fontRef idx="minor">
              <a:schemeClr val="tx1"/>
            </a:fontRef>
          </p:style>
        </p:cxnSp>
      </p:grpSp>
      <p:grpSp>
        <p:nvGrpSpPr>
          <p:cNvPr id="69" name="Group 68"/>
          <p:cNvGrpSpPr/>
          <p:nvPr/>
        </p:nvGrpSpPr>
        <p:grpSpPr>
          <a:xfrm>
            <a:off x="5696938" y="2530214"/>
            <a:ext cx="1003791" cy="571631"/>
            <a:chOff x="5696938" y="2530214"/>
            <a:chExt cx="1003791" cy="571631"/>
          </a:xfrm>
        </p:grpSpPr>
        <p:sp>
          <p:nvSpPr>
            <p:cNvPr id="29" name="Rectangle 28"/>
            <p:cNvSpPr/>
            <p:nvPr/>
          </p:nvSpPr>
          <p:spPr>
            <a:xfrm>
              <a:off x="5696938" y="2532354"/>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30" name="Rectangle 29"/>
            <p:cNvSpPr/>
            <p:nvPr/>
          </p:nvSpPr>
          <p:spPr>
            <a:xfrm>
              <a:off x="6047606" y="2532354"/>
              <a:ext cx="302455" cy="260252"/>
            </a:xfrm>
            <a:prstGeom prst="rect">
              <a:avLst/>
            </a:prstGeom>
            <a:solidFill>
              <a:srgbClr val="0032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31" name="Rectangle 30"/>
            <p:cNvSpPr/>
            <p:nvPr/>
          </p:nvSpPr>
          <p:spPr>
            <a:xfrm>
              <a:off x="6398274" y="2530214"/>
              <a:ext cx="302455" cy="260252"/>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32" name="Rectangle 31"/>
            <p:cNvSpPr/>
            <p:nvPr/>
          </p:nvSpPr>
          <p:spPr>
            <a:xfrm>
              <a:off x="5698110" y="2841593"/>
              <a:ext cx="302455" cy="260252"/>
            </a:xfrm>
            <a:prstGeom prst="rect">
              <a:avLst/>
            </a:prstGeom>
            <a:solidFill>
              <a:srgbClr val="5B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33" name="Rectangle 32"/>
            <p:cNvSpPr/>
            <p:nvPr/>
          </p:nvSpPr>
          <p:spPr>
            <a:xfrm>
              <a:off x="6048778" y="2841593"/>
              <a:ext cx="302455" cy="26025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grpSp>
      <p:grpSp>
        <p:nvGrpSpPr>
          <p:cNvPr id="88" name="Group 87"/>
          <p:cNvGrpSpPr/>
          <p:nvPr/>
        </p:nvGrpSpPr>
        <p:grpSpPr>
          <a:xfrm>
            <a:off x="5790335" y="3212476"/>
            <a:ext cx="809764" cy="1454874"/>
            <a:chOff x="5790335" y="3212476"/>
            <a:chExt cx="809764" cy="1454874"/>
          </a:xfrm>
        </p:grpSpPr>
        <p:pic>
          <p:nvPicPr>
            <p:cNvPr id="67" name="Picture 66"/>
            <p:cNvPicPr>
              <a:picLocks noChangeAspect="1"/>
            </p:cNvPicPr>
            <p:nvPr/>
          </p:nvPicPr>
          <p:blipFill>
            <a:blip r:embed="rId5"/>
            <a:stretch>
              <a:fillRect/>
            </a:stretch>
          </p:blipFill>
          <p:spPr>
            <a:xfrm>
              <a:off x="5790335" y="3616502"/>
              <a:ext cx="809764" cy="1050848"/>
            </a:xfrm>
            <a:prstGeom prst="rect">
              <a:avLst/>
            </a:prstGeom>
            <a:ln>
              <a:noFill/>
            </a:ln>
            <a:effectLst>
              <a:outerShdw blurRad="292100" dist="139700" dir="2700000" algn="tl" rotWithShape="0">
                <a:srgbClr val="333333">
                  <a:alpha val="65000"/>
                </a:srgbClr>
              </a:outerShdw>
            </a:effectLst>
          </p:spPr>
        </p:pic>
        <p:sp>
          <p:nvSpPr>
            <p:cNvPr id="85" name="Arrow: Right 84"/>
            <p:cNvSpPr/>
            <p:nvPr/>
          </p:nvSpPr>
          <p:spPr>
            <a:xfrm rot="16200000">
              <a:off x="6003178"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dirty="0">
                <a:ea typeface="SimSun" panose="02010600030101010101" pitchFamily="2" charset="-122"/>
              </a:endParaRPr>
            </a:p>
          </p:txBody>
        </p:sp>
      </p:grpSp>
      <p:grpSp>
        <p:nvGrpSpPr>
          <p:cNvPr id="87" name="Group 86"/>
          <p:cNvGrpSpPr/>
          <p:nvPr/>
        </p:nvGrpSpPr>
        <p:grpSpPr>
          <a:xfrm>
            <a:off x="7287802" y="3212476"/>
            <a:ext cx="913088" cy="908832"/>
            <a:chOff x="7287802" y="3212476"/>
            <a:chExt cx="913088" cy="908832"/>
          </a:xfrm>
        </p:grpSpPr>
        <p:pic>
          <p:nvPicPr>
            <p:cNvPr id="59" name="Picture 58"/>
            <p:cNvPicPr>
              <a:picLocks noChangeAspect="1"/>
            </p:cNvPicPr>
            <p:nvPr/>
          </p:nvPicPr>
          <p:blipFill>
            <a:blip r:embed="rId6"/>
            <a:stretch>
              <a:fillRect/>
            </a:stretch>
          </p:blipFill>
          <p:spPr>
            <a:xfrm>
              <a:off x="7287802" y="3616502"/>
              <a:ext cx="913088" cy="50480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86" name="Arrow: Right 85"/>
            <p:cNvSpPr/>
            <p:nvPr/>
          </p:nvSpPr>
          <p:spPr>
            <a:xfrm rot="16200000">
              <a:off x="7542333"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dirty="0">
                <a:ea typeface="SimSun" panose="02010600030101010101" pitchFamily="2" charset="-122"/>
              </a:endParaRPr>
            </a:p>
          </p:txBody>
        </p:sp>
      </p:grpSp>
      <p:sp>
        <p:nvSpPr>
          <p:cNvPr id="35" name="Rectangle 34"/>
          <p:cNvSpPr/>
          <p:nvPr/>
        </p:nvSpPr>
        <p:spPr>
          <a:xfrm>
            <a:off x="1087629" y="4625632"/>
            <a:ext cx="2719546" cy="230832"/>
          </a:xfrm>
          <a:prstGeom prst="rect">
            <a:avLst/>
          </a:prstGeom>
        </p:spPr>
        <p:txBody>
          <a:bodyPr wrap="square">
            <a:spAutoFit/>
          </a:bodyPr>
          <a:lstStyle/>
          <a:p>
            <a:r>
              <a:rPr lang="zh-CN" altLang="en-US" sz="900" i="1" dirty="0">
                <a:latin typeface="Georgia" panose="02040502050405020303" pitchFamily="18" charset="0"/>
                <a:ea typeface="SimSun" panose="02010600030101010101" pitchFamily="2" charset="-122"/>
              </a:rPr>
              <a:t>需要 </a:t>
            </a:r>
            <a:r>
              <a:rPr lang="en-US" altLang="zh-CN" sz="900" i="1" dirty="0">
                <a:latin typeface="Georgia" panose="02040502050405020303" pitchFamily="18" charset="0"/>
                <a:ea typeface="SimSun" panose="02010600030101010101" pitchFamily="2" charset="-122"/>
              </a:rPr>
              <a:t>Fiery Spot-On</a:t>
            </a:r>
          </a:p>
        </p:txBody>
      </p:sp>
      <p:pic>
        <p:nvPicPr>
          <p:cNvPr id="34" name="Picture 33">
            <a:extLst>
              <a:ext uri="{FF2B5EF4-FFF2-40B4-BE49-F238E27FC236}">
                <a16:creationId xmlns:a16="http://schemas.microsoft.com/office/drawing/2014/main" id="{147B5584-57C0-495A-9FA7-6FED42B27800}"/>
              </a:ext>
            </a:extLst>
          </p:cNvPr>
          <p:cNvPicPr>
            <a:picLocks noChangeAspect="1" noChangeArrowheads="1"/>
          </p:cNvPicPr>
          <p:nvPr/>
        </p:nvPicPr>
        <p:blipFill>
          <a:blip r:embed="rId7"/>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3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down)">
                                      <p:cBhvr>
                                        <p:cTn id="3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CN" altLang="en-US" dirty="0"/>
              <a:t>对象检查器</a:t>
            </a:r>
          </a:p>
        </p:txBody>
      </p:sp>
      <p:sp>
        <p:nvSpPr>
          <p:cNvPr id="4" name="Slide Number Placeholder 3"/>
          <p:cNvSpPr>
            <a:spLocks noGrp="1"/>
          </p:cNvSpPr>
          <p:nvPr>
            <p:ph type="sldNum" sz="quarter" idx="11"/>
          </p:nvPr>
        </p:nvSpPr>
        <p:spPr/>
        <p:txBody>
          <a:bodyPr/>
          <a:lstStyle/>
          <a:p>
            <a:fld id="{6BEE8092-FD92-D247-BFBB-7625102F9F8E}" type="slidenum">
              <a:rPr lang="en-US" altLang="zh-CN" smtClean="0"/>
              <a:t>19</a:t>
            </a:fld>
            <a:endParaRPr lang="zh-CN" altLang="en-US" dirty="0"/>
          </a:p>
        </p:txBody>
      </p:sp>
      <p:sp>
        <p:nvSpPr>
          <p:cNvPr id="6" name="Content Placeholder 5"/>
          <p:cNvSpPr>
            <a:spLocks noGrp="1"/>
          </p:cNvSpPr>
          <p:nvPr>
            <p:ph sz="quarter" idx="12"/>
          </p:nvPr>
        </p:nvSpPr>
        <p:spPr>
          <a:xfrm>
            <a:off x="689525" y="1251556"/>
            <a:ext cx="5127139" cy="3891944"/>
          </a:xfrm>
        </p:spPr>
        <p:txBody>
          <a:bodyPr>
            <a:normAutofit/>
          </a:bodyPr>
          <a:lstStyle/>
          <a:p>
            <a:r>
              <a:rPr lang="zh-CN" altLang="en-US" sz="2000" dirty="0"/>
              <a:t>显示光栅像素的对象类型</a:t>
            </a:r>
          </a:p>
          <a:p>
            <a:pPr lvl="1">
              <a:spcBef>
                <a:spcPts val="0"/>
              </a:spcBef>
            </a:pPr>
            <a:r>
              <a:rPr lang="zh-CN" altLang="en-US" sz="1800" dirty="0"/>
              <a:t>文本、图形、图像、平滑阴影和边缘</a:t>
            </a:r>
          </a:p>
          <a:p>
            <a:r>
              <a:rPr lang="zh-CN" altLang="en-US" sz="2000" dirty="0"/>
              <a:t>通过基于对象的设定帮助识别问题：</a:t>
            </a:r>
          </a:p>
          <a:p>
            <a:pPr lvl="1">
              <a:spcBef>
                <a:spcPts val="0"/>
              </a:spcBef>
            </a:pPr>
            <a:r>
              <a:rPr lang="zh-CN" altLang="en-US" sz="1800" dirty="0"/>
              <a:t>仅使用黑色打印灰色</a:t>
            </a:r>
          </a:p>
          <a:p>
            <a:pPr lvl="1"/>
            <a:r>
              <a:rPr lang="zh-CN" altLang="en-US" sz="1800" dirty="0"/>
              <a:t>边缘增强效果 </a:t>
            </a:r>
          </a:p>
          <a:p>
            <a:pPr lvl="2"/>
            <a:r>
              <a:rPr lang="zh-CN" altLang="en-US" sz="1600" dirty="0"/>
              <a:t>例如，</a:t>
            </a:r>
            <a:r>
              <a:rPr lang="en-US" altLang="zh-CN" sz="1600" dirty="0"/>
              <a:t>Dynamic HD Text and Graphics</a:t>
            </a:r>
          </a:p>
          <a:p>
            <a:pPr lvl="1"/>
            <a:r>
              <a:rPr lang="zh-CN" altLang="en-US" sz="1800" dirty="0"/>
              <a:t>基于对象的光栅</a:t>
            </a:r>
          </a:p>
          <a:p>
            <a:r>
              <a:rPr lang="zh-CN" altLang="en-US" sz="2000" dirty="0"/>
              <a:t>缩短故障排除时间</a:t>
            </a:r>
          </a:p>
          <a:p>
            <a:endParaRPr lang="zh-CN" altLang="en-US" sz="2400" dirty="0"/>
          </a:p>
          <a:p>
            <a:endParaRPr lang="zh-CN" altLang="en-US" sz="2400" dirty="0"/>
          </a:p>
          <a:p>
            <a:pPr lvl="1"/>
            <a:endParaRPr lang="zh-CN" altLang="en-US" sz="2000" dirty="0"/>
          </a:p>
        </p:txBody>
      </p:sp>
      <p:pic>
        <p:nvPicPr>
          <p:cNvPr id="2" name="Picture 1" descr="TAC sample.png"/>
          <p:cNvPicPr>
            <a:picLocks noChangeAspect="1"/>
          </p:cNvPicPr>
          <p:nvPr/>
        </p:nvPicPr>
        <p:blipFill rotWithShape="1">
          <a:blip r:embed="rId3">
            <a:extLst>
              <a:ext uri="{28A0092B-C50C-407E-A947-70E740481C1C}">
                <a14:useLocalDpi xmlns:a14="http://schemas.microsoft.com/office/drawing/2010/main" val="0"/>
              </a:ext>
            </a:extLst>
          </a:blip>
          <a:srcRect l="59367"/>
          <a:stretch/>
        </p:blipFill>
        <p:spPr>
          <a:xfrm>
            <a:off x="5699926" y="1493778"/>
            <a:ext cx="3111357" cy="23504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26279" y="2460669"/>
            <a:ext cx="1375389" cy="258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cxnSp>
        <p:nvCxnSpPr>
          <p:cNvPr id="12" name="Straight Arrow Connector 11"/>
          <p:cNvCxnSpPr>
            <a:stCxn id="8" idx="1"/>
          </p:cNvCxnSpPr>
          <p:nvPr/>
        </p:nvCxnSpPr>
        <p:spPr>
          <a:xfrm flipH="1" flipV="1">
            <a:off x="6157609" y="2363821"/>
            <a:ext cx="468670" cy="226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087629" y="4625632"/>
            <a:ext cx="5215894" cy="230832"/>
          </a:xfrm>
          <a:prstGeom prst="rect">
            <a:avLst/>
          </a:prstGeom>
        </p:spPr>
        <p:txBody>
          <a:bodyPr wrap="square">
            <a:spAutoFit/>
          </a:bodyPr>
          <a:lstStyle/>
          <a:p>
            <a:r>
              <a:rPr lang="zh-CN" altLang="en-US" sz="900" i="1" dirty="0">
                <a:latin typeface="Georgia" panose="02040502050405020303" pitchFamily="18" charset="0"/>
                <a:ea typeface="SimSun" panose="02010600030101010101" pitchFamily="2" charset="-122"/>
              </a:rPr>
              <a:t>需要 </a:t>
            </a:r>
            <a:r>
              <a:rPr lang="en-US" altLang="zh-CN" sz="900" i="1" dirty="0">
                <a:latin typeface="Georgia" panose="02040502050405020303" pitchFamily="18" charset="0"/>
                <a:ea typeface="SimSun" panose="02010600030101010101" pitchFamily="2" charset="-122"/>
              </a:rPr>
              <a:t>Fiery Graphic Arts Package, Premium Edition </a:t>
            </a:r>
            <a:r>
              <a:rPr lang="zh-CN" altLang="en-US" sz="900" i="1" dirty="0">
                <a:latin typeface="Georgia" panose="02040502050405020303" pitchFamily="18" charset="0"/>
                <a:ea typeface="SimSun" panose="02010600030101010101" pitchFamily="2" charset="-122"/>
              </a:rPr>
              <a:t>或 </a:t>
            </a:r>
            <a:r>
              <a:rPr lang="en-US" altLang="zh-CN" sz="900" i="1" dirty="0">
                <a:latin typeface="Georgia" panose="02040502050405020303" pitchFamily="18" charset="0"/>
                <a:ea typeface="SimSun" panose="02010600030101010101" pitchFamily="2" charset="-122"/>
              </a:rPr>
              <a:t>Fiery Productivity Package</a:t>
            </a:r>
          </a:p>
        </p:txBody>
      </p:sp>
      <p:pic>
        <p:nvPicPr>
          <p:cNvPr id="13" name="Picture 12">
            <a:extLst>
              <a:ext uri="{FF2B5EF4-FFF2-40B4-BE49-F238E27FC236}">
                <a16:creationId xmlns:a16="http://schemas.microsoft.com/office/drawing/2014/main" id="{F928ACD6-D71E-4854-A60E-C9797B8E2327}"/>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68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zh-CN" altLang="en-US" dirty="0"/>
              <a:t>什么是 </a:t>
            </a:r>
            <a:r>
              <a:rPr lang="en-US" altLang="zh-CN" dirty="0"/>
              <a:t>Fiery FS300 Pro </a:t>
            </a:r>
            <a:r>
              <a:rPr lang="zh-CN" altLang="en-US" dirty="0"/>
              <a:t>平台？</a:t>
            </a:r>
          </a:p>
        </p:txBody>
      </p:sp>
      <p:sp>
        <p:nvSpPr>
          <p:cNvPr id="4" name="Slide Number Placeholder 3"/>
          <p:cNvSpPr>
            <a:spLocks noGrp="1"/>
          </p:cNvSpPr>
          <p:nvPr>
            <p:ph type="sldNum" sz="quarter" idx="11"/>
          </p:nvPr>
        </p:nvSpPr>
        <p:spPr/>
        <p:txBody>
          <a:bodyPr/>
          <a:lstStyle/>
          <a:p>
            <a:fld id="{6BEE8092-FD92-D247-BFBB-7625102F9F8E}" type="slidenum">
              <a:rPr lang="en-US" altLang="zh-CN" smtClean="0"/>
              <a:t>2</a:t>
            </a:fld>
            <a:endParaRPr lang="zh-CN" altLang="en-US" dirty="0"/>
          </a:p>
        </p:txBody>
      </p:sp>
      <p:sp>
        <p:nvSpPr>
          <p:cNvPr id="6" name="Content Placeholder 5"/>
          <p:cNvSpPr>
            <a:spLocks noGrp="1"/>
          </p:cNvSpPr>
          <p:nvPr>
            <p:ph sz="quarter" idx="12"/>
          </p:nvPr>
        </p:nvSpPr>
        <p:spPr>
          <a:xfrm>
            <a:off x="457201" y="1433513"/>
            <a:ext cx="5373232" cy="3180160"/>
          </a:xfrm>
        </p:spPr>
        <p:txBody>
          <a:bodyPr>
            <a:noAutofit/>
          </a:bodyPr>
          <a:lstStyle/>
          <a:p>
            <a:pPr marL="0" indent="0">
              <a:buNone/>
            </a:pPr>
            <a:r>
              <a:rPr lang="zh-CN" altLang="en-US" sz="2800" i="1" dirty="0"/>
              <a:t>“面向未来十年的平台”</a:t>
            </a:r>
          </a:p>
          <a:p>
            <a:pPr lvl="1"/>
            <a:r>
              <a:rPr lang="zh-CN" altLang="en-US" sz="2100" dirty="0"/>
              <a:t>一切以用户为中心</a:t>
            </a:r>
            <a:r>
              <a:rPr lang="zh-CN" altLang="en-US" dirty="0"/>
              <a:t>		</a:t>
            </a:r>
          </a:p>
          <a:p>
            <a:pPr lvl="2">
              <a:spcBef>
                <a:spcPts val="0"/>
              </a:spcBef>
            </a:pPr>
            <a:r>
              <a:rPr lang="zh-CN" altLang="en-US" sz="1600" dirty="0"/>
              <a:t>围绕用户使用 </a:t>
            </a:r>
            <a:r>
              <a:rPr lang="en-US" altLang="zh-CN" sz="1600" dirty="0"/>
              <a:t>Fiery</a:t>
            </a:r>
            <a:r>
              <a:rPr lang="en-US" altLang="zh-CN" sz="1600" baseline="30000" dirty="0"/>
              <a:t>®</a:t>
            </a:r>
            <a:r>
              <a:rPr lang="zh-CN" altLang="en-US" sz="1600" dirty="0"/>
              <a:t> 时进行的几乎每一个操作进行创新</a:t>
            </a:r>
          </a:p>
          <a:p>
            <a:pPr lvl="2"/>
            <a:r>
              <a:rPr lang="zh-CN" altLang="en-US" sz="1600" dirty="0"/>
              <a:t>用户关注的主要领域（颜色、生产效率、</a:t>
            </a:r>
            <a:br>
              <a:rPr lang="en-US" altLang="zh-CN" sz="1600" dirty="0"/>
            </a:br>
            <a:r>
              <a:rPr lang="zh-CN" altLang="en-US" sz="1600" dirty="0"/>
              <a:t>易用性和集成性）的新功能</a:t>
            </a:r>
          </a:p>
          <a:p>
            <a:pPr lvl="1">
              <a:spcBef>
                <a:spcPts val="1200"/>
              </a:spcBef>
            </a:pPr>
            <a:r>
              <a:rPr lang="zh-CN" altLang="en-US" sz="2100" dirty="0"/>
              <a:t>驱动 </a:t>
            </a:r>
            <a:r>
              <a:rPr lang="en-US" altLang="zh-CN" sz="2100" dirty="0"/>
              <a:t>Fiery Driven™ </a:t>
            </a:r>
            <a:r>
              <a:rPr lang="zh-CN" altLang="en-US" sz="2100" dirty="0"/>
              <a:t>印刷机 </a:t>
            </a:r>
          </a:p>
          <a:p>
            <a:pPr lvl="2"/>
            <a:r>
              <a:rPr lang="zh-CN" altLang="en-US" sz="1600" dirty="0"/>
              <a:t>剪切纸张、高速持续送纸、</a:t>
            </a:r>
            <a:r>
              <a:rPr lang="en-US" altLang="zh-CN" sz="1600" dirty="0"/>
              <a:t>B1 </a:t>
            </a:r>
            <a:r>
              <a:rPr lang="zh-CN" altLang="en-US" sz="1600" dirty="0"/>
              <a:t>折叠纸盒和瓦楞纸箱 </a:t>
            </a:r>
          </a:p>
          <a:p>
            <a:pPr lvl="1"/>
            <a:endParaRPr lang="zh-CN" altLang="en-US" dirty="0"/>
          </a:p>
        </p:txBody>
      </p:sp>
      <p:pic>
        <p:nvPicPr>
          <p:cNvPr id="7" name="Picture 6"/>
          <p:cNvPicPr>
            <a:picLocks noChangeAspect="1"/>
          </p:cNvPicPr>
          <p:nvPr/>
        </p:nvPicPr>
        <p:blipFill>
          <a:blip r:embed="rId3"/>
          <a:stretch>
            <a:fillRect/>
          </a:stretch>
        </p:blipFill>
        <p:spPr>
          <a:xfrm>
            <a:off x="5972783" y="1527110"/>
            <a:ext cx="2704096" cy="2467672"/>
          </a:xfrm>
          <a:prstGeom prst="rect">
            <a:avLst/>
          </a:prstGeom>
          <a:ln>
            <a:noFill/>
          </a:ln>
          <a:effectLst>
            <a:softEdge rad="63500"/>
          </a:effectLst>
        </p:spPr>
      </p:pic>
    </p:spTree>
    <p:extLst>
      <p:ext uri="{BB962C8B-B14F-4D97-AF65-F5344CB8AC3E}">
        <p14:creationId xmlns:p14="http://schemas.microsoft.com/office/powerpoint/2010/main" val="308537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76"/>
          <a:stretch/>
        </p:blipFill>
        <p:spPr>
          <a:xfrm>
            <a:off x="3080565" y="2931359"/>
            <a:ext cx="5530618" cy="1371429"/>
          </a:xfrm>
          <a:prstGeom prst="rect">
            <a:avLst/>
          </a:prstGeom>
        </p:spPr>
      </p:pic>
      <p:sp>
        <p:nvSpPr>
          <p:cNvPr id="2" name="Title 1"/>
          <p:cNvSpPr>
            <a:spLocks noGrp="1"/>
          </p:cNvSpPr>
          <p:nvPr>
            <p:ph type="title"/>
          </p:nvPr>
        </p:nvSpPr>
        <p:spPr/>
        <p:txBody>
          <a:bodyPr/>
          <a:lstStyle/>
          <a:p>
            <a:r>
              <a:rPr lang="zh-CN" altLang="en-US" dirty="0"/>
              <a:t>总区域覆盖</a:t>
            </a:r>
          </a:p>
        </p:txBody>
      </p:sp>
      <p:sp>
        <p:nvSpPr>
          <p:cNvPr id="3" name="Slide Number Placeholder 2"/>
          <p:cNvSpPr>
            <a:spLocks noGrp="1"/>
          </p:cNvSpPr>
          <p:nvPr>
            <p:ph type="sldNum" sz="quarter" idx="11"/>
          </p:nvPr>
        </p:nvSpPr>
        <p:spPr/>
        <p:txBody>
          <a:bodyPr/>
          <a:lstStyle/>
          <a:p>
            <a:fld id="{6BEE8092-FD92-D247-BFBB-7625102F9F8E}" type="slidenum">
              <a:rPr lang="en-US" altLang="zh-CN" smtClean="0"/>
              <a:pPr/>
              <a:t>20</a:t>
            </a:fld>
            <a:endParaRPr lang="zh-CN" altLang="en-US" dirty="0"/>
          </a:p>
        </p:txBody>
      </p:sp>
      <p:sp>
        <p:nvSpPr>
          <p:cNvPr id="4" name="Content Placeholder 3"/>
          <p:cNvSpPr>
            <a:spLocks noGrp="1"/>
          </p:cNvSpPr>
          <p:nvPr>
            <p:ph sz="quarter" idx="12"/>
          </p:nvPr>
        </p:nvSpPr>
        <p:spPr>
          <a:xfrm>
            <a:off x="457199" y="1433513"/>
            <a:ext cx="7581154" cy="3180160"/>
          </a:xfrm>
        </p:spPr>
        <p:txBody>
          <a:bodyPr>
            <a:normAutofit/>
          </a:bodyPr>
          <a:lstStyle/>
          <a:p>
            <a:r>
              <a:rPr lang="zh-CN" altLang="en-US" sz="2000" dirty="0"/>
              <a:t>显示分色值之和</a:t>
            </a:r>
          </a:p>
          <a:p>
            <a:r>
              <a:rPr lang="zh-CN" altLang="en-US" sz="2000" dirty="0"/>
              <a:t>有助于识别达到总区域覆盖限制的区域</a:t>
            </a:r>
          </a:p>
          <a:p>
            <a:r>
              <a:rPr lang="zh-CN" altLang="en-US" sz="2000" dirty="0"/>
              <a:t>可用于解决诸如缺少阴影细节的成像问题</a:t>
            </a:r>
          </a:p>
          <a:p>
            <a:endParaRPr lang="zh-CN" altLang="en-US" sz="2400" dirty="0"/>
          </a:p>
          <a:p>
            <a:endParaRPr lang="zh-CN" altLang="en-US" sz="2400" dirty="0"/>
          </a:p>
          <a:p>
            <a:pPr lvl="1"/>
            <a:endParaRPr lang="zh-CN" altLang="en-US" dirty="0"/>
          </a:p>
        </p:txBody>
      </p:sp>
      <p:sp>
        <p:nvSpPr>
          <p:cNvPr id="11" name="Rectangle 10"/>
          <p:cNvSpPr/>
          <p:nvPr/>
        </p:nvSpPr>
        <p:spPr>
          <a:xfrm>
            <a:off x="6001972" y="3944368"/>
            <a:ext cx="2387438" cy="2204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cxnSp>
        <p:nvCxnSpPr>
          <p:cNvPr id="12" name="Straight Arrow Connector 11"/>
          <p:cNvCxnSpPr>
            <a:stCxn id="11" idx="1"/>
          </p:cNvCxnSpPr>
          <p:nvPr/>
        </p:nvCxnSpPr>
        <p:spPr>
          <a:xfrm flipH="1" flipV="1">
            <a:off x="4328815" y="3691851"/>
            <a:ext cx="1673157" cy="362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7629" y="4625632"/>
            <a:ext cx="5215894" cy="230832"/>
          </a:xfrm>
          <a:prstGeom prst="rect">
            <a:avLst/>
          </a:prstGeom>
        </p:spPr>
        <p:txBody>
          <a:bodyPr wrap="square">
            <a:spAutoFit/>
          </a:bodyPr>
          <a:lstStyle/>
          <a:p>
            <a:r>
              <a:rPr lang="zh-CN" altLang="en-US" sz="900" i="1" dirty="0">
                <a:latin typeface="Georgia" panose="02040502050405020303" pitchFamily="18" charset="0"/>
                <a:ea typeface="SimSun" panose="02010600030101010101" pitchFamily="2" charset="-122"/>
              </a:rPr>
              <a:t>需要 </a:t>
            </a:r>
            <a:r>
              <a:rPr lang="en-US" altLang="zh-CN" sz="900" i="1" dirty="0">
                <a:latin typeface="Georgia" panose="02040502050405020303" pitchFamily="18" charset="0"/>
                <a:ea typeface="SimSun" panose="02010600030101010101" pitchFamily="2" charset="-122"/>
              </a:rPr>
              <a:t>Fiery Graphic Arts Package, Premium Edition </a:t>
            </a:r>
            <a:r>
              <a:rPr lang="zh-CN" altLang="en-US" sz="900" i="1" dirty="0">
                <a:latin typeface="Georgia" panose="02040502050405020303" pitchFamily="18" charset="0"/>
                <a:ea typeface="SimSun" panose="02010600030101010101" pitchFamily="2" charset="-122"/>
              </a:rPr>
              <a:t>或 </a:t>
            </a:r>
            <a:r>
              <a:rPr lang="en-US" altLang="zh-CN" sz="900" i="1" dirty="0">
                <a:latin typeface="Georgia" panose="02040502050405020303" pitchFamily="18" charset="0"/>
                <a:ea typeface="SimSun" panose="02010600030101010101" pitchFamily="2" charset="-122"/>
              </a:rPr>
              <a:t>Fiery Productivity Package</a:t>
            </a:r>
          </a:p>
        </p:txBody>
      </p:sp>
      <p:pic>
        <p:nvPicPr>
          <p:cNvPr id="6" name="Picture 5"/>
          <p:cNvPicPr>
            <a:picLocks noChangeAspect="1"/>
          </p:cNvPicPr>
          <p:nvPr/>
        </p:nvPicPr>
        <p:blipFill rotWithShape="1">
          <a:blip r:embed="rId4"/>
          <a:srcRect r="15064"/>
          <a:stretch/>
        </p:blipFill>
        <p:spPr>
          <a:xfrm>
            <a:off x="525301" y="2989726"/>
            <a:ext cx="1770309" cy="1371429"/>
          </a:xfrm>
          <a:prstGeom prst="rect">
            <a:avLst/>
          </a:prstGeom>
          <a:ln>
            <a:noFill/>
          </a:ln>
          <a:effectLst>
            <a:outerShdw blurRad="292100" dist="139700" dir="2700000" algn="tl" rotWithShape="0">
              <a:srgbClr val="333333">
                <a:alpha val="65000"/>
              </a:srgbClr>
            </a:outerShdw>
          </a:effectLst>
        </p:spPr>
      </p:pic>
      <p:sp>
        <p:nvSpPr>
          <p:cNvPr id="15" name="Trapezoid 14"/>
          <p:cNvSpPr/>
          <p:nvPr/>
        </p:nvSpPr>
        <p:spPr>
          <a:xfrm rot="16200000">
            <a:off x="1896312" y="3118533"/>
            <a:ext cx="1371432" cy="997081"/>
          </a:xfrm>
          <a:prstGeom prst="trapezoid">
            <a:avLst>
              <a:gd name="adj" fmla="val 46463"/>
            </a:avLst>
          </a:prstGeom>
          <a:solidFill>
            <a:srgbClr val="C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pic>
        <p:nvPicPr>
          <p:cNvPr id="14" name="Picture 13">
            <a:extLst>
              <a:ext uri="{FF2B5EF4-FFF2-40B4-BE49-F238E27FC236}">
                <a16:creationId xmlns:a16="http://schemas.microsoft.com/office/drawing/2014/main" id="{D1064BDB-52E0-4A55-8D91-8F956DA2F1F0}"/>
              </a:ext>
            </a:extLst>
          </p:cNvPr>
          <p:cNvPicPr>
            <a:picLocks noChangeAspect="1" noChangeArrowheads="1"/>
          </p:cNvPicPr>
          <p:nvPr/>
        </p:nvPicPr>
        <p:blipFill>
          <a:blip r:embed="rId5"/>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灰度输入特性档</a:t>
            </a:r>
          </a:p>
        </p:txBody>
      </p:sp>
      <p:sp>
        <p:nvSpPr>
          <p:cNvPr id="3" name="Slide Number Placeholder 2"/>
          <p:cNvSpPr>
            <a:spLocks noGrp="1"/>
          </p:cNvSpPr>
          <p:nvPr>
            <p:ph type="sldNum" sz="quarter" idx="11"/>
          </p:nvPr>
        </p:nvSpPr>
        <p:spPr/>
        <p:txBody>
          <a:bodyPr/>
          <a:lstStyle/>
          <a:p>
            <a:fld id="{6BEE8092-FD92-D247-BFBB-7625102F9F8E}" type="slidenum">
              <a:rPr lang="en-US" altLang="zh-CN" smtClean="0"/>
              <a:pPr/>
              <a:t>21</a:t>
            </a:fld>
            <a:endParaRPr lang="zh-CN" altLang="en-US" dirty="0"/>
          </a:p>
        </p:txBody>
      </p:sp>
      <p:sp>
        <p:nvSpPr>
          <p:cNvPr id="4" name="Content Placeholder 3"/>
          <p:cNvSpPr>
            <a:spLocks noGrp="1"/>
          </p:cNvSpPr>
          <p:nvPr>
            <p:ph sz="quarter" idx="12"/>
          </p:nvPr>
        </p:nvSpPr>
        <p:spPr>
          <a:xfrm>
            <a:off x="457200" y="1433513"/>
            <a:ext cx="5123793" cy="3180160"/>
          </a:xfrm>
        </p:spPr>
        <p:txBody>
          <a:bodyPr>
            <a:normAutofit/>
          </a:bodyPr>
          <a:lstStyle/>
          <a:p>
            <a:r>
              <a:rPr lang="zh-CN" altLang="en-US" dirty="0"/>
              <a:t>达到灰度图像、矢量或图形对象的预期打印效果</a:t>
            </a:r>
          </a:p>
          <a:p>
            <a:r>
              <a:rPr lang="zh-CN" altLang="en-US" dirty="0"/>
              <a:t>以与 </a:t>
            </a:r>
            <a:r>
              <a:rPr lang="en-US" altLang="zh-CN" dirty="0"/>
              <a:t>RGB </a:t>
            </a:r>
            <a:r>
              <a:rPr lang="zh-CN" altLang="en-US" dirty="0"/>
              <a:t>和 </a:t>
            </a:r>
            <a:r>
              <a:rPr lang="en-US" altLang="zh-CN" dirty="0"/>
              <a:t>CMYK </a:t>
            </a:r>
            <a:r>
              <a:rPr lang="zh-CN" altLang="en-US" dirty="0"/>
              <a:t>相同的方式指定颜色渲染控制</a:t>
            </a:r>
          </a:p>
          <a:p>
            <a:endParaRPr lang="zh-CN" altLang="en-US" dirty="0"/>
          </a:p>
        </p:txBody>
      </p:sp>
      <p:pic>
        <p:nvPicPr>
          <p:cNvPr id="5" name="Picture 4"/>
          <p:cNvPicPr>
            <a:picLocks noChangeAspect="1"/>
          </p:cNvPicPr>
          <p:nvPr/>
        </p:nvPicPr>
        <p:blipFill rotWithShape="1">
          <a:blip r:embed="rId3"/>
          <a:srcRect l="5680" t="52801" r="59632" b="11693"/>
          <a:stretch/>
        </p:blipFill>
        <p:spPr>
          <a:xfrm>
            <a:off x="5660413" y="1566040"/>
            <a:ext cx="2621737" cy="243840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660412" y="4148887"/>
            <a:ext cx="2734558" cy="369332"/>
          </a:xfrm>
          <a:prstGeom prst="rect">
            <a:avLst/>
          </a:prstGeom>
        </p:spPr>
        <p:txBody>
          <a:bodyPr wrap="square">
            <a:spAutoFit/>
          </a:bodyPr>
          <a:lstStyle/>
          <a:p>
            <a:r>
              <a:rPr lang="zh-CN" altLang="en-US" sz="900" i="1" dirty="0">
                <a:latin typeface="Georgia" panose="02040502050405020303" pitchFamily="18" charset="0"/>
                <a:ea typeface="SimSun" panose="02010600030101010101" pitchFamily="2" charset="-122"/>
              </a:rPr>
              <a:t>“作业属性”和驱动程序中“颜色”选项卡中的“灰度”设定</a:t>
            </a:r>
          </a:p>
        </p:txBody>
      </p:sp>
      <p:pic>
        <p:nvPicPr>
          <p:cNvPr id="9" name="Picture 8">
            <a:extLst>
              <a:ext uri="{FF2B5EF4-FFF2-40B4-BE49-F238E27FC236}">
                <a16:creationId xmlns:a16="http://schemas.microsoft.com/office/drawing/2014/main" id="{7B702A52-EA9A-4E35-9677-D520B7EAEBCF}"/>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17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性能增强</a:t>
            </a:r>
          </a:p>
        </p:txBody>
      </p:sp>
      <p:sp>
        <p:nvSpPr>
          <p:cNvPr id="3" name="Slide Number Placeholder 2"/>
          <p:cNvSpPr>
            <a:spLocks noGrp="1"/>
          </p:cNvSpPr>
          <p:nvPr>
            <p:ph type="sldNum" sz="quarter" idx="11"/>
          </p:nvPr>
        </p:nvSpPr>
        <p:spPr/>
        <p:txBody>
          <a:bodyPr/>
          <a:lstStyle/>
          <a:p>
            <a:fld id="{6BEE8092-FD92-D247-BFBB-7625102F9F8E}" type="slidenum">
              <a:rPr lang="en-US" altLang="zh-CN" smtClean="0"/>
              <a:pPr/>
              <a:t>22</a:t>
            </a:fld>
            <a:endParaRPr lang="zh-CN" altLang="en-US" dirty="0"/>
          </a:p>
        </p:txBody>
      </p:sp>
      <p:sp>
        <p:nvSpPr>
          <p:cNvPr id="4" name="Content Placeholder 3"/>
          <p:cNvSpPr>
            <a:spLocks noGrp="1"/>
          </p:cNvSpPr>
          <p:nvPr>
            <p:ph sz="quarter" idx="12"/>
          </p:nvPr>
        </p:nvSpPr>
        <p:spPr>
          <a:xfrm>
            <a:off x="457199" y="1433513"/>
            <a:ext cx="5097295" cy="3180160"/>
          </a:xfrm>
        </p:spPr>
        <p:txBody>
          <a:bodyPr>
            <a:normAutofit lnSpcReduction="10000"/>
          </a:bodyPr>
          <a:lstStyle/>
          <a:p>
            <a:r>
              <a:rPr lang="en-US" altLang="zh-CN" dirty="0"/>
              <a:t>HyperRIP </a:t>
            </a:r>
            <a:r>
              <a:rPr lang="zh-CN" altLang="en-US" dirty="0"/>
              <a:t>优化</a:t>
            </a:r>
          </a:p>
          <a:p>
            <a:r>
              <a:rPr lang="zh-CN" altLang="en-US" dirty="0"/>
              <a:t>快速重新打印</a:t>
            </a:r>
          </a:p>
          <a:p>
            <a:r>
              <a:rPr lang="zh-CN" altLang="en-US" dirty="0"/>
              <a:t>新一代硬件</a:t>
            </a:r>
          </a:p>
          <a:p>
            <a:pPr lvl="1"/>
            <a:r>
              <a:rPr lang="en-US" altLang="zh-CN" dirty="0"/>
              <a:t>NX Pro </a:t>
            </a:r>
            <a:r>
              <a:rPr lang="zh-CN" altLang="en-US" dirty="0"/>
              <a:t>和 </a:t>
            </a:r>
            <a:r>
              <a:rPr lang="en-US" altLang="zh-CN" dirty="0"/>
              <a:t>Premium </a:t>
            </a:r>
            <a:br>
              <a:rPr lang="en-US" altLang="zh-CN" dirty="0"/>
            </a:br>
            <a:r>
              <a:rPr lang="zh-CN" altLang="en-US" dirty="0"/>
              <a:t>服务器</a:t>
            </a:r>
          </a:p>
          <a:p>
            <a:pPr lvl="1"/>
            <a:r>
              <a:rPr lang="en-US" altLang="zh-CN" dirty="0"/>
              <a:t>XB </a:t>
            </a:r>
            <a:r>
              <a:rPr lang="zh-CN" altLang="en-US" dirty="0"/>
              <a:t>服务器 </a:t>
            </a:r>
          </a:p>
        </p:txBody>
      </p:sp>
      <p:sp>
        <p:nvSpPr>
          <p:cNvPr id="5" name="TextBox 4"/>
          <p:cNvSpPr txBox="1"/>
          <p:nvPr/>
        </p:nvSpPr>
        <p:spPr>
          <a:xfrm>
            <a:off x="6326334" y="2661329"/>
            <a:ext cx="2133788" cy="461663"/>
          </a:xfrm>
          <a:prstGeom prst="rect">
            <a:avLst/>
          </a:prstGeom>
          <a:noFill/>
        </p:spPr>
        <p:txBody>
          <a:bodyPr wrap="square" lIns="91438" tIns="45719" rIns="91438" bIns="45719" rtlCol="0">
            <a:spAutoFit/>
          </a:bodyPr>
          <a:lstStyle/>
          <a:p>
            <a:pPr marL="0" lvl="1"/>
            <a:endParaRPr lang="zh-CN" altLang="en-US" sz="1200" b="1" dirty="0">
              <a:solidFill>
                <a:srgbClr val="333333"/>
              </a:solidFill>
              <a:latin typeface="Georgia"/>
              <a:ea typeface="SimSun" panose="02010600030101010101" pitchFamily="2" charset="-122"/>
              <a:cs typeface="Georgia"/>
            </a:endParaRPr>
          </a:p>
          <a:p>
            <a:pPr algn="ctr"/>
            <a:r>
              <a:rPr lang="zh-CN" altLang="en-US" sz="1200" b="1" dirty="0">
                <a:latin typeface="Georgia"/>
                <a:ea typeface="SimSun" panose="02010600030101010101" pitchFamily="2" charset="-122"/>
                <a:hlinkClick r:id="rId3"/>
              </a:rPr>
              <a:t>观看 </a:t>
            </a:r>
            <a:r>
              <a:rPr lang="en-US" altLang="zh-CN" sz="1200" b="1" dirty="0">
                <a:latin typeface="Georgia"/>
                <a:ea typeface="SimSun" panose="02010600030101010101" pitchFamily="2" charset="-122"/>
                <a:hlinkClick r:id="rId3"/>
              </a:rPr>
              <a:t>HyperRIP </a:t>
            </a:r>
            <a:r>
              <a:rPr lang="zh-CN" altLang="en-US" sz="1200" b="1" dirty="0">
                <a:latin typeface="Georgia"/>
                <a:ea typeface="SimSun" panose="02010600030101010101" pitchFamily="2" charset="-122"/>
                <a:hlinkClick r:id="rId3"/>
              </a:rPr>
              <a:t>视频</a:t>
            </a:r>
            <a:endParaRPr lang="zh-CN" altLang="en-US" sz="1200" b="1" dirty="0">
              <a:latin typeface="Georgia"/>
              <a:ea typeface="SimSun" panose="02010600030101010101" pitchFamily="2" charset="-122"/>
              <a:cs typeface="Georgia"/>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690" y="1799905"/>
            <a:ext cx="3134004" cy="1102234"/>
          </a:xfrm>
          <a:prstGeom prst="rect">
            <a:avLst/>
          </a:prstGeom>
        </p:spPr>
      </p:pic>
      <p:sp>
        <p:nvSpPr>
          <p:cNvPr id="7" name="TextBox 6"/>
          <p:cNvSpPr txBox="1"/>
          <p:nvPr/>
        </p:nvSpPr>
        <p:spPr>
          <a:xfrm>
            <a:off x="6006726" y="3185405"/>
            <a:ext cx="2751074" cy="369332"/>
          </a:xfrm>
          <a:prstGeom prst="rect">
            <a:avLst/>
          </a:prstGeom>
          <a:noFill/>
        </p:spPr>
        <p:txBody>
          <a:bodyPr wrap="none" rtlCol="0">
            <a:spAutoFit/>
          </a:bodyPr>
          <a:lstStyle/>
          <a:p>
            <a:r>
              <a:rPr lang="zh-CN" altLang="en-US" dirty="0">
                <a:latin typeface="Georgia" panose="02040502050405020303" pitchFamily="18" charset="0"/>
                <a:ea typeface="SimSun" panose="02010600030101010101" pitchFamily="2" charset="-122"/>
              </a:rPr>
              <a:t>处理作业的速度提升 </a:t>
            </a:r>
            <a:r>
              <a:rPr lang="en-US" altLang="zh-CN" dirty="0">
                <a:latin typeface="Georgia" panose="02040502050405020303" pitchFamily="18" charset="0"/>
                <a:ea typeface="SimSun" panose="02010600030101010101" pitchFamily="2" charset="-122"/>
              </a:rPr>
              <a:t>55%</a:t>
            </a:r>
          </a:p>
        </p:txBody>
      </p:sp>
      <p:pic>
        <p:nvPicPr>
          <p:cNvPr id="9" name="Picture 8"/>
          <p:cNvPicPr>
            <a:picLocks noChangeAspect="1"/>
          </p:cNvPicPr>
          <p:nvPr/>
        </p:nvPicPr>
        <p:blipFill>
          <a:blip r:embed="rId5"/>
          <a:stretch>
            <a:fillRect/>
          </a:stretch>
        </p:blipFill>
        <p:spPr>
          <a:xfrm>
            <a:off x="7797033" y="125691"/>
            <a:ext cx="857250" cy="857250"/>
          </a:xfrm>
          <a:prstGeom prst="rect">
            <a:avLst/>
          </a:prstGeom>
        </p:spPr>
      </p:pic>
    </p:spTree>
    <p:extLst>
      <p:ext uri="{BB962C8B-B14F-4D97-AF65-F5344CB8AC3E}">
        <p14:creationId xmlns:p14="http://schemas.microsoft.com/office/powerpoint/2010/main" val="294451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n-US" altLang="zh-CN" dirty="0">
                <a:ea typeface="SimSun" panose="02010600030101010101" pitchFamily="2" charset="-122"/>
              </a:rPr>
              <a:t>FS300 Pro </a:t>
            </a:r>
            <a:r>
              <a:rPr lang="zh-CN" altLang="en-US" dirty="0">
                <a:ea typeface="SimSun" panose="02010600030101010101" pitchFamily="2" charset="-122"/>
              </a:rPr>
              <a:t>表</a:t>
            </a:r>
          </a:p>
        </p:txBody>
      </p:sp>
      <p:sp>
        <p:nvSpPr>
          <p:cNvPr id="2" name="Title 1"/>
          <p:cNvSpPr>
            <a:spLocks noGrp="1"/>
          </p:cNvSpPr>
          <p:nvPr>
            <p:ph type="title"/>
          </p:nvPr>
        </p:nvSpPr>
        <p:spPr>
          <a:xfrm>
            <a:off x="457200" y="205979"/>
            <a:ext cx="8234624" cy="857250"/>
          </a:xfrm>
        </p:spPr>
        <p:txBody>
          <a:bodyPr>
            <a:noAutofit/>
          </a:bodyPr>
          <a:lstStyle/>
          <a:p>
            <a:r>
              <a:rPr lang="zh-CN" altLang="en-US" sz="3200" dirty="0"/>
              <a:t>单个作业模式下支持的文件格式</a:t>
            </a:r>
          </a:p>
        </p:txBody>
      </p:sp>
      <p:sp>
        <p:nvSpPr>
          <p:cNvPr id="3" name="Slide Number Placeholder 2"/>
          <p:cNvSpPr>
            <a:spLocks noGrp="1"/>
          </p:cNvSpPr>
          <p:nvPr>
            <p:ph type="sldNum" sz="quarter" idx="11"/>
          </p:nvPr>
        </p:nvSpPr>
        <p:spPr/>
        <p:txBody>
          <a:bodyPr/>
          <a:lstStyle/>
          <a:p>
            <a:fld id="{6BEE8092-FD92-D247-BFBB-7625102F9F8E}" type="slidenum">
              <a:rPr lang="en-US" altLang="zh-CN" smtClean="0"/>
              <a:pPr/>
              <a:t>23</a:t>
            </a:fld>
            <a:endParaRPr lang="zh-CN" altLang="en-US" dirty="0"/>
          </a:p>
        </p:txBody>
      </p:sp>
      <p:graphicFrame>
        <p:nvGraphicFramePr>
          <p:cNvPr id="5" name="Table 4"/>
          <p:cNvGraphicFramePr>
            <a:graphicFrameLocks noGrp="1"/>
          </p:cNvGraphicFramePr>
          <p:nvPr>
            <p:extLst>
              <p:ext uri="{D42A27DB-BD31-4B8C-83A1-F6EECF244321}">
                <p14:modId xmlns:p14="http://schemas.microsoft.com/office/powerpoint/2010/main" val="1341302195"/>
              </p:ext>
            </p:extLst>
          </p:nvPr>
        </p:nvGraphicFramePr>
        <p:xfrm>
          <a:off x="1040832" y="1260627"/>
          <a:ext cx="6624910" cy="3580568"/>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358056">
                <a:tc>
                  <a:txBody>
                    <a:bodyPr/>
                    <a:lstStyle/>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文件类型</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普通纸</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双面</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altLang="zh-CN" sz="800" dirty="0">
                          <a:effectLst/>
                          <a:latin typeface="Georgia" panose="02040502050405020303" pitchFamily="18" charset="0"/>
                          <a:ea typeface="SimSun" panose="02010600030101010101" pitchFamily="2" charset="-122"/>
                        </a:rPr>
                        <a:t>XObjects / </a:t>
                      </a:r>
                      <a:br>
                        <a:rPr lang="en-US" altLang="zh-CN" sz="800" dirty="0">
                          <a:effectLst/>
                          <a:latin typeface="Georgia" panose="02040502050405020303" pitchFamily="18" charset="0"/>
                          <a:ea typeface="SimSun" panose="02010600030101010101" pitchFamily="2" charset="-122"/>
                        </a:rPr>
                      </a:br>
                      <a:r>
                        <a:rPr lang="zh-CN" altLang="en-US" sz="800" dirty="0">
                          <a:effectLst/>
                          <a:latin typeface="Georgia" panose="02040502050405020303" pitchFamily="18" charset="0"/>
                          <a:ea typeface="SimSun" panose="02010600030101010101" pitchFamily="2" charset="-122"/>
                        </a:rPr>
                        <a:t>形式缓存</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混合纸张</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控制栏</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打印范围</a:t>
                      </a:r>
                    </a:p>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页</a:t>
                      </a:r>
                      <a:r>
                        <a:rPr lang="en-US" altLang="zh-CN" sz="800" dirty="0">
                          <a:effectLst/>
                          <a:latin typeface="Georgia" panose="02040502050405020303" pitchFamily="18" charset="0"/>
                          <a:ea typeface="SimSun" panose="02010600030101010101" pitchFamily="2" charset="-122"/>
                        </a:rPr>
                        <a:t>/</a:t>
                      </a:r>
                      <a:r>
                        <a:rPr lang="zh-CN" altLang="en-US" sz="800" dirty="0">
                          <a:effectLst/>
                          <a:latin typeface="Georgia" panose="02040502050405020303" pitchFamily="18" charset="0"/>
                          <a:ea typeface="SimSun" panose="02010600030101010101" pitchFamily="2" charset="-122"/>
                        </a:rPr>
                        <a:t>记录</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拼版</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altLang="zh-CN" sz="800" dirty="0">
                          <a:effectLst/>
                          <a:latin typeface="Georgia" panose="02040502050405020303" pitchFamily="18" charset="0"/>
                          <a:ea typeface="SimSun" panose="02010600030101010101" pitchFamily="2" charset="-122"/>
                        </a:rPr>
                        <a:t>Post-flight</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直接队列</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en-US" altLang="zh-CN" sz="800">
                          <a:effectLst/>
                          <a:latin typeface="Georgia" panose="02040502050405020303" pitchFamily="18" charset="0"/>
                          <a:ea typeface="SimSun" panose="02010600030101010101" pitchFamily="2" charset="-122"/>
                        </a:rPr>
                        <a:t>CPSI </a:t>
                      </a:r>
                      <a:r>
                        <a:rPr lang="zh-CN" altLang="en-US" sz="800">
                          <a:effectLst/>
                          <a:latin typeface="Georgia" panose="02040502050405020303" pitchFamily="18" charset="0"/>
                          <a:ea typeface="SimSun" panose="02010600030101010101" pitchFamily="2" charset="-122"/>
                        </a:rPr>
                        <a:t>工</a:t>
                      </a:r>
                      <a:r>
                        <a:rPr lang="zh-CN" altLang="en-US" sz="800" dirty="0">
                          <a:effectLst/>
                          <a:latin typeface="Georgia" panose="02040502050405020303" pitchFamily="18" charset="0"/>
                          <a:ea typeface="SimSun" panose="02010600030101010101" pitchFamily="2" charset="-122"/>
                        </a:rPr>
                        <a:t>作流程</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PDF</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PS</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QuickDoc Merge</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PDF/VT</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PPML</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VPS</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VIPP</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FreeForm </a:t>
                      </a:r>
                      <a:r>
                        <a:rPr lang="zh-CN" altLang="en-US" sz="800" b="0" dirty="0">
                          <a:effectLst/>
                          <a:latin typeface="Georgia" panose="02040502050405020303" pitchFamily="18" charset="0"/>
                          <a:ea typeface="SimSun" panose="02010600030101010101" pitchFamily="2" charset="-122"/>
                        </a:rPr>
                        <a:t>主文页</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FreeForm </a:t>
                      </a:r>
                      <a:r>
                        <a:rPr lang="zh-CN" altLang="en-US" sz="800" b="0" dirty="0">
                          <a:effectLst/>
                          <a:latin typeface="Georgia" panose="02040502050405020303" pitchFamily="18" charset="0"/>
                          <a:ea typeface="SimSun" panose="02010600030101010101" pitchFamily="2" charset="-122"/>
                        </a:rPr>
                        <a:t>可变</a:t>
                      </a: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TIF</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EPS</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en-US" altLang="zh-CN" sz="800">
                          <a:effectLst/>
                          <a:latin typeface="Georgia" panose="02040502050405020303" pitchFamily="18" charset="0"/>
                          <a:ea typeface="SimSun" panose="02010600030101010101" pitchFamily="2" charset="-122"/>
                        </a:rPr>
                        <a:t>APPE </a:t>
                      </a:r>
                      <a:r>
                        <a:rPr lang="zh-CN" altLang="en-US" sz="800">
                          <a:effectLst/>
                          <a:latin typeface="Georgia" panose="02040502050405020303" pitchFamily="18" charset="0"/>
                          <a:ea typeface="SimSun" panose="02010600030101010101" pitchFamily="2" charset="-122"/>
                        </a:rPr>
                        <a:t>工</a:t>
                      </a:r>
                      <a:r>
                        <a:rPr lang="zh-CN" altLang="en-US" sz="800" dirty="0">
                          <a:effectLst/>
                          <a:latin typeface="Georgia" panose="02040502050405020303" pitchFamily="18" charset="0"/>
                          <a:ea typeface="SimSun" panose="02010600030101010101" pitchFamily="2" charset="-122"/>
                        </a:rPr>
                        <a:t>作流程</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PDF</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PDF/VT</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en-US" altLang="zh-CN" sz="800">
                          <a:effectLst/>
                          <a:latin typeface="Georgia" panose="02040502050405020303" pitchFamily="18" charset="0"/>
                          <a:ea typeface="SimSun" panose="02010600030101010101" pitchFamily="2" charset="-122"/>
                        </a:rPr>
                        <a:t>PCL </a:t>
                      </a:r>
                      <a:r>
                        <a:rPr lang="zh-CN" altLang="en-US" sz="800">
                          <a:effectLst/>
                          <a:latin typeface="Georgia" panose="02040502050405020303" pitchFamily="18" charset="0"/>
                          <a:ea typeface="SimSun" panose="02010600030101010101" pitchFamily="2" charset="-122"/>
                        </a:rPr>
                        <a:t>工</a:t>
                      </a:r>
                      <a:r>
                        <a:rPr lang="zh-CN" altLang="en-US" sz="800" dirty="0">
                          <a:effectLst/>
                          <a:latin typeface="Georgia" panose="02040502050405020303" pitchFamily="18" charset="0"/>
                          <a:ea typeface="SimSun" panose="02010600030101010101" pitchFamily="2" charset="-122"/>
                        </a:rPr>
                        <a:t>作流程</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PCL</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grpSp>
        <p:nvGrpSpPr>
          <p:cNvPr id="13" name="Group 12"/>
          <p:cNvGrpSpPr/>
          <p:nvPr/>
        </p:nvGrpSpPr>
        <p:grpSpPr>
          <a:xfrm>
            <a:off x="2069690" y="1791930"/>
            <a:ext cx="3925530" cy="2682111"/>
            <a:chOff x="2290915" y="1850923"/>
            <a:chExt cx="3925530" cy="2682111"/>
          </a:xfrm>
        </p:grpSpPr>
        <p:sp>
          <p:nvSpPr>
            <p:cNvPr id="6" name="Rectangle 5"/>
            <p:cNvSpPr/>
            <p:nvPr/>
          </p:nvSpPr>
          <p:spPr>
            <a:xfrm>
              <a:off x="5375787" y="1850923"/>
              <a:ext cx="840658" cy="138634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zh-CN" altLang="en-US" dirty="0">
                  <a:solidFill>
                    <a:schemeClr val="tx1"/>
                  </a:solidFill>
                  <a:latin typeface="Georgia" panose="02040502050405020303" pitchFamily="18" charset="0"/>
                  <a:ea typeface="SimSun" panose="02010600030101010101" pitchFamily="2" charset="-122"/>
                </a:rPr>
                <a:t>否</a:t>
              </a:r>
            </a:p>
          </p:txBody>
        </p:sp>
        <p:sp>
          <p:nvSpPr>
            <p:cNvPr id="7" name="Rectangle 6"/>
            <p:cNvSpPr/>
            <p:nvPr/>
          </p:nvSpPr>
          <p:spPr>
            <a:xfrm>
              <a:off x="2290915" y="2836607"/>
              <a:ext cx="3084871" cy="40066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8" name="Rectangle 7"/>
            <p:cNvSpPr/>
            <p:nvPr/>
          </p:nvSpPr>
          <p:spPr>
            <a:xfrm>
              <a:off x="4252046" y="223438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9" name="Rectangle 8"/>
            <p:cNvSpPr/>
            <p:nvPr/>
          </p:nvSpPr>
          <p:spPr>
            <a:xfrm>
              <a:off x="4252046" y="263996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10" name="Rectangle 9"/>
            <p:cNvSpPr/>
            <p:nvPr/>
          </p:nvSpPr>
          <p:spPr>
            <a:xfrm>
              <a:off x="2290916" y="3399504"/>
              <a:ext cx="3925529" cy="221225"/>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11" name="Rectangle 10"/>
            <p:cNvSpPr/>
            <p:nvPr/>
          </p:nvSpPr>
          <p:spPr>
            <a:xfrm>
              <a:off x="4830098" y="4149846"/>
              <a:ext cx="545690" cy="383187"/>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12" name="Rectangle 11"/>
            <p:cNvSpPr/>
            <p:nvPr/>
          </p:nvSpPr>
          <p:spPr>
            <a:xfrm>
              <a:off x="5375785" y="4341440"/>
              <a:ext cx="840659" cy="19159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dirty="0">
                <a:ea typeface="SimSun" panose="02010600030101010101" pitchFamily="2" charset="-122"/>
              </a:endParaRPr>
            </a:p>
          </p:txBody>
        </p:sp>
      </p:grpSp>
      <p:sp>
        <p:nvSpPr>
          <p:cNvPr id="14" name="TextBox 13"/>
          <p:cNvSpPr txBox="1"/>
          <p:nvPr/>
        </p:nvSpPr>
        <p:spPr>
          <a:xfrm>
            <a:off x="7698337" y="1791930"/>
            <a:ext cx="1373817" cy="584775"/>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n-US" altLang="zh-CN" spc="-30" dirty="0">
                <a:ea typeface="SimSun" panose="02010600030101010101" pitchFamily="2" charset="-122"/>
              </a:rPr>
              <a:t>FS200 Pro </a:t>
            </a:r>
            <a:r>
              <a:rPr lang="zh-CN" altLang="en-US" spc="-30" dirty="0">
                <a:ea typeface="SimSun" panose="02010600030101010101" pitchFamily="2" charset="-122"/>
              </a:rPr>
              <a:t>表</a:t>
            </a:r>
          </a:p>
        </p:txBody>
      </p:sp>
    </p:spTree>
    <p:extLst>
      <p:ext uri="{BB962C8B-B14F-4D97-AF65-F5344CB8AC3E}">
        <p14:creationId xmlns:p14="http://schemas.microsoft.com/office/powerpoint/2010/main" val="58612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698337" y="1795091"/>
            <a:ext cx="1373817"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n-US" altLang="zh-CN" spc="-30" dirty="0">
                <a:ea typeface="SimSun" panose="02010600030101010101" pitchFamily="2" charset="-122"/>
              </a:rPr>
              <a:t>FS300 Pro </a:t>
            </a:r>
            <a:r>
              <a:rPr lang="zh-CN" altLang="en-US" spc="-30" dirty="0">
                <a:ea typeface="SimSun" panose="02010600030101010101" pitchFamily="2" charset="-122"/>
              </a:rPr>
              <a:t>表</a:t>
            </a:r>
          </a:p>
        </p:txBody>
      </p:sp>
      <p:sp>
        <p:nvSpPr>
          <p:cNvPr id="2" name="Title 1"/>
          <p:cNvSpPr>
            <a:spLocks noGrp="1"/>
          </p:cNvSpPr>
          <p:nvPr>
            <p:ph type="title"/>
          </p:nvPr>
        </p:nvSpPr>
        <p:spPr>
          <a:xfrm>
            <a:off x="457200" y="205979"/>
            <a:ext cx="8234624" cy="857250"/>
          </a:xfrm>
        </p:spPr>
        <p:txBody>
          <a:bodyPr>
            <a:noAutofit/>
          </a:bodyPr>
          <a:lstStyle/>
          <a:p>
            <a:r>
              <a:rPr lang="zh-CN" altLang="en-US" sz="3200" dirty="0"/>
              <a:t>单个作业模式下支持的文件格式</a:t>
            </a:r>
          </a:p>
        </p:txBody>
      </p:sp>
      <p:sp>
        <p:nvSpPr>
          <p:cNvPr id="3" name="Slide Number Placeholder 2"/>
          <p:cNvSpPr>
            <a:spLocks noGrp="1"/>
          </p:cNvSpPr>
          <p:nvPr>
            <p:ph type="sldNum" sz="quarter" idx="11"/>
          </p:nvPr>
        </p:nvSpPr>
        <p:spPr/>
        <p:txBody>
          <a:bodyPr/>
          <a:lstStyle/>
          <a:p>
            <a:fld id="{6BEE8092-FD92-D247-BFBB-7625102F9F8E}" type="slidenum">
              <a:rPr lang="en-US" altLang="zh-CN" smtClean="0"/>
              <a:pPr/>
              <a:t>24</a:t>
            </a:fld>
            <a:endParaRPr lang="zh-CN" altLang="en-US" dirty="0"/>
          </a:p>
        </p:txBody>
      </p:sp>
      <p:graphicFrame>
        <p:nvGraphicFramePr>
          <p:cNvPr id="5" name="Table 4"/>
          <p:cNvGraphicFramePr>
            <a:graphicFrameLocks noGrp="1"/>
          </p:cNvGraphicFramePr>
          <p:nvPr>
            <p:extLst>
              <p:ext uri="{D42A27DB-BD31-4B8C-83A1-F6EECF244321}">
                <p14:modId xmlns:p14="http://schemas.microsoft.com/office/powerpoint/2010/main" val="104831463"/>
              </p:ext>
            </p:extLst>
          </p:nvPr>
        </p:nvGraphicFramePr>
        <p:xfrm>
          <a:off x="1040832" y="1260627"/>
          <a:ext cx="6624910" cy="3580568"/>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358056">
                <a:tc>
                  <a:txBody>
                    <a:bodyPr/>
                    <a:lstStyle/>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文件类型</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普通纸</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双面</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altLang="zh-CN" sz="800" dirty="0">
                          <a:effectLst/>
                          <a:latin typeface="Georgia" panose="02040502050405020303" pitchFamily="18" charset="0"/>
                          <a:ea typeface="SimSun" panose="02010600030101010101" pitchFamily="2" charset="-122"/>
                        </a:rPr>
                        <a:t>XObjects / </a:t>
                      </a:r>
                      <a:br>
                        <a:rPr lang="en-US" altLang="zh-CN" sz="800" dirty="0">
                          <a:effectLst/>
                          <a:latin typeface="Georgia" panose="02040502050405020303" pitchFamily="18" charset="0"/>
                          <a:ea typeface="SimSun" panose="02010600030101010101" pitchFamily="2" charset="-122"/>
                        </a:rPr>
                      </a:br>
                      <a:r>
                        <a:rPr lang="zh-CN" altLang="en-US" sz="800" dirty="0">
                          <a:effectLst/>
                          <a:latin typeface="Georgia" panose="02040502050405020303" pitchFamily="18" charset="0"/>
                          <a:ea typeface="SimSun" panose="02010600030101010101" pitchFamily="2" charset="-122"/>
                        </a:rPr>
                        <a:t>形式缓存</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混合纸张</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控制栏</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打印范围</a:t>
                      </a:r>
                    </a:p>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页</a:t>
                      </a:r>
                      <a:r>
                        <a:rPr lang="en-US" altLang="zh-CN" sz="800" dirty="0">
                          <a:effectLst/>
                          <a:latin typeface="Georgia" panose="02040502050405020303" pitchFamily="18" charset="0"/>
                          <a:ea typeface="SimSun" panose="02010600030101010101" pitchFamily="2" charset="-122"/>
                        </a:rPr>
                        <a:t>/</a:t>
                      </a:r>
                      <a:r>
                        <a:rPr lang="zh-CN" altLang="en-US" sz="800" dirty="0">
                          <a:effectLst/>
                          <a:latin typeface="Georgia" panose="02040502050405020303" pitchFamily="18" charset="0"/>
                          <a:ea typeface="SimSun" panose="02010600030101010101" pitchFamily="2" charset="-122"/>
                        </a:rPr>
                        <a:t>记录</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拼版</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altLang="zh-CN" sz="800" dirty="0">
                          <a:effectLst/>
                          <a:latin typeface="Georgia" panose="02040502050405020303" pitchFamily="18" charset="0"/>
                          <a:ea typeface="SimSun" panose="02010600030101010101" pitchFamily="2" charset="-122"/>
                        </a:rPr>
                        <a:t>Post-flight</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spcBef>
                          <a:spcPts val="0"/>
                        </a:spcBef>
                        <a:spcAft>
                          <a:spcPts val="0"/>
                        </a:spcAft>
                      </a:pPr>
                      <a:r>
                        <a:rPr lang="zh-CN" altLang="en-US" sz="800" dirty="0">
                          <a:effectLst/>
                          <a:latin typeface="Georgia" panose="02040502050405020303" pitchFamily="18" charset="0"/>
                          <a:ea typeface="SimSun" panose="02010600030101010101" pitchFamily="2" charset="-122"/>
                        </a:rPr>
                        <a:t>直接队列</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en-US" altLang="zh-CN" sz="800">
                          <a:effectLst/>
                          <a:latin typeface="Georgia" panose="02040502050405020303" pitchFamily="18" charset="0"/>
                          <a:ea typeface="SimSun" panose="02010600030101010101" pitchFamily="2" charset="-122"/>
                        </a:rPr>
                        <a:t>CPSI </a:t>
                      </a:r>
                      <a:r>
                        <a:rPr lang="zh-CN" altLang="en-US" sz="800">
                          <a:effectLst/>
                          <a:latin typeface="Georgia" panose="02040502050405020303" pitchFamily="18" charset="0"/>
                          <a:ea typeface="SimSun" panose="02010600030101010101" pitchFamily="2" charset="-122"/>
                        </a:rPr>
                        <a:t>工</a:t>
                      </a:r>
                      <a:r>
                        <a:rPr lang="zh-CN" altLang="en-US" sz="800" dirty="0">
                          <a:effectLst/>
                          <a:latin typeface="Georgia" panose="02040502050405020303" pitchFamily="18" charset="0"/>
                          <a:ea typeface="SimSun" panose="02010600030101010101" pitchFamily="2" charset="-122"/>
                        </a:rPr>
                        <a:t>作流程</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PDF</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PS</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QuickDoc Merge</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PDF/VT</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PPML</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VPS</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VIPP</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FreeForm </a:t>
                      </a:r>
                      <a:r>
                        <a:rPr lang="zh-CN" altLang="en-US" sz="800" b="0" dirty="0">
                          <a:effectLst/>
                          <a:latin typeface="Georgia" panose="02040502050405020303" pitchFamily="18" charset="0"/>
                          <a:ea typeface="SimSun" panose="02010600030101010101" pitchFamily="2" charset="-122"/>
                        </a:rPr>
                        <a:t>主文页</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FreeForm </a:t>
                      </a:r>
                      <a:r>
                        <a:rPr lang="zh-CN" altLang="en-US" sz="800" b="0" dirty="0">
                          <a:effectLst/>
                          <a:latin typeface="Georgia" panose="02040502050405020303" pitchFamily="18" charset="0"/>
                          <a:ea typeface="SimSun" panose="02010600030101010101" pitchFamily="2" charset="-122"/>
                        </a:rPr>
                        <a:t>可变</a:t>
                      </a:r>
                    </a:p>
                  </a:txBody>
                  <a:tcPr marL="67136" marR="67136" marT="0" marB="0" anchor="ct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TIF</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EPS</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en-US" altLang="zh-CN" sz="800">
                          <a:effectLst/>
                          <a:latin typeface="Georgia" panose="02040502050405020303" pitchFamily="18" charset="0"/>
                          <a:ea typeface="SimSun" panose="02010600030101010101" pitchFamily="2" charset="-122"/>
                        </a:rPr>
                        <a:t>APPE </a:t>
                      </a:r>
                      <a:r>
                        <a:rPr lang="zh-CN" altLang="en-US" sz="800">
                          <a:effectLst/>
                          <a:latin typeface="Georgia" panose="02040502050405020303" pitchFamily="18" charset="0"/>
                          <a:ea typeface="SimSun" panose="02010600030101010101" pitchFamily="2" charset="-122"/>
                        </a:rPr>
                        <a:t>工</a:t>
                      </a:r>
                      <a:r>
                        <a:rPr lang="zh-CN" altLang="en-US" sz="800" dirty="0">
                          <a:effectLst/>
                          <a:latin typeface="Georgia" panose="02040502050405020303" pitchFamily="18" charset="0"/>
                          <a:ea typeface="SimSun" panose="02010600030101010101" pitchFamily="2" charset="-122"/>
                        </a:rPr>
                        <a:t>作流程</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PDF</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PDF/VT</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800" b="1" dirty="0">
                          <a:effectLst/>
                          <a:latin typeface="Georgia" panose="02040502050405020303" pitchFamily="18" charset="0"/>
                          <a:ea typeface="SimSun" panose="02010600030101010101" pitchFamily="2" charset="-122"/>
                        </a:rPr>
                        <a:t>是</a:t>
                      </a:r>
                      <a:endParaRPr lang="zh-CN" altLang="en-US" sz="1000" b="1"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是</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en-US" altLang="zh-CN" sz="800">
                          <a:effectLst/>
                          <a:latin typeface="Georgia" panose="02040502050405020303" pitchFamily="18" charset="0"/>
                          <a:ea typeface="SimSun" panose="02010600030101010101" pitchFamily="2" charset="-122"/>
                        </a:rPr>
                        <a:t>PCL </a:t>
                      </a:r>
                      <a:r>
                        <a:rPr lang="zh-CN" altLang="en-US" sz="800">
                          <a:effectLst/>
                          <a:latin typeface="Georgia" panose="02040502050405020303" pitchFamily="18" charset="0"/>
                          <a:ea typeface="SimSun" panose="02010600030101010101" pitchFamily="2" charset="-122"/>
                        </a:rPr>
                        <a:t>工</a:t>
                      </a:r>
                      <a:r>
                        <a:rPr lang="zh-CN" altLang="en-US" sz="800" dirty="0">
                          <a:effectLst/>
                          <a:latin typeface="Georgia" panose="02040502050405020303" pitchFamily="18" charset="0"/>
                          <a:ea typeface="SimSun" panose="02010600030101010101" pitchFamily="2" charset="-122"/>
                        </a:rPr>
                        <a:t>作流程</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en-US" altLang="zh-CN" sz="800" b="0" dirty="0">
                          <a:effectLst/>
                          <a:latin typeface="Georgia" panose="02040502050405020303" pitchFamily="18" charset="0"/>
                          <a:ea typeface="SimSun" panose="02010600030101010101" pitchFamily="2" charset="-122"/>
                        </a:rPr>
                        <a:t>PCL</a:t>
                      </a:r>
                      <a:endParaRPr lang="zh-CN" altLang="en-US" sz="1000" b="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zh-CN" altLang="en-US" sz="800" dirty="0">
                          <a:effectLst/>
                          <a:latin typeface="Georgia" panose="02040502050405020303" pitchFamily="18" charset="0"/>
                          <a:ea typeface="SimSun" panose="02010600030101010101" pitchFamily="2" charset="-122"/>
                        </a:rPr>
                        <a:t>否</a:t>
                      </a:r>
                      <a:endParaRPr lang="zh-CN" altLang="en-US" sz="1000" dirty="0">
                        <a:effectLst/>
                        <a:latin typeface="SimSun" panose="02010600030101010101" pitchFamily="2" charset="-122"/>
                        <a:ea typeface="SimSun" panose="02010600030101010101" pitchFamily="2" charset="-122"/>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spTree>
    <p:extLst>
      <p:ext uri="{BB962C8B-B14F-4D97-AF65-F5344CB8AC3E}">
        <p14:creationId xmlns:p14="http://schemas.microsoft.com/office/powerpoint/2010/main" val="210100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CN" altLang="en-US" dirty="0"/>
              <a:t>安全性增强</a:t>
            </a:r>
          </a:p>
        </p:txBody>
      </p:sp>
      <p:sp>
        <p:nvSpPr>
          <p:cNvPr id="4" name="Slide Number Placeholder 3"/>
          <p:cNvSpPr>
            <a:spLocks noGrp="1"/>
          </p:cNvSpPr>
          <p:nvPr>
            <p:ph type="sldNum" sz="quarter" idx="11"/>
          </p:nvPr>
        </p:nvSpPr>
        <p:spPr/>
        <p:txBody>
          <a:bodyPr/>
          <a:lstStyle/>
          <a:p>
            <a:fld id="{6BEE8092-FD92-D247-BFBB-7625102F9F8E}" type="slidenum">
              <a:rPr lang="en-US" altLang="zh-CN" smtClean="0"/>
              <a:pPr/>
              <a:t>25</a:t>
            </a:fld>
            <a:endParaRPr lang="zh-CN" altLang="en-US" dirty="0"/>
          </a:p>
        </p:txBody>
      </p:sp>
      <p:sp>
        <p:nvSpPr>
          <p:cNvPr id="6" name="Content Placeholder 5"/>
          <p:cNvSpPr>
            <a:spLocks noGrp="1"/>
          </p:cNvSpPr>
          <p:nvPr>
            <p:ph sz="quarter" idx="12"/>
          </p:nvPr>
        </p:nvSpPr>
        <p:spPr>
          <a:xfrm>
            <a:off x="457200" y="1433513"/>
            <a:ext cx="8164286" cy="3180160"/>
          </a:xfrm>
        </p:spPr>
        <p:txBody>
          <a:bodyPr>
            <a:normAutofit/>
          </a:bodyPr>
          <a:lstStyle/>
          <a:p>
            <a:r>
              <a:rPr lang="en-US" altLang="zh-CN" sz="2800" dirty="0"/>
              <a:t>Windows 10 IoT Enterprise</a:t>
            </a:r>
          </a:p>
          <a:p>
            <a:pPr lvl="1">
              <a:spcBef>
                <a:spcPts val="1800"/>
              </a:spcBef>
            </a:pPr>
            <a:r>
              <a:rPr lang="zh-CN" altLang="en-US" sz="2400" dirty="0"/>
              <a:t>利用 </a:t>
            </a:r>
            <a:r>
              <a:rPr lang="en-US" altLang="zh-CN" sz="2400" dirty="0"/>
              <a:t>Windows Defender SmartScreen </a:t>
            </a:r>
            <a:r>
              <a:rPr lang="zh-CN" altLang="en-US" sz="2400" dirty="0"/>
              <a:t>实现防恶意应用程序保护</a:t>
            </a:r>
          </a:p>
          <a:p>
            <a:pPr lvl="1"/>
            <a:r>
              <a:rPr lang="zh-CN" altLang="en-US" sz="2400" dirty="0"/>
              <a:t>通过 </a:t>
            </a:r>
            <a:r>
              <a:rPr lang="en-US" altLang="zh-CN" sz="2400" dirty="0"/>
              <a:t>SMB </a:t>
            </a:r>
            <a:r>
              <a:rPr lang="zh-CN" altLang="en-US" sz="2400" dirty="0"/>
              <a:t>加固和企业证书锁定实现中间人保护</a:t>
            </a:r>
          </a:p>
          <a:p>
            <a:pPr lvl="1"/>
            <a:r>
              <a:rPr lang="zh-CN" altLang="en-US" sz="2400" dirty="0"/>
              <a:t>通过 </a:t>
            </a:r>
            <a:r>
              <a:rPr lang="en-US" altLang="zh-CN" sz="2400" dirty="0"/>
              <a:t>Windows Defender </a:t>
            </a:r>
            <a:r>
              <a:rPr lang="zh-CN" altLang="en-US" sz="2400" dirty="0"/>
              <a:t>和 </a:t>
            </a:r>
            <a:r>
              <a:rPr lang="en-US" altLang="zh-CN" sz="2400" dirty="0"/>
              <a:t>Windows </a:t>
            </a:r>
            <a:r>
              <a:rPr lang="zh-CN" altLang="en-US" sz="2400" dirty="0"/>
              <a:t>数据执行保护实现防恶意软件和防病毒保护</a:t>
            </a:r>
            <a:endParaRPr lang="zh-CN" altLang="en-US" dirty="0"/>
          </a:p>
          <a:p>
            <a:pPr lvl="1"/>
            <a:endParaRPr lang="zh-CN" altLang="en-US" sz="2400" dirty="0"/>
          </a:p>
        </p:txBody>
      </p:sp>
      <p:pic>
        <p:nvPicPr>
          <p:cNvPr id="2" name="Picture 1"/>
          <p:cNvPicPr>
            <a:picLocks noChangeAspect="1"/>
          </p:cNvPicPr>
          <p:nvPr/>
        </p:nvPicPr>
        <p:blipFill>
          <a:blip r:embed="rId3"/>
          <a:stretch>
            <a:fillRect/>
          </a:stretch>
        </p:blipFill>
        <p:spPr>
          <a:xfrm>
            <a:off x="5727228" y="205979"/>
            <a:ext cx="2977040" cy="2977040"/>
          </a:xfrm>
          <a:prstGeom prst="rect">
            <a:avLst/>
          </a:prstGeom>
        </p:spPr>
      </p:pic>
      <p:pic>
        <p:nvPicPr>
          <p:cNvPr id="8" name="Picture 7">
            <a:extLst>
              <a:ext uri="{FF2B5EF4-FFF2-40B4-BE49-F238E27FC236}">
                <a16:creationId xmlns:a16="http://schemas.microsoft.com/office/drawing/2014/main" id="{61819C18-C754-4EC5-ADED-08C3F91C5176}"/>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159859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可维修性改进</a:t>
            </a:r>
          </a:p>
        </p:txBody>
      </p:sp>
      <p:sp>
        <p:nvSpPr>
          <p:cNvPr id="3" name="Slide Number Placeholder 2"/>
          <p:cNvSpPr>
            <a:spLocks noGrp="1"/>
          </p:cNvSpPr>
          <p:nvPr>
            <p:ph type="sldNum" sz="quarter" idx="11"/>
          </p:nvPr>
        </p:nvSpPr>
        <p:spPr/>
        <p:txBody>
          <a:bodyPr/>
          <a:lstStyle/>
          <a:p>
            <a:fld id="{6BEE8092-FD92-D247-BFBB-7625102F9F8E}" type="slidenum">
              <a:rPr lang="en-US" altLang="zh-CN" smtClean="0"/>
              <a:pPr/>
              <a:t>26</a:t>
            </a:fld>
            <a:endParaRPr lang="zh-CN" altLang="en-US" dirty="0"/>
          </a:p>
        </p:txBody>
      </p:sp>
      <p:sp>
        <p:nvSpPr>
          <p:cNvPr id="4" name="Content Placeholder 3"/>
          <p:cNvSpPr>
            <a:spLocks noGrp="1"/>
          </p:cNvSpPr>
          <p:nvPr>
            <p:ph sz="quarter" idx="12"/>
          </p:nvPr>
        </p:nvSpPr>
        <p:spPr>
          <a:xfrm>
            <a:off x="457200" y="1433513"/>
            <a:ext cx="5594279" cy="3180160"/>
          </a:xfrm>
        </p:spPr>
        <p:txBody>
          <a:bodyPr>
            <a:normAutofit/>
          </a:bodyPr>
          <a:lstStyle/>
          <a:p>
            <a:pPr marL="0" indent="0">
              <a:buNone/>
            </a:pPr>
            <a:r>
              <a:rPr lang="zh-CN" altLang="en-US" dirty="0"/>
              <a:t>最大程度减少生产中断  </a:t>
            </a:r>
          </a:p>
          <a:p>
            <a:r>
              <a:rPr lang="en-US" altLang="zh-CN" dirty="0"/>
              <a:t>Fiery </a:t>
            </a:r>
            <a:r>
              <a:rPr lang="zh-CN" altLang="en-US" dirty="0"/>
              <a:t>更新</a:t>
            </a:r>
          </a:p>
          <a:p>
            <a:pPr lvl="1"/>
            <a:r>
              <a:rPr lang="zh-CN" altLang="en-US" dirty="0"/>
              <a:t>轻松保持 </a:t>
            </a:r>
            <a:r>
              <a:rPr lang="en-US" altLang="zh-CN" dirty="0"/>
              <a:t>Fiery </a:t>
            </a:r>
            <a:r>
              <a:rPr lang="zh-CN" altLang="en-US" dirty="0"/>
              <a:t>服务器最新</a:t>
            </a:r>
          </a:p>
          <a:p>
            <a:r>
              <a:rPr lang="zh-CN" altLang="en-US" dirty="0"/>
              <a:t>自动系统备份</a:t>
            </a:r>
          </a:p>
          <a:p>
            <a:r>
              <a:rPr lang="zh-CN" altLang="en-US" dirty="0"/>
              <a:t>还原后快速恢复</a:t>
            </a:r>
          </a:p>
          <a:p>
            <a:endParaRPr lang="zh-CN" altLang="en-US" dirty="0"/>
          </a:p>
        </p:txBody>
      </p:sp>
      <p:pic>
        <p:nvPicPr>
          <p:cNvPr id="6" name="Picture 5"/>
          <p:cNvPicPr>
            <a:picLocks noChangeAspect="1"/>
          </p:cNvPicPr>
          <p:nvPr/>
        </p:nvPicPr>
        <p:blipFill>
          <a:blip r:embed="rId3"/>
          <a:stretch>
            <a:fillRect/>
          </a:stretch>
        </p:blipFill>
        <p:spPr>
          <a:xfrm>
            <a:off x="5982704" y="1789757"/>
            <a:ext cx="2704096" cy="2467672"/>
          </a:xfrm>
          <a:prstGeom prst="rect">
            <a:avLst/>
          </a:prstGeom>
          <a:ln>
            <a:noFill/>
          </a:ln>
          <a:effectLst>
            <a:softEdge rad="63500"/>
          </a:effectLst>
        </p:spPr>
      </p:pic>
      <p:pic>
        <p:nvPicPr>
          <p:cNvPr id="8" name="Picture 7">
            <a:extLst>
              <a:ext uri="{FF2B5EF4-FFF2-40B4-BE49-F238E27FC236}">
                <a16:creationId xmlns:a16="http://schemas.microsoft.com/office/drawing/2014/main" id="{CDA4220C-B462-4D53-B54C-20068205E565}"/>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9814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CN" altLang="en-US" dirty="0"/>
              <a:t>自动系统备份</a:t>
            </a:r>
          </a:p>
        </p:txBody>
      </p:sp>
      <p:sp>
        <p:nvSpPr>
          <p:cNvPr id="4" name="Slide Number Placeholder 3"/>
          <p:cNvSpPr>
            <a:spLocks noGrp="1"/>
          </p:cNvSpPr>
          <p:nvPr>
            <p:ph type="sldNum" sz="quarter" idx="11"/>
          </p:nvPr>
        </p:nvSpPr>
        <p:spPr/>
        <p:txBody>
          <a:bodyPr/>
          <a:lstStyle/>
          <a:p>
            <a:fld id="{6BEE8092-FD92-D247-BFBB-7625102F9F8E}" type="slidenum">
              <a:rPr lang="en-US" altLang="zh-CN" smtClean="0"/>
              <a:pPr/>
              <a:t>27</a:t>
            </a:fld>
            <a:endParaRPr lang="zh-CN" altLang="en-US" dirty="0"/>
          </a:p>
        </p:txBody>
      </p:sp>
      <p:sp>
        <p:nvSpPr>
          <p:cNvPr id="6" name="Content Placeholder 5"/>
          <p:cNvSpPr>
            <a:spLocks noGrp="1"/>
          </p:cNvSpPr>
          <p:nvPr>
            <p:ph sz="quarter" idx="12"/>
          </p:nvPr>
        </p:nvSpPr>
        <p:spPr>
          <a:xfrm>
            <a:off x="457200" y="1433513"/>
            <a:ext cx="4231532" cy="3361324"/>
          </a:xfrm>
        </p:spPr>
        <p:txBody>
          <a:bodyPr>
            <a:noAutofit/>
          </a:bodyPr>
          <a:lstStyle/>
          <a:p>
            <a:pPr>
              <a:lnSpc>
                <a:spcPct val="108000"/>
              </a:lnSpc>
              <a:spcBef>
                <a:spcPts val="0"/>
              </a:spcBef>
            </a:pPr>
            <a:r>
              <a:rPr lang="zh-CN" altLang="en-US" sz="2400" dirty="0"/>
              <a:t>通过 </a:t>
            </a:r>
            <a:r>
              <a:rPr lang="en-US" altLang="zh-CN" sz="2400" dirty="0"/>
              <a:t>Fiery QuickTouch </a:t>
            </a:r>
            <a:r>
              <a:rPr lang="zh-CN" altLang="en-US" sz="2400" dirty="0"/>
              <a:t>和 </a:t>
            </a:r>
            <a:r>
              <a:rPr lang="en-US" altLang="zh-CN" sz="2400" dirty="0"/>
              <a:t>WebTools </a:t>
            </a:r>
            <a:r>
              <a:rPr lang="zh-CN" altLang="en-US" sz="2400" dirty="0"/>
              <a:t>建立备份计划</a:t>
            </a:r>
          </a:p>
          <a:p>
            <a:pPr>
              <a:lnSpc>
                <a:spcPct val="108000"/>
              </a:lnSpc>
              <a:spcBef>
                <a:spcPts val="0"/>
              </a:spcBef>
            </a:pPr>
            <a:r>
              <a:rPr lang="zh-CN" altLang="en-US" sz="2400" dirty="0"/>
              <a:t>不到一个小时即可还原 </a:t>
            </a:r>
            <a:r>
              <a:rPr lang="en-US" altLang="zh-CN" sz="2400" dirty="0"/>
              <a:t>Fiery </a:t>
            </a:r>
            <a:r>
              <a:rPr lang="zh-CN" altLang="en-US" sz="2400" dirty="0"/>
              <a:t>服务器 </a:t>
            </a:r>
          </a:p>
          <a:p>
            <a:pPr lvl="1">
              <a:lnSpc>
                <a:spcPct val="108000"/>
              </a:lnSpc>
              <a:spcBef>
                <a:spcPts val="0"/>
              </a:spcBef>
            </a:pPr>
            <a:r>
              <a:rPr lang="zh-CN" altLang="en-US" sz="1800" dirty="0"/>
              <a:t>所需时间仅为通过 </a:t>
            </a:r>
            <a:r>
              <a:rPr lang="en-US" altLang="zh-CN" sz="1800" dirty="0"/>
              <a:t>DVD </a:t>
            </a:r>
            <a:r>
              <a:rPr lang="zh-CN" altLang="en-US" sz="1800" dirty="0"/>
              <a:t>套件加载的 </a:t>
            </a:r>
            <a:r>
              <a:rPr lang="en-US" altLang="zh-CN" sz="1800" dirty="0"/>
              <a:t>1/8</a:t>
            </a:r>
          </a:p>
          <a:p>
            <a:pPr>
              <a:lnSpc>
                <a:spcPct val="108000"/>
              </a:lnSpc>
              <a:spcBef>
                <a:spcPts val="0"/>
              </a:spcBef>
            </a:pPr>
            <a:r>
              <a:rPr lang="zh-CN" altLang="en-US" sz="2400" dirty="0"/>
              <a:t>无需 </a:t>
            </a:r>
            <a:r>
              <a:rPr lang="en-US" altLang="zh-CN" sz="2400" dirty="0"/>
              <a:t>DVD </a:t>
            </a:r>
            <a:r>
              <a:rPr lang="zh-CN" altLang="en-US" sz="2400" dirty="0"/>
              <a:t>套件</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895" y="1503816"/>
            <a:ext cx="3866905" cy="1900866"/>
          </a:xfrm>
          <a:prstGeom prst="rect">
            <a:avLst/>
          </a:prstGeom>
          <a:ln>
            <a:solidFill>
              <a:schemeClr val="tx1"/>
            </a:solidFill>
          </a:ln>
        </p:spPr>
      </p:pic>
      <p:pic>
        <p:nvPicPr>
          <p:cNvPr id="9" name="Picture 8">
            <a:extLst>
              <a:ext uri="{FF2B5EF4-FFF2-40B4-BE49-F238E27FC236}">
                <a16:creationId xmlns:a16="http://schemas.microsoft.com/office/drawing/2014/main" id="{5218101E-5256-4893-8684-ED8AC4E98A09}"/>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3251861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集成增强</a:t>
            </a:r>
          </a:p>
        </p:txBody>
      </p:sp>
      <p:sp>
        <p:nvSpPr>
          <p:cNvPr id="3" name="Slide Number Placeholder 2"/>
          <p:cNvSpPr>
            <a:spLocks noGrp="1"/>
          </p:cNvSpPr>
          <p:nvPr>
            <p:ph type="sldNum" sz="quarter" idx="11"/>
          </p:nvPr>
        </p:nvSpPr>
        <p:spPr/>
        <p:txBody>
          <a:bodyPr/>
          <a:lstStyle/>
          <a:p>
            <a:fld id="{6BEE8092-FD92-D247-BFBB-7625102F9F8E}" type="slidenum">
              <a:rPr lang="en-US" altLang="zh-CN" smtClean="0"/>
              <a:pPr/>
              <a:t>28</a:t>
            </a:fld>
            <a:endParaRPr lang="zh-CN" altLang="en-US" dirty="0"/>
          </a:p>
        </p:txBody>
      </p:sp>
      <p:sp>
        <p:nvSpPr>
          <p:cNvPr id="4" name="Content Placeholder 3"/>
          <p:cNvSpPr>
            <a:spLocks noGrp="1"/>
          </p:cNvSpPr>
          <p:nvPr>
            <p:ph sz="quarter" idx="12"/>
          </p:nvPr>
        </p:nvSpPr>
        <p:spPr>
          <a:xfrm>
            <a:off x="457199" y="1433513"/>
            <a:ext cx="8348703" cy="3180160"/>
          </a:xfrm>
        </p:spPr>
        <p:txBody>
          <a:bodyPr>
            <a:normAutofit/>
          </a:bodyPr>
          <a:lstStyle/>
          <a:p>
            <a:r>
              <a:rPr lang="zh-CN" altLang="en-US" sz="2800" dirty="0"/>
              <a:t>新 </a:t>
            </a:r>
            <a:r>
              <a:rPr lang="en-US" altLang="zh-CN" sz="2800" dirty="0"/>
              <a:t>API </a:t>
            </a:r>
            <a:r>
              <a:rPr lang="zh-CN" altLang="en-US" sz="2800" dirty="0"/>
              <a:t>和更高的可用性，可轻松集成 </a:t>
            </a:r>
            <a:r>
              <a:rPr lang="en-US" altLang="zh-CN" sz="2800" dirty="0"/>
              <a:t>Fiery API v4 </a:t>
            </a:r>
            <a:r>
              <a:rPr lang="zh-CN" altLang="en-US" sz="2800" dirty="0"/>
              <a:t>中的内部应用程序</a:t>
            </a:r>
          </a:p>
          <a:p>
            <a:r>
              <a:rPr lang="zh-CN" altLang="en-US" sz="2800" dirty="0"/>
              <a:t>支持 </a:t>
            </a:r>
            <a:r>
              <a:rPr lang="en-US" altLang="zh-CN" sz="2800" dirty="0"/>
              <a:t>JDF </a:t>
            </a:r>
            <a:r>
              <a:rPr lang="zh-CN" altLang="en-US" sz="2800" dirty="0"/>
              <a:t>的新 </a:t>
            </a:r>
            <a:r>
              <a:rPr lang="en-US" altLang="zh-CN" sz="2800" dirty="0"/>
              <a:t>Fiery </a:t>
            </a:r>
            <a:r>
              <a:rPr lang="zh-CN" altLang="en-US" sz="2800" dirty="0"/>
              <a:t>采用 </a:t>
            </a:r>
            <a:r>
              <a:rPr lang="en-US" altLang="zh-CN" sz="2800" dirty="0"/>
              <a:t>Fiery JDF v1.5</a:t>
            </a:r>
          </a:p>
          <a:p>
            <a:pPr lvl="1"/>
            <a:r>
              <a:rPr lang="en-US" altLang="zh-CN" dirty="0"/>
              <a:t>EFI AutoCount</a:t>
            </a:r>
            <a:endParaRPr lang="zh-CN" altLang="en-US" dirty="0"/>
          </a:p>
          <a:p>
            <a:pPr lvl="1"/>
            <a:r>
              <a:rPr lang="en-US" altLang="zh-CN" dirty="0"/>
              <a:t>EFI Quick Print Suite</a:t>
            </a:r>
          </a:p>
          <a:p>
            <a:pPr lvl="1"/>
            <a:r>
              <a:rPr lang="en-US" altLang="zh-CN" dirty="0"/>
              <a:t>Kodak Prinergy 8.1</a:t>
            </a:r>
          </a:p>
        </p:txBody>
      </p:sp>
      <p:pic>
        <p:nvPicPr>
          <p:cNvPr id="5" name="Picture 4"/>
          <p:cNvPicPr>
            <a:picLocks noChangeAspect="1"/>
          </p:cNvPicPr>
          <p:nvPr/>
        </p:nvPicPr>
        <p:blipFill>
          <a:blip r:embed="rId3"/>
          <a:stretch>
            <a:fillRect/>
          </a:stretch>
        </p:blipFill>
        <p:spPr>
          <a:xfrm>
            <a:off x="7788909" y="88371"/>
            <a:ext cx="911303" cy="911303"/>
          </a:xfrm>
          <a:prstGeom prst="rect">
            <a:avLst/>
          </a:prstGeom>
        </p:spPr>
      </p:pic>
    </p:spTree>
    <p:extLst>
      <p:ext uri="{BB962C8B-B14F-4D97-AF65-F5344CB8AC3E}">
        <p14:creationId xmlns:p14="http://schemas.microsoft.com/office/powerpoint/2010/main" val="207509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3600" dirty="0"/>
              <a:t>Fiery FS300 Pro </a:t>
            </a:r>
            <a:r>
              <a:rPr lang="zh-CN" altLang="en-US" sz="3600" dirty="0"/>
              <a:t>的价值</a:t>
            </a:r>
          </a:p>
        </p:txBody>
      </p:sp>
      <p:sp>
        <p:nvSpPr>
          <p:cNvPr id="3" name="Slide Number Placeholder 2"/>
          <p:cNvSpPr>
            <a:spLocks noGrp="1"/>
          </p:cNvSpPr>
          <p:nvPr>
            <p:ph type="sldNum" sz="quarter" idx="11"/>
          </p:nvPr>
        </p:nvSpPr>
        <p:spPr/>
        <p:txBody>
          <a:bodyPr/>
          <a:lstStyle/>
          <a:p>
            <a:fld id="{6BEE8092-FD92-D247-BFBB-7625102F9F8E}" type="slidenum">
              <a:rPr lang="en-US" altLang="zh-CN" smtClean="0"/>
              <a:pPr/>
              <a:t>29</a:t>
            </a:fld>
            <a:endParaRPr lang="zh-CN" altLang="en-US" dirty="0"/>
          </a:p>
        </p:txBody>
      </p:sp>
      <p:sp>
        <p:nvSpPr>
          <p:cNvPr id="4" name="Content Placeholder 3"/>
          <p:cNvSpPr>
            <a:spLocks noGrp="1"/>
          </p:cNvSpPr>
          <p:nvPr>
            <p:ph sz="quarter" idx="12"/>
          </p:nvPr>
        </p:nvSpPr>
        <p:spPr>
          <a:xfrm>
            <a:off x="457199" y="2019299"/>
            <a:ext cx="5060731" cy="2594373"/>
          </a:xfrm>
        </p:spPr>
        <p:txBody>
          <a:bodyPr>
            <a:normAutofit/>
          </a:bodyPr>
          <a:lstStyle/>
          <a:p>
            <a:r>
              <a:rPr lang="zh-CN" altLang="en-US" sz="2800" dirty="0"/>
              <a:t>在客户的重要领域引领创新</a:t>
            </a:r>
          </a:p>
          <a:p>
            <a:r>
              <a:rPr lang="zh-CN" altLang="en-US" sz="2800" dirty="0"/>
              <a:t>驱动行业最先进的数字印刷机的诞生</a:t>
            </a:r>
          </a:p>
        </p:txBody>
      </p:sp>
      <p:pic>
        <p:nvPicPr>
          <p:cNvPr id="9" name="Picture 8" descr="EFI_ICON_FourFieryAreas_US_v2a.3_withBorder_R1.png">
            <a:extLst>
              <a:ext uri="{FF2B5EF4-FFF2-40B4-BE49-F238E27FC236}">
                <a16:creationId xmlns:a16="http://schemas.microsoft.com/office/drawing/2014/main" id="{73331794-7374-4E13-B8AF-23AA76BD9AC7}"/>
              </a:ext>
            </a:extLst>
          </p:cNvPr>
          <p:cNvPicPr>
            <a:picLocks noChangeAspect="1"/>
          </p:cNvPicPr>
          <p:nvPr/>
        </p:nvPicPr>
        <p:blipFill>
          <a:blip r:embed="rId3"/>
          <a:stretch>
            <a:fillRect/>
          </a:stretch>
        </p:blipFill>
        <p:spPr>
          <a:xfrm>
            <a:off x="5685272" y="1503904"/>
            <a:ext cx="2838648" cy="2816134"/>
          </a:xfrm>
          <a:prstGeom prst="rect">
            <a:avLst/>
          </a:prstGeom>
        </p:spPr>
      </p:pic>
    </p:spTree>
    <p:extLst>
      <p:ext uri="{BB962C8B-B14F-4D97-AF65-F5344CB8AC3E}">
        <p14:creationId xmlns:p14="http://schemas.microsoft.com/office/powerpoint/2010/main" val="314978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64696" y="1250201"/>
            <a:ext cx="3097709" cy="2331064"/>
            <a:chOff x="1164696" y="1250201"/>
            <a:chExt cx="3097709" cy="2331064"/>
          </a:xfrm>
        </p:grpSpPr>
        <p:grpSp>
          <p:nvGrpSpPr>
            <p:cNvPr id="31" name="Group 30"/>
            <p:cNvGrpSpPr/>
            <p:nvPr/>
          </p:nvGrpSpPr>
          <p:grpSpPr>
            <a:xfrm rot="21164635" flipH="1" flipV="1">
              <a:off x="1272134" y="1250201"/>
              <a:ext cx="2990271" cy="2331064"/>
              <a:chOff x="4698367" y="2358886"/>
              <a:chExt cx="2990271" cy="2331064"/>
            </a:xfrm>
            <a:solidFill>
              <a:srgbClr val="FFC000"/>
            </a:solidFill>
          </p:grpSpPr>
          <p:sp>
            <p:nvSpPr>
              <p:cNvPr id="32" name="Trapezoid 3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33" name="Oval 32"/>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grpSp>
        <p:sp>
          <p:nvSpPr>
            <p:cNvPr id="14" name="TextBox 13"/>
            <p:cNvSpPr txBox="1"/>
            <p:nvPr/>
          </p:nvSpPr>
          <p:spPr>
            <a:xfrm>
              <a:off x="1164696" y="1936234"/>
              <a:ext cx="2099258" cy="646331"/>
            </a:xfrm>
            <a:prstGeom prst="rect">
              <a:avLst/>
            </a:prstGeom>
            <a:noFill/>
          </p:spPr>
          <p:txBody>
            <a:bodyPr wrap="square" rtlCol="0">
              <a:spAutoFit/>
            </a:bodyPr>
            <a:lstStyle/>
            <a:p>
              <a:pPr algn="ctr"/>
              <a:r>
                <a:rPr lang="en-US" altLang="zh-CN" dirty="0">
                  <a:latin typeface="Georgia" panose="02040502050405020303" pitchFamily="18" charset="0"/>
                  <a:ea typeface="SimSun" panose="02010600030101010101" pitchFamily="2" charset="-122"/>
                </a:rPr>
                <a:t>Fiery Command WorkStation</a:t>
              </a:r>
              <a:r>
                <a:rPr lang="en-US" altLang="zh-CN" baseline="30000" dirty="0">
                  <a:latin typeface="Georgia" panose="02040502050405020303" pitchFamily="18" charset="0"/>
                  <a:ea typeface="SimSun" panose="02010600030101010101" pitchFamily="2" charset="-122"/>
                </a:rPr>
                <a:t>®</a:t>
              </a:r>
            </a:p>
          </p:txBody>
        </p:sp>
      </p:grpSp>
      <p:grpSp>
        <p:nvGrpSpPr>
          <p:cNvPr id="24" name="Group 23"/>
          <p:cNvGrpSpPr/>
          <p:nvPr/>
        </p:nvGrpSpPr>
        <p:grpSpPr>
          <a:xfrm>
            <a:off x="4698367" y="1121512"/>
            <a:ext cx="3015250" cy="2331064"/>
            <a:chOff x="4698367" y="1121512"/>
            <a:chExt cx="3015250" cy="2331064"/>
          </a:xfrm>
        </p:grpSpPr>
        <p:grpSp>
          <p:nvGrpSpPr>
            <p:cNvPr id="25" name="Group 24"/>
            <p:cNvGrpSpPr/>
            <p:nvPr/>
          </p:nvGrpSpPr>
          <p:grpSpPr>
            <a:xfrm rot="435365" flipV="1">
              <a:off x="4698367" y="1121512"/>
              <a:ext cx="2990271" cy="2331064"/>
              <a:chOff x="4698367" y="2358886"/>
              <a:chExt cx="2990271" cy="2331064"/>
            </a:xfrm>
            <a:solidFill>
              <a:srgbClr val="FFC000"/>
            </a:solidFill>
          </p:grpSpPr>
          <p:sp>
            <p:nvSpPr>
              <p:cNvPr id="29" name="Trapezoid 28"/>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30" name="Oval 29"/>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grpSp>
        <p:sp>
          <p:nvSpPr>
            <p:cNvPr id="37" name="TextBox 36"/>
            <p:cNvSpPr txBox="1"/>
            <p:nvPr/>
          </p:nvSpPr>
          <p:spPr>
            <a:xfrm>
              <a:off x="5786846" y="1767757"/>
              <a:ext cx="1926771" cy="646331"/>
            </a:xfrm>
            <a:prstGeom prst="rect">
              <a:avLst/>
            </a:prstGeom>
            <a:noFill/>
          </p:spPr>
          <p:txBody>
            <a:bodyPr wrap="square" rtlCol="0">
              <a:spAutoFit/>
            </a:bodyPr>
            <a:lstStyle/>
            <a:p>
              <a:pPr algn="ctr"/>
              <a:r>
                <a:rPr lang="en-US" altLang="zh-CN" dirty="0">
                  <a:latin typeface="Georgia" panose="02040502050405020303" pitchFamily="18" charset="0"/>
                  <a:ea typeface="SimSun" panose="02010600030101010101" pitchFamily="2" charset="-122"/>
                </a:rPr>
                <a:t>Fiery FS300 Pro </a:t>
              </a:r>
              <a:r>
                <a:rPr lang="zh-CN" altLang="en-US" dirty="0">
                  <a:latin typeface="Georgia" panose="02040502050405020303" pitchFamily="18" charset="0"/>
                  <a:ea typeface="SimSun" panose="02010600030101010101" pitchFamily="2" charset="-122"/>
                </a:rPr>
                <a:t>系统软件</a:t>
              </a:r>
            </a:p>
          </p:txBody>
        </p:sp>
      </p:grpSp>
      <p:grpSp>
        <p:nvGrpSpPr>
          <p:cNvPr id="22" name="Group 21"/>
          <p:cNvGrpSpPr/>
          <p:nvPr/>
        </p:nvGrpSpPr>
        <p:grpSpPr>
          <a:xfrm>
            <a:off x="1206553" y="2723929"/>
            <a:ext cx="3055852" cy="2331064"/>
            <a:chOff x="1206553" y="2723929"/>
            <a:chExt cx="3055852" cy="2331064"/>
          </a:xfrm>
        </p:grpSpPr>
        <p:grpSp>
          <p:nvGrpSpPr>
            <p:cNvPr id="34" name="Group 33"/>
            <p:cNvGrpSpPr/>
            <p:nvPr/>
          </p:nvGrpSpPr>
          <p:grpSpPr>
            <a:xfrm rot="435365" flipH="1">
              <a:off x="1272134" y="2723929"/>
              <a:ext cx="2990271" cy="2331064"/>
              <a:chOff x="4698367" y="2358886"/>
              <a:chExt cx="2990271" cy="2331064"/>
            </a:xfrm>
            <a:solidFill>
              <a:srgbClr val="FFD961"/>
            </a:solidFill>
          </p:grpSpPr>
          <p:sp>
            <p:nvSpPr>
              <p:cNvPr id="35" name="Trapezoid 34"/>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36" name="Oval 35"/>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grpSp>
        <p:sp>
          <p:nvSpPr>
            <p:cNvPr id="38" name="TextBox 37"/>
            <p:cNvSpPr txBox="1"/>
            <p:nvPr/>
          </p:nvSpPr>
          <p:spPr>
            <a:xfrm>
              <a:off x="1206553" y="3714978"/>
              <a:ext cx="2038805" cy="646331"/>
            </a:xfrm>
            <a:prstGeom prst="rect">
              <a:avLst/>
            </a:prstGeom>
            <a:noFill/>
          </p:spPr>
          <p:txBody>
            <a:bodyPr wrap="square" rtlCol="0">
              <a:spAutoFit/>
            </a:bodyPr>
            <a:lstStyle/>
            <a:p>
              <a:pPr algn="ctr"/>
              <a:r>
                <a:rPr lang="en-US" altLang="zh-CN" dirty="0">
                  <a:latin typeface="Georgia" panose="02040502050405020303" pitchFamily="18" charset="0"/>
                  <a:ea typeface="SimSun" panose="02010600030101010101" pitchFamily="2" charset="-122"/>
                </a:rPr>
                <a:t>Fiery NX </a:t>
              </a:r>
              <a:br>
                <a:rPr lang="en-US" altLang="zh-CN" dirty="0">
                  <a:latin typeface="Georgia" panose="02040502050405020303" pitchFamily="18" charset="0"/>
                  <a:ea typeface="SimSun" panose="02010600030101010101" pitchFamily="2" charset="-122"/>
                </a:rPr>
              </a:br>
              <a:r>
                <a:rPr lang="zh-CN" altLang="en-US" dirty="0">
                  <a:latin typeface="Georgia" panose="02040502050405020303" pitchFamily="18" charset="0"/>
                  <a:ea typeface="SimSun" panose="02010600030101010101" pitchFamily="2" charset="-122"/>
                </a:rPr>
                <a:t>和 </a:t>
              </a:r>
              <a:r>
                <a:rPr lang="en-US" altLang="zh-CN" dirty="0">
                  <a:latin typeface="Georgia" panose="02040502050405020303" pitchFamily="18" charset="0"/>
                  <a:ea typeface="SimSun" panose="02010600030101010101" pitchFamily="2" charset="-122"/>
                </a:rPr>
                <a:t>XB </a:t>
              </a:r>
              <a:r>
                <a:rPr lang="zh-CN" altLang="en-US" dirty="0">
                  <a:latin typeface="Georgia" panose="02040502050405020303" pitchFamily="18" charset="0"/>
                  <a:ea typeface="SimSun" panose="02010600030101010101" pitchFamily="2" charset="-122"/>
                </a:rPr>
                <a:t>平台</a:t>
              </a:r>
            </a:p>
          </p:txBody>
        </p:sp>
      </p:grpSp>
      <p:grpSp>
        <p:nvGrpSpPr>
          <p:cNvPr id="40" name="Group 39"/>
          <p:cNvGrpSpPr/>
          <p:nvPr/>
        </p:nvGrpSpPr>
        <p:grpSpPr>
          <a:xfrm>
            <a:off x="4698367" y="2595240"/>
            <a:ext cx="3077505" cy="2331064"/>
            <a:chOff x="4698367" y="2595240"/>
            <a:chExt cx="3077505" cy="2331064"/>
          </a:xfrm>
        </p:grpSpPr>
        <p:grpSp>
          <p:nvGrpSpPr>
            <p:cNvPr id="13" name="Group 12"/>
            <p:cNvGrpSpPr/>
            <p:nvPr/>
          </p:nvGrpSpPr>
          <p:grpSpPr>
            <a:xfrm rot="21164635">
              <a:off x="4698367" y="2595240"/>
              <a:ext cx="2990271" cy="2331064"/>
              <a:chOff x="4698367" y="2358886"/>
              <a:chExt cx="2990271" cy="2331064"/>
            </a:xfrm>
            <a:solidFill>
              <a:srgbClr val="FFD961"/>
            </a:solidFill>
          </p:grpSpPr>
          <p:sp>
            <p:nvSpPr>
              <p:cNvPr id="12" name="Trapezoid 1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9" name="Oval 8"/>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grpSp>
        <p:sp>
          <p:nvSpPr>
            <p:cNvPr id="39" name="TextBox 38"/>
            <p:cNvSpPr txBox="1"/>
            <p:nvPr/>
          </p:nvSpPr>
          <p:spPr>
            <a:xfrm>
              <a:off x="5737067" y="3668625"/>
              <a:ext cx="2038805" cy="646331"/>
            </a:xfrm>
            <a:prstGeom prst="rect">
              <a:avLst/>
            </a:prstGeom>
            <a:noFill/>
          </p:spPr>
          <p:txBody>
            <a:bodyPr wrap="square" rtlCol="0">
              <a:spAutoFit/>
            </a:bodyPr>
            <a:lstStyle/>
            <a:p>
              <a:pPr algn="ctr"/>
              <a:r>
                <a:rPr lang="en-US" altLang="zh-CN" dirty="0">
                  <a:latin typeface="Georgia" panose="02040502050405020303" pitchFamily="18" charset="0"/>
                  <a:ea typeface="SimSun" panose="02010600030101010101" pitchFamily="2" charset="-122"/>
                </a:rPr>
                <a:t>Fiery </a:t>
              </a:r>
              <a:r>
                <a:rPr lang="zh-CN" altLang="en-US" dirty="0">
                  <a:latin typeface="Georgia" panose="02040502050405020303" pitchFamily="18" charset="0"/>
                  <a:ea typeface="SimSun" panose="02010600030101010101" pitchFamily="2" charset="-122"/>
                </a:rPr>
                <a:t>排版调整工作流程</a:t>
              </a:r>
            </a:p>
          </p:txBody>
        </p:sp>
      </p:grpSp>
      <p:sp>
        <p:nvSpPr>
          <p:cNvPr id="5" name="Title 4"/>
          <p:cNvSpPr>
            <a:spLocks noGrp="1"/>
          </p:cNvSpPr>
          <p:nvPr>
            <p:ph type="title"/>
          </p:nvPr>
        </p:nvSpPr>
        <p:spPr/>
        <p:txBody>
          <a:bodyPr/>
          <a:lstStyle/>
          <a:p>
            <a:r>
              <a:rPr lang="zh-CN" altLang="en-US" dirty="0"/>
              <a:t>新平台创新</a:t>
            </a:r>
          </a:p>
        </p:txBody>
      </p:sp>
      <p:sp>
        <p:nvSpPr>
          <p:cNvPr id="4" name="Slide Number Placeholder 3"/>
          <p:cNvSpPr>
            <a:spLocks noGrp="1"/>
          </p:cNvSpPr>
          <p:nvPr>
            <p:ph type="sldNum" sz="quarter" idx="11"/>
          </p:nvPr>
        </p:nvSpPr>
        <p:spPr/>
        <p:txBody>
          <a:bodyPr/>
          <a:lstStyle/>
          <a:p>
            <a:fld id="{6BEE8092-FD92-D247-BFBB-7625102F9F8E}" type="slidenum">
              <a:rPr lang="en-US" altLang="zh-CN" smtClean="0"/>
              <a:pPr/>
              <a:t>3</a:t>
            </a:fld>
            <a:endParaRPr lang="zh-CN" altLang="en-US" dirty="0"/>
          </a:p>
        </p:txBody>
      </p:sp>
      <p:pic>
        <p:nvPicPr>
          <p:cNvPr id="8" name="Picture 2" descr="C:\Users\veronicm\AppData\Local\Temp\SNAGHTML294a9cb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604" y="1639054"/>
            <a:ext cx="2182533" cy="32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7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CN" altLang="en-US" dirty="0"/>
              <a:t>公开发布</a:t>
            </a:r>
          </a:p>
        </p:txBody>
      </p:sp>
      <p:sp>
        <p:nvSpPr>
          <p:cNvPr id="6" name="Content Placeholder 5"/>
          <p:cNvSpPr>
            <a:spLocks noGrp="1"/>
          </p:cNvSpPr>
          <p:nvPr>
            <p:ph idx="4294967295"/>
          </p:nvPr>
        </p:nvSpPr>
        <p:spPr>
          <a:xfrm>
            <a:off x="457200" y="1336640"/>
            <a:ext cx="6202391" cy="3541330"/>
          </a:xfrm>
          <a:prstGeom prst="rect">
            <a:avLst/>
          </a:prstGeom>
        </p:spPr>
        <p:txBody>
          <a:bodyPr numCol="1">
            <a:normAutofit/>
          </a:bodyPr>
          <a:lstStyle/>
          <a:p>
            <a:r>
              <a:rPr lang="en-US" altLang="zh-CN" sz="2400" dirty="0"/>
              <a:t>EFI </a:t>
            </a:r>
            <a:r>
              <a:rPr lang="zh-CN" altLang="en-US" sz="2400" dirty="0"/>
              <a:t>新闻发布： </a:t>
            </a:r>
          </a:p>
          <a:p>
            <a:pPr lvl="1"/>
            <a:r>
              <a:rPr lang="zh-CN" altLang="en-US" sz="2000" dirty="0"/>
              <a:t>欧洲和美国：</a:t>
            </a:r>
            <a:r>
              <a:rPr lang="en-US" altLang="zh-CN" sz="2000" dirty="0"/>
              <a:t>9 </a:t>
            </a:r>
            <a:r>
              <a:rPr lang="zh-CN" altLang="en-US" sz="2000" dirty="0"/>
              <a:t>月 </a:t>
            </a:r>
            <a:r>
              <a:rPr lang="en-US" altLang="zh-CN" sz="2000" dirty="0"/>
              <a:t>11 </a:t>
            </a:r>
            <a:r>
              <a:rPr lang="zh-CN" altLang="en-US" sz="2000" dirty="0"/>
              <a:t>日</a:t>
            </a:r>
            <a:r>
              <a:rPr lang="zh-CN" altLang="en-US" dirty="0"/>
              <a:t> </a:t>
            </a:r>
          </a:p>
        </p:txBody>
      </p:sp>
      <p:sp>
        <p:nvSpPr>
          <p:cNvPr id="4" name="Slide Number Placeholder 3"/>
          <p:cNvSpPr>
            <a:spLocks noGrp="1"/>
          </p:cNvSpPr>
          <p:nvPr>
            <p:ph type="sldNum" sz="quarter" idx="11"/>
          </p:nvPr>
        </p:nvSpPr>
        <p:spPr/>
        <p:txBody>
          <a:bodyPr/>
          <a:lstStyle/>
          <a:p>
            <a:fld id="{6BEE8092-FD92-D247-BFBB-7625102F9F8E}" type="slidenum">
              <a:rPr lang="en-US" altLang="zh-CN" smtClean="0"/>
              <a:pPr/>
              <a:t>30</a:t>
            </a:fld>
            <a:endParaRPr lang="zh-CN" altLang="en-US" dirty="0"/>
          </a:p>
        </p:txBody>
      </p:sp>
      <p:sp>
        <p:nvSpPr>
          <p:cNvPr id="2" name="Rectangle 1"/>
          <p:cNvSpPr/>
          <p:nvPr/>
        </p:nvSpPr>
        <p:spPr>
          <a:xfrm>
            <a:off x="6112650" y="1501755"/>
            <a:ext cx="2839621" cy="3077766"/>
          </a:xfrm>
          <a:prstGeom prst="rect">
            <a:avLst/>
          </a:prstGeom>
        </p:spPr>
        <p:txBody>
          <a:bodyPr wrap="square">
            <a:spAutoFit/>
          </a:bodyPr>
          <a:lstStyle/>
          <a:p>
            <a:pPr marL="0" marR="0">
              <a:spcBef>
                <a:spcPts val="0"/>
              </a:spcBef>
              <a:spcAft>
                <a:spcPts val="0"/>
              </a:spcAft>
            </a:pPr>
            <a:r>
              <a:rPr lang="en-US" altLang="zh-CN" dirty="0">
                <a:solidFill>
                  <a:srgbClr val="000000"/>
                </a:solidFill>
                <a:latin typeface="Georgia" panose="02040502050405020303" pitchFamily="18" charset="0"/>
                <a:ea typeface="SimSun" panose="02010600030101010101" pitchFamily="2" charset="-122"/>
                <a:hlinkClick r:id="rId3"/>
              </a:rPr>
              <a:t>EFI </a:t>
            </a:r>
            <a:r>
              <a:rPr lang="zh-CN" altLang="en-US" dirty="0">
                <a:solidFill>
                  <a:srgbClr val="000000"/>
                </a:solidFill>
                <a:latin typeface="Georgia" panose="02040502050405020303" pitchFamily="18" charset="0"/>
                <a:ea typeface="SimSun" panose="02010600030101010101" pitchFamily="2" charset="-122"/>
                <a:hlinkClick r:id="rId3"/>
              </a:rPr>
              <a:t>新闻发布</a:t>
            </a:r>
            <a:endParaRPr lang="zh-CN" altLang="en-US" dirty="0">
              <a:solidFill>
                <a:srgbClr val="000000"/>
              </a:solidFill>
              <a:latin typeface="Georgia" panose="02040502050405020303" pitchFamily="18" charset="0"/>
              <a:ea typeface="SimSun" panose="02010600030101010101" pitchFamily="2" charset="-122"/>
            </a:endParaRPr>
          </a:p>
          <a:p>
            <a:pPr marL="0" marR="0">
              <a:spcBef>
                <a:spcPts val="0"/>
              </a:spcBef>
              <a:spcAft>
                <a:spcPts val="0"/>
              </a:spcAft>
            </a:pPr>
            <a:endParaRPr lang="zh-CN" altLang="en-US" dirty="0">
              <a:solidFill>
                <a:srgbClr val="000000"/>
              </a:solidFill>
              <a:latin typeface="Georgia" panose="02040502050405020303" pitchFamily="18" charset="0"/>
              <a:ea typeface="SimSun" panose="02010600030101010101" pitchFamily="2" charset="-122"/>
            </a:endParaRPr>
          </a:p>
          <a:p>
            <a:pPr marL="0" marR="0">
              <a:spcBef>
                <a:spcPts val="0"/>
              </a:spcBef>
              <a:spcAft>
                <a:spcPts val="0"/>
              </a:spcAft>
            </a:pPr>
            <a:r>
              <a:rPr lang="zh-CN" altLang="en-US" dirty="0">
                <a:solidFill>
                  <a:srgbClr val="000000"/>
                </a:solidFill>
                <a:latin typeface="Georgia" panose="02040502050405020303" pitchFamily="18" charset="0"/>
                <a:ea typeface="SimSun" panose="02010600030101010101" pitchFamily="2" charset="-122"/>
              </a:rPr>
              <a:t>新闻稿</a:t>
            </a:r>
          </a:p>
          <a:p>
            <a:pPr marL="0" marR="0">
              <a:spcBef>
                <a:spcPts val="0"/>
              </a:spcBef>
              <a:spcAft>
                <a:spcPts val="0"/>
              </a:spcAft>
            </a:pPr>
            <a:r>
              <a:rPr lang="zh-CN" altLang="en-US" dirty="0">
                <a:solidFill>
                  <a:srgbClr val="000000"/>
                </a:solidFill>
                <a:latin typeface="Georgia" panose="02040502050405020303" pitchFamily="18" charset="0"/>
                <a:ea typeface="SimSun" panose="02010600030101010101" pitchFamily="2" charset="-122"/>
                <a:hlinkClick r:id="rId4"/>
              </a:rPr>
              <a:t>他们在思考什么</a:t>
            </a:r>
            <a:endParaRPr lang="zh-CN" altLang="en-US" dirty="0">
              <a:solidFill>
                <a:srgbClr val="000000"/>
              </a:solidFill>
              <a:latin typeface="Georgia" panose="02040502050405020303" pitchFamily="18" charset="0"/>
              <a:ea typeface="SimSun" panose="02010600030101010101" pitchFamily="2" charset="-122"/>
            </a:endParaRPr>
          </a:p>
          <a:p>
            <a:pPr marL="0" marR="0">
              <a:spcBef>
                <a:spcPts val="0"/>
              </a:spcBef>
              <a:spcAft>
                <a:spcPts val="0"/>
              </a:spcAft>
            </a:pPr>
            <a:r>
              <a:rPr lang="zh-CN" altLang="en-US" dirty="0">
                <a:solidFill>
                  <a:srgbClr val="000000"/>
                </a:solidFill>
                <a:latin typeface="Georgia" panose="02040502050405020303" pitchFamily="18" charset="0"/>
                <a:ea typeface="SimSun" panose="02010600030101010101" pitchFamily="2" charset="-122"/>
                <a:hlinkClick r:id="rId5"/>
              </a:rPr>
              <a:t>每日印刷展</a:t>
            </a:r>
            <a:endParaRPr lang="zh-CN" altLang="en-US" dirty="0">
              <a:solidFill>
                <a:srgbClr val="000000"/>
              </a:solidFill>
              <a:latin typeface="Georgia" panose="02040502050405020303" pitchFamily="18" charset="0"/>
              <a:ea typeface="SimSun" panose="02010600030101010101" pitchFamily="2" charset="-122"/>
            </a:endParaRPr>
          </a:p>
          <a:p>
            <a:pPr marL="0" marR="0">
              <a:spcBef>
                <a:spcPts val="0"/>
              </a:spcBef>
              <a:spcAft>
                <a:spcPts val="0"/>
              </a:spcAft>
            </a:pPr>
            <a:r>
              <a:rPr lang="en-US" altLang="zh-CN" dirty="0">
                <a:solidFill>
                  <a:srgbClr val="000000"/>
                </a:solidFill>
                <a:latin typeface="Georgia" panose="02040502050405020303" pitchFamily="18" charset="0"/>
                <a:ea typeface="SimSun" panose="02010600030101010101" pitchFamily="2" charset="-122"/>
                <a:hlinkClick r:id="rId6"/>
              </a:rPr>
              <a:t>Deutscher Drucker</a:t>
            </a:r>
            <a:endParaRPr lang="zh-CN" altLang="en-US" dirty="0">
              <a:solidFill>
                <a:srgbClr val="000000"/>
              </a:solidFill>
              <a:latin typeface="Georgia" panose="02040502050405020303" pitchFamily="18" charset="0"/>
              <a:ea typeface="SimSun" panose="02010600030101010101" pitchFamily="2" charset="-122"/>
            </a:endParaRPr>
          </a:p>
          <a:p>
            <a:pPr marL="0" marR="0">
              <a:spcBef>
                <a:spcPts val="0"/>
              </a:spcBef>
              <a:spcAft>
                <a:spcPts val="0"/>
              </a:spcAft>
            </a:pPr>
            <a:r>
              <a:rPr lang="en-US" altLang="zh-CN" dirty="0">
                <a:solidFill>
                  <a:srgbClr val="000000"/>
                </a:solidFill>
                <a:latin typeface="Georgia" panose="02040502050405020303" pitchFamily="18" charset="0"/>
                <a:ea typeface="SimSun" panose="02010600030101010101" pitchFamily="2" charset="-122"/>
                <a:hlinkClick r:id="rId7"/>
              </a:rPr>
              <a:t>PrintWeek</a:t>
            </a:r>
            <a:endParaRPr lang="zh-CN" altLang="en-US" dirty="0">
              <a:solidFill>
                <a:srgbClr val="000000"/>
              </a:solidFill>
              <a:latin typeface="Georgia" panose="02040502050405020303" pitchFamily="18" charset="0"/>
              <a:ea typeface="SimSun" panose="02010600030101010101" pitchFamily="2" charset="-122"/>
            </a:endParaRPr>
          </a:p>
          <a:p>
            <a:pPr marL="0" marR="0">
              <a:spcBef>
                <a:spcPts val="0"/>
              </a:spcBef>
              <a:spcAft>
                <a:spcPts val="0"/>
              </a:spcAft>
            </a:pPr>
            <a:r>
              <a:rPr lang="zh-CN" altLang="en-US" dirty="0">
                <a:solidFill>
                  <a:srgbClr val="000000"/>
                </a:solidFill>
                <a:latin typeface="Georgia" panose="02040502050405020303" pitchFamily="18" charset="0"/>
                <a:ea typeface="SimSun" panose="02010600030101010101" pitchFamily="2" charset="-122"/>
                <a:hlinkClick r:id="rId8"/>
              </a:rPr>
              <a:t>澳大利亚打印机</a:t>
            </a:r>
            <a:endParaRPr lang="zh-CN" altLang="en-US" dirty="0">
              <a:solidFill>
                <a:srgbClr val="000000"/>
              </a:solidFill>
              <a:latin typeface="Georgia" panose="02040502050405020303" pitchFamily="18" charset="0"/>
              <a:ea typeface="SimSun" panose="02010600030101010101" pitchFamily="2" charset="-122"/>
            </a:endParaRPr>
          </a:p>
          <a:p>
            <a:pPr marL="0" marR="0">
              <a:spcBef>
                <a:spcPts val="0"/>
              </a:spcBef>
              <a:spcAft>
                <a:spcPts val="0"/>
              </a:spcAft>
            </a:pPr>
            <a:r>
              <a:rPr lang="zh-CN" altLang="en-US" dirty="0">
                <a:solidFill>
                  <a:srgbClr val="000000"/>
                </a:solidFill>
                <a:latin typeface="Georgia" panose="02040502050405020303" pitchFamily="18" charset="0"/>
                <a:ea typeface="SimSun" panose="02010600030101010101" pitchFamily="2" charset="-122"/>
                <a:hlinkClick r:id="rId9"/>
              </a:rPr>
              <a:t>数字打印机</a:t>
            </a:r>
          </a:p>
          <a:p>
            <a:pPr marL="0" marR="0">
              <a:spcBef>
                <a:spcPts val="0"/>
              </a:spcBef>
              <a:spcAft>
                <a:spcPts val="0"/>
              </a:spcAft>
            </a:pPr>
            <a:r>
              <a:rPr lang="zh-CN" altLang="en-US" dirty="0">
                <a:solidFill>
                  <a:srgbClr val="000000"/>
                </a:solidFill>
                <a:latin typeface="Georgia" panose="02040502050405020303" pitchFamily="18" charset="0"/>
                <a:ea typeface="SimSun" panose="02010600030101010101" pitchFamily="2" charset="-122"/>
                <a:hlinkClick r:id="rId9"/>
              </a:rPr>
              <a:t> </a:t>
            </a:r>
            <a:endParaRPr lang="zh-CN" altLang="en-US" sz="3200" dirty="0">
              <a:effectLst/>
              <a:latin typeface="Times New Roman" panose="02020603050405020304" pitchFamily="18" charset="0"/>
              <a:ea typeface="SimSun" panose="02010600030101010101" pitchFamily="2" charset="-122"/>
            </a:endParaRPr>
          </a:p>
        </p:txBody>
      </p:sp>
      <p:pic>
        <p:nvPicPr>
          <p:cNvPr id="3" name="Picture 2"/>
          <p:cNvPicPr>
            <a:picLocks noChangeAspect="1"/>
          </p:cNvPicPr>
          <p:nvPr/>
        </p:nvPicPr>
        <p:blipFill>
          <a:blip r:embed="rId10"/>
          <a:stretch>
            <a:fillRect/>
          </a:stretch>
        </p:blipFill>
        <p:spPr>
          <a:xfrm>
            <a:off x="181349" y="3107305"/>
            <a:ext cx="1489242" cy="222672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stretch>
            <a:fillRect/>
          </a:stretch>
        </p:blipFill>
        <p:spPr>
          <a:xfrm>
            <a:off x="1741772" y="3107305"/>
            <a:ext cx="1660907" cy="22012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a:off x="3509622" y="3107304"/>
            <a:ext cx="1019049" cy="213574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3"/>
          <a:stretch>
            <a:fillRect/>
          </a:stretch>
        </p:blipFill>
        <p:spPr>
          <a:xfrm>
            <a:off x="4624898" y="3107305"/>
            <a:ext cx="1300402" cy="222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noGrp="1"/>
          </p:cNvSpPr>
          <p:nvPr>
            <p:ph type="title"/>
          </p:nvPr>
        </p:nvSpPr>
        <p:spPr>
          <a:xfrm>
            <a:off x="394140" y="205979"/>
            <a:ext cx="8229600" cy="857250"/>
          </a:xfrm>
          <a:prstGeom prst="rect">
            <a:avLst/>
          </a:prstGeom>
        </p:spPr>
        <p:txBody>
          <a:bodyPr vert="horz" lIns="91440" tIns="45720" rIns="91440" bIns="45720" rtlCol="0" anchor="ctr">
            <a:normAutofit/>
          </a:bodyPr>
          <a:lstStyle/>
          <a:p>
            <a:r>
              <a:rPr lang="en-US" altLang="zh-CN" dirty="0"/>
              <a:t>Fiery FS300 Pro </a:t>
            </a:r>
            <a:r>
              <a:rPr lang="zh-CN" altLang="en-US" dirty="0"/>
              <a:t>新功能</a:t>
            </a:r>
          </a:p>
        </p:txBody>
      </p:sp>
      <p:sp>
        <p:nvSpPr>
          <p:cNvPr id="15" name="Rectangle 14"/>
          <p:cNvSpPr/>
          <p:nvPr/>
        </p:nvSpPr>
        <p:spPr>
          <a:xfrm>
            <a:off x="827530" y="2484436"/>
            <a:ext cx="2125191" cy="1107996"/>
          </a:xfrm>
          <a:prstGeom prst="rect">
            <a:avLst/>
          </a:prstGeom>
        </p:spPr>
        <p:txBody>
          <a:bodyPr wrap="square">
            <a:spAutoFit/>
          </a:bodyPr>
          <a:lstStyle/>
          <a:p>
            <a:pPr marL="86916" lvl="1" indent="-86916">
              <a:spcBef>
                <a:spcPts val="0"/>
              </a:spcBef>
              <a:buFont typeface="Arial"/>
              <a:buChar char="•"/>
            </a:pPr>
            <a:r>
              <a:rPr lang="en-US" altLang="zh-CN" sz="1100" dirty="0">
                <a:latin typeface="Georgia" panose="02040502050405020303" pitchFamily="18" charset="0"/>
                <a:ea typeface="SimSun" panose="02010600030101010101" pitchFamily="2" charset="-122"/>
              </a:rPr>
              <a:t>7 </a:t>
            </a:r>
            <a:r>
              <a:rPr lang="zh-CN" altLang="en-US" sz="1100" dirty="0">
                <a:latin typeface="Georgia" panose="02040502050405020303" pitchFamily="18" charset="0"/>
                <a:ea typeface="SimSun" panose="02010600030101010101" pitchFamily="2" charset="-122"/>
              </a:rPr>
              <a:t>色支持</a:t>
            </a:r>
          </a:p>
          <a:p>
            <a:pPr marL="86916" lvl="1" indent="-86916">
              <a:spcBef>
                <a:spcPts val="0"/>
              </a:spcBef>
              <a:buFont typeface="Arial"/>
              <a:buChar char="•"/>
            </a:pPr>
            <a:r>
              <a:rPr lang="zh-CN" altLang="en-US" sz="1100" dirty="0">
                <a:latin typeface="Georgia" panose="02040502050405020303" pitchFamily="18" charset="0"/>
                <a:ea typeface="SimSun" panose="02010600030101010101" pitchFamily="2" charset="-122"/>
              </a:rPr>
              <a:t>专色群组优先级 </a:t>
            </a:r>
          </a:p>
          <a:p>
            <a:pPr marL="86916" lvl="1" indent="-86916">
              <a:spcBef>
                <a:spcPts val="0"/>
              </a:spcBef>
              <a:buFont typeface="Arial"/>
              <a:buChar char="•"/>
            </a:pPr>
            <a:r>
              <a:rPr lang="zh-CN" altLang="en-US" sz="1100" dirty="0">
                <a:latin typeface="Georgia" panose="02040502050405020303" pitchFamily="18" charset="0"/>
                <a:ea typeface="SimSun" panose="02010600030101010101" pitchFamily="2" charset="-122"/>
              </a:rPr>
              <a:t>灰度输入特性档</a:t>
            </a:r>
          </a:p>
          <a:p>
            <a:pPr marL="86916" lvl="1" indent="-86916">
              <a:spcBef>
                <a:spcPts val="0"/>
              </a:spcBef>
              <a:buFont typeface="Arial"/>
              <a:buChar char="•"/>
            </a:pPr>
            <a:r>
              <a:rPr lang="en-US" altLang="zh-CN" sz="1100" dirty="0">
                <a:latin typeface="Georgia" panose="02040502050405020303" pitchFamily="18" charset="0"/>
                <a:ea typeface="SimSun" panose="02010600030101010101" pitchFamily="2" charset="-122"/>
              </a:rPr>
              <a:t>Fiery ImageViewer</a:t>
            </a:r>
            <a:endParaRPr lang="zh-CN" altLang="en-US" sz="1100" dirty="0">
              <a:latin typeface="Georgia" panose="02040502050405020303" pitchFamily="18" charset="0"/>
              <a:ea typeface="SimSun" panose="02010600030101010101" pitchFamily="2" charset="-122"/>
              <a:cs typeface="Arial"/>
            </a:endParaRPr>
          </a:p>
          <a:p>
            <a:pPr marL="287337" lvl="1" indent="-171450">
              <a:spcBef>
                <a:spcPts val="0"/>
              </a:spcBef>
              <a:buFont typeface="Georgia" panose="02040502050405020303" pitchFamily="18" charset="0"/>
              <a:buChar char="–"/>
            </a:pPr>
            <a:r>
              <a:rPr lang="zh-CN" altLang="en-US" sz="1100" dirty="0">
                <a:latin typeface="Georgia" panose="02040502050405020303" pitchFamily="18" charset="0"/>
                <a:ea typeface="SimSun" panose="02010600030101010101" pitchFamily="2" charset="-122"/>
              </a:rPr>
              <a:t>对象检查器</a:t>
            </a:r>
          </a:p>
          <a:p>
            <a:pPr marL="287337" lvl="1" indent="-171450">
              <a:spcBef>
                <a:spcPts val="0"/>
              </a:spcBef>
              <a:buFont typeface="Georgia" panose="02040502050405020303" pitchFamily="18" charset="0"/>
              <a:buChar char="–"/>
            </a:pPr>
            <a:r>
              <a:rPr lang="zh-CN" altLang="en-US" sz="1100" dirty="0">
                <a:latin typeface="Georgia" panose="02040502050405020303" pitchFamily="18" charset="0"/>
                <a:ea typeface="SimSun" panose="02010600030101010101" pitchFamily="2" charset="-122"/>
              </a:rPr>
              <a:t>总区域覆盖</a:t>
            </a:r>
          </a:p>
        </p:txBody>
      </p:sp>
      <p:sp>
        <p:nvSpPr>
          <p:cNvPr id="17" name="Rectangle 16"/>
          <p:cNvSpPr/>
          <p:nvPr/>
        </p:nvSpPr>
        <p:spPr>
          <a:xfrm>
            <a:off x="2884806" y="2487691"/>
            <a:ext cx="1955260" cy="1446550"/>
          </a:xfrm>
          <a:prstGeom prst="rect">
            <a:avLst/>
          </a:prstGeom>
        </p:spPr>
        <p:txBody>
          <a:bodyPr wrap="square">
            <a:spAutoFit/>
          </a:bodyPr>
          <a:lstStyle/>
          <a:p>
            <a:pPr marL="84535" indent="-84535">
              <a:buFont typeface="Arial"/>
              <a:buChar char="•"/>
            </a:pPr>
            <a:r>
              <a:rPr lang="zh-CN" altLang="en-US" sz="1100" dirty="0">
                <a:latin typeface="Georgia" panose="02040502050405020303" pitchFamily="18" charset="0"/>
                <a:ea typeface="SimSun" panose="02010600030101010101" pitchFamily="2" charset="-122"/>
              </a:rPr>
              <a:t>新硬件</a:t>
            </a:r>
          </a:p>
          <a:p>
            <a:pPr marL="84535" indent="-84535">
              <a:buFont typeface="Arial"/>
              <a:buChar char="•"/>
            </a:pPr>
            <a:r>
              <a:rPr lang="en-US" altLang="zh-CN" sz="1100" dirty="0">
                <a:latin typeface="Georgia" panose="02040502050405020303" pitchFamily="18" charset="0"/>
                <a:ea typeface="SimSun" panose="02010600030101010101" pitchFamily="2" charset="-122"/>
              </a:rPr>
              <a:t>APPE 4*</a:t>
            </a:r>
          </a:p>
          <a:p>
            <a:pPr marL="84535" indent="-84535">
              <a:buFont typeface="Arial"/>
              <a:buChar char="•"/>
            </a:pPr>
            <a:r>
              <a:rPr lang="en-US" altLang="zh-CN" sz="1100" dirty="0">
                <a:latin typeface="Georgia" panose="02040502050405020303" pitchFamily="18" charset="0"/>
                <a:ea typeface="SimSun" panose="02010600030101010101" pitchFamily="2" charset="-122"/>
              </a:rPr>
              <a:t>HyperRIP </a:t>
            </a:r>
            <a:r>
              <a:rPr lang="zh-CN" altLang="en-US" sz="1100" dirty="0">
                <a:latin typeface="Georgia" panose="02040502050405020303" pitchFamily="18" charset="0"/>
                <a:ea typeface="SimSun" panose="02010600030101010101" pitchFamily="2" charset="-122"/>
              </a:rPr>
              <a:t>增强功能</a:t>
            </a:r>
          </a:p>
          <a:p>
            <a:pPr marL="84535" indent="-84535">
              <a:buFont typeface="Arial"/>
              <a:buChar char="•"/>
            </a:pPr>
            <a:r>
              <a:rPr lang="zh-CN" altLang="en-US" sz="1100" dirty="0">
                <a:latin typeface="Georgia" panose="02040502050405020303" pitchFamily="18" charset="0"/>
                <a:ea typeface="SimSun" panose="02010600030101010101" pitchFamily="2" charset="-122"/>
              </a:rPr>
              <a:t>快速重新打印</a:t>
            </a:r>
          </a:p>
          <a:p>
            <a:pPr marL="84535" indent="-84535">
              <a:buFont typeface="Arial"/>
              <a:buChar char="•"/>
            </a:pPr>
            <a:r>
              <a:rPr lang="en-US" altLang="zh-CN" sz="1100" dirty="0">
                <a:latin typeface="Georgia" panose="02040502050405020303" pitchFamily="18" charset="0"/>
                <a:ea typeface="SimSun" panose="02010600030101010101" pitchFamily="2" charset="-122"/>
              </a:rPr>
              <a:t>Fiery Impose</a:t>
            </a:r>
            <a:r>
              <a:rPr lang="zh-CN" altLang="en-US" sz="1100" dirty="0">
                <a:latin typeface="Georgia" panose="02040502050405020303" pitchFamily="18" charset="0"/>
                <a:ea typeface="SimSun" panose="02010600030101010101" pitchFamily="2" charset="-122"/>
              </a:rPr>
              <a:t>：</a:t>
            </a:r>
          </a:p>
          <a:p>
            <a:pPr marL="284163" indent="-171450">
              <a:buFont typeface="Georgia" panose="02040502050405020303" pitchFamily="18" charset="0"/>
              <a:buChar char="–"/>
            </a:pPr>
            <a:r>
              <a:rPr lang="zh-CN" altLang="en-US" sz="1100" dirty="0">
                <a:latin typeface="Georgia" panose="02040502050405020303" pitchFamily="18" charset="0"/>
                <a:ea typeface="SimSun" panose="02010600030101010101" pitchFamily="2" charset="-122"/>
              </a:rPr>
              <a:t>多联拼版自动增强</a:t>
            </a:r>
          </a:p>
          <a:p>
            <a:pPr marL="284163" lvl="1" indent="-171450">
              <a:buFont typeface="Georgia" panose="02040502050405020303" pitchFamily="18" charset="0"/>
              <a:buChar char="–"/>
            </a:pPr>
            <a:r>
              <a:rPr lang="zh-CN" altLang="en-US" sz="1100" dirty="0">
                <a:latin typeface="Georgia" panose="02040502050405020303" pitchFamily="18" charset="0"/>
                <a:ea typeface="SimSun" panose="02010600030101010101" pitchFamily="2" charset="-122"/>
              </a:rPr>
              <a:t>自动页面旋转</a:t>
            </a:r>
          </a:p>
          <a:p>
            <a:pPr marL="284163" lvl="1" indent="-171450">
              <a:buFont typeface="Georgia" panose="02040502050405020303" pitchFamily="18" charset="0"/>
              <a:buChar char="–"/>
            </a:pPr>
            <a:r>
              <a:rPr lang="zh-CN" altLang="en-US" sz="1100" dirty="0">
                <a:latin typeface="Georgia" panose="02040502050405020303" pitchFamily="18" charset="0"/>
                <a:ea typeface="SimSun" panose="02010600030101010101" pitchFamily="2" charset="-122"/>
              </a:rPr>
              <a:t>标记预设</a:t>
            </a:r>
          </a:p>
        </p:txBody>
      </p:sp>
      <p:sp>
        <p:nvSpPr>
          <p:cNvPr id="18" name="Rectangle 17"/>
          <p:cNvSpPr/>
          <p:nvPr/>
        </p:nvSpPr>
        <p:spPr>
          <a:xfrm>
            <a:off x="4840066" y="2487691"/>
            <a:ext cx="2057276" cy="2123658"/>
          </a:xfrm>
          <a:prstGeom prst="rect">
            <a:avLst/>
          </a:prstGeom>
        </p:spPr>
        <p:txBody>
          <a:bodyPr wrap="square">
            <a:spAutoFit/>
          </a:bodyPr>
          <a:lstStyle/>
          <a:p>
            <a:pPr marL="86916" lvl="1" indent="-86916">
              <a:buFont typeface="Arial"/>
              <a:buChar char="•"/>
            </a:pPr>
            <a:r>
              <a:rPr lang="en-US" altLang="zh-CN" sz="1100" dirty="0">
                <a:latin typeface="Georgia" panose="02040502050405020303" pitchFamily="18" charset="0"/>
                <a:ea typeface="SimSun" panose="02010600030101010101" pitchFamily="2" charset="-122"/>
              </a:rPr>
              <a:t>Fiery Command WorkStation 6</a:t>
            </a:r>
          </a:p>
          <a:p>
            <a:pPr marL="319087" lvl="2" indent="-171450">
              <a:buFont typeface="Georgia" panose="02040502050405020303" pitchFamily="18" charset="0"/>
              <a:buChar char="–"/>
            </a:pPr>
            <a:r>
              <a:rPr lang="zh-CN" altLang="en-US" sz="1100" dirty="0">
                <a:latin typeface="Georgia" panose="02040502050405020303" pitchFamily="18" charset="0"/>
                <a:ea typeface="SimSun" panose="02010600030101010101" pitchFamily="2" charset="-122"/>
              </a:rPr>
              <a:t>所有作业预览</a:t>
            </a:r>
          </a:p>
          <a:p>
            <a:pPr marL="319087" lvl="2" indent="-171450">
              <a:buFont typeface="Georgia" panose="02040502050405020303" pitchFamily="18" charset="0"/>
              <a:buChar char="–"/>
            </a:pPr>
            <a:r>
              <a:rPr lang="zh-CN" altLang="en-US" sz="1100" dirty="0">
                <a:latin typeface="Georgia" panose="02040502050405020303" pitchFamily="18" charset="0"/>
                <a:ea typeface="SimSun" panose="02010600030101010101" pitchFamily="2" charset="-122"/>
              </a:rPr>
              <a:t>自动删除光栅</a:t>
            </a:r>
            <a:endParaRPr lang="zh-CN" altLang="en-US" sz="1100" dirty="0">
              <a:latin typeface="Georgia" panose="02040502050405020303" pitchFamily="18" charset="0"/>
              <a:ea typeface="SimSun" panose="02010600030101010101" pitchFamily="2" charset="-122"/>
              <a:cs typeface="Arial"/>
            </a:endParaRPr>
          </a:p>
          <a:p>
            <a:pPr marL="86916" lvl="1" indent="-86916">
              <a:buFont typeface="Arial"/>
              <a:buChar char="•"/>
            </a:pPr>
            <a:r>
              <a:rPr lang="en-US" altLang="zh-CN" sz="1100" dirty="0">
                <a:latin typeface="Georgia" panose="02040502050405020303" pitchFamily="18" charset="0"/>
                <a:ea typeface="SimSun" panose="02010600030101010101" pitchFamily="2" charset="-122"/>
              </a:rPr>
              <a:t>Fiery NX </a:t>
            </a:r>
            <a:r>
              <a:rPr lang="zh-CN" altLang="en-US" sz="1100" dirty="0">
                <a:latin typeface="Georgia" panose="02040502050405020303" pitchFamily="18" charset="0"/>
                <a:ea typeface="SimSun" panose="02010600030101010101" pitchFamily="2" charset="-122"/>
              </a:rPr>
              <a:t>设计</a:t>
            </a:r>
          </a:p>
          <a:p>
            <a:pPr marL="319087" lvl="2" indent="-171450">
              <a:buFont typeface="Georgia" panose="02040502050405020303" pitchFamily="18" charset="0"/>
              <a:buChar char="–"/>
            </a:pPr>
            <a:r>
              <a:rPr lang="en-US" altLang="zh-CN" sz="1100" dirty="0">
                <a:latin typeface="Georgia" panose="02040502050405020303" pitchFamily="18" charset="0"/>
                <a:ea typeface="SimSun" panose="02010600030101010101" pitchFamily="2" charset="-122"/>
              </a:rPr>
              <a:t>Fiery QuickTouch</a:t>
            </a:r>
            <a:endParaRPr lang="zh-CN" altLang="en-US" sz="1100" dirty="0">
              <a:latin typeface="Georgia" panose="02040502050405020303" pitchFamily="18" charset="0"/>
              <a:ea typeface="SimSun" panose="02010600030101010101" pitchFamily="2" charset="-122"/>
              <a:cs typeface="Arial"/>
            </a:endParaRPr>
          </a:p>
          <a:p>
            <a:pPr marL="319087" lvl="2" indent="-171450">
              <a:buFont typeface="Georgia" panose="02040502050405020303" pitchFamily="18" charset="0"/>
              <a:buChar char="–"/>
            </a:pPr>
            <a:r>
              <a:rPr lang="en-US" altLang="zh-CN" sz="1100" dirty="0">
                <a:latin typeface="Georgia" panose="02040502050405020303" pitchFamily="18" charset="0"/>
                <a:ea typeface="SimSun" panose="02010600030101010101" pitchFamily="2" charset="-122"/>
              </a:rPr>
              <a:t>Fiery NX Station</a:t>
            </a:r>
          </a:p>
          <a:p>
            <a:pPr marL="84535" indent="-84535">
              <a:buFont typeface="Arial"/>
              <a:buChar char="•"/>
            </a:pPr>
            <a:r>
              <a:rPr lang="en-US" altLang="zh-CN" sz="1100" dirty="0">
                <a:latin typeface="Georgia" panose="02040502050405020303" pitchFamily="18" charset="0"/>
                <a:ea typeface="SimSun" panose="02010600030101010101" pitchFamily="2" charset="-122"/>
              </a:rPr>
              <a:t>Fiery JobMaster</a:t>
            </a:r>
            <a:r>
              <a:rPr lang="zh-CN" altLang="en-US" sz="1100" dirty="0">
                <a:latin typeface="Georgia" panose="02040502050405020303" pitchFamily="18" charset="0"/>
                <a:ea typeface="SimSun" panose="02010600030101010101" pitchFamily="2" charset="-122"/>
              </a:rPr>
              <a:t>：</a:t>
            </a:r>
          </a:p>
          <a:p>
            <a:pPr marL="319087" indent="-171450">
              <a:buFont typeface="Georgia" panose="02040502050405020303" pitchFamily="18" charset="0"/>
              <a:buChar char="–"/>
            </a:pPr>
            <a:r>
              <a:rPr lang="zh-CN" altLang="en-US" sz="1100" dirty="0">
                <a:latin typeface="Georgia" panose="02040502050405020303" pitchFamily="18" charset="0"/>
                <a:ea typeface="SimSun" panose="02010600030101010101" pitchFamily="2" charset="-122"/>
              </a:rPr>
              <a:t>图像印花</a:t>
            </a:r>
          </a:p>
          <a:p>
            <a:pPr marL="319087" indent="-171450">
              <a:buFont typeface="Georgia" panose="02040502050405020303" pitchFamily="18" charset="0"/>
              <a:buChar char="–"/>
            </a:pPr>
            <a:r>
              <a:rPr lang="zh-CN" altLang="en-US" sz="1100" dirty="0">
                <a:latin typeface="Georgia" panose="02040502050405020303" pitchFamily="18" charset="0"/>
                <a:ea typeface="SimSun" panose="02010600030101010101" pitchFamily="2" charset="-122"/>
              </a:rPr>
              <a:t>导入扫描页面</a:t>
            </a:r>
          </a:p>
          <a:p>
            <a:pPr marL="319087" indent="-171450">
              <a:buFont typeface="Georgia" panose="02040502050405020303" pitchFamily="18" charset="0"/>
              <a:buChar char="–"/>
            </a:pPr>
            <a:r>
              <a:rPr lang="zh-CN" altLang="en-US" sz="1100" dirty="0">
                <a:latin typeface="Georgia" panose="02040502050405020303" pitchFamily="18" charset="0"/>
                <a:ea typeface="SimSun" panose="02010600030101010101" pitchFamily="2" charset="-122"/>
              </a:rPr>
              <a:t>页面偏移</a:t>
            </a:r>
          </a:p>
          <a:p>
            <a:pPr marL="84535" indent="-84535">
              <a:buFont typeface="Arial"/>
              <a:buChar char="•"/>
            </a:pPr>
            <a:r>
              <a:rPr lang="zh-CN" altLang="en-US" sz="1100" dirty="0">
                <a:latin typeface="Georgia" panose="02040502050405020303" pitchFamily="18" charset="0"/>
                <a:ea typeface="SimSun" panose="02010600030101010101" pitchFamily="2" charset="-122"/>
              </a:rPr>
              <a:t>其他排版调整增强</a:t>
            </a:r>
          </a:p>
        </p:txBody>
      </p:sp>
      <p:sp>
        <p:nvSpPr>
          <p:cNvPr id="19" name="Rectangle 18"/>
          <p:cNvSpPr/>
          <p:nvPr/>
        </p:nvSpPr>
        <p:spPr>
          <a:xfrm>
            <a:off x="6964680" y="2484436"/>
            <a:ext cx="1820007" cy="1615827"/>
          </a:xfrm>
          <a:prstGeom prst="rect">
            <a:avLst/>
          </a:prstGeom>
        </p:spPr>
        <p:txBody>
          <a:bodyPr wrap="square">
            <a:spAutoFit/>
          </a:bodyPr>
          <a:lstStyle/>
          <a:p>
            <a:pPr marL="86916" lvl="1" indent="-86916">
              <a:spcBef>
                <a:spcPts val="0"/>
              </a:spcBef>
              <a:buFont typeface="Arial"/>
              <a:buChar char="•"/>
            </a:pPr>
            <a:r>
              <a:rPr lang="en-US" altLang="zh-CN" sz="1100" dirty="0">
                <a:latin typeface="Georgia" panose="02040502050405020303" pitchFamily="18" charset="0"/>
                <a:ea typeface="SimSun" panose="02010600030101010101" pitchFamily="2" charset="-122"/>
              </a:rPr>
              <a:t>Windows 10 </a:t>
            </a:r>
          </a:p>
          <a:p>
            <a:pPr marL="86916" lvl="1" indent="-86916">
              <a:spcBef>
                <a:spcPts val="0"/>
              </a:spcBef>
              <a:buFont typeface="Arial"/>
              <a:buChar char="•"/>
            </a:pPr>
            <a:r>
              <a:rPr lang="zh-CN" altLang="en-US" sz="1100" dirty="0">
                <a:latin typeface="Georgia" panose="02040502050405020303" pitchFamily="18" charset="0"/>
                <a:ea typeface="SimSun" panose="02010600030101010101" pitchFamily="2" charset="-122"/>
              </a:rPr>
              <a:t>安全性增强</a:t>
            </a:r>
          </a:p>
          <a:p>
            <a:pPr marL="86916" lvl="1" indent="-86916">
              <a:spcBef>
                <a:spcPts val="0"/>
              </a:spcBef>
              <a:buFont typeface="Arial"/>
              <a:buChar char="•"/>
            </a:pPr>
            <a:r>
              <a:rPr lang="zh-CN" altLang="en-US" sz="1100" dirty="0">
                <a:latin typeface="Georgia" panose="02040502050405020303" pitchFamily="18" charset="0"/>
                <a:ea typeface="SimSun" panose="02010600030101010101" pitchFamily="2" charset="-122"/>
              </a:rPr>
              <a:t>自动系统备份</a:t>
            </a:r>
          </a:p>
          <a:p>
            <a:pPr marL="86916" lvl="1" indent="-86916">
              <a:spcBef>
                <a:spcPts val="0"/>
              </a:spcBef>
              <a:buFont typeface="Arial"/>
              <a:buChar char="•"/>
            </a:pPr>
            <a:r>
              <a:rPr lang="zh-CN" altLang="en-US" sz="1100" dirty="0">
                <a:latin typeface="Georgia" panose="02040502050405020303" pitchFamily="18" charset="0"/>
                <a:ea typeface="SimSun" panose="02010600030101010101" pitchFamily="2" charset="-122"/>
              </a:rPr>
              <a:t>通过 </a:t>
            </a:r>
            <a:r>
              <a:rPr lang="en-US" altLang="zh-CN" sz="1100" dirty="0">
                <a:latin typeface="Georgia" panose="02040502050405020303" pitchFamily="18" charset="0"/>
                <a:ea typeface="SimSun" panose="02010600030101010101" pitchFamily="2" charset="-122"/>
              </a:rPr>
              <a:t>Command WorkStation </a:t>
            </a:r>
            <a:r>
              <a:rPr lang="zh-CN" altLang="en-US" sz="1100" dirty="0">
                <a:latin typeface="Georgia" panose="02040502050405020303" pitchFamily="18" charset="0"/>
                <a:ea typeface="SimSun" panose="02010600030101010101" pitchFamily="2" charset="-122"/>
              </a:rPr>
              <a:t>实现 </a:t>
            </a:r>
            <a:r>
              <a:rPr lang="en-US" altLang="zh-CN" sz="1100" dirty="0">
                <a:latin typeface="Georgia" panose="02040502050405020303" pitchFamily="18" charset="0"/>
                <a:ea typeface="SimSun" panose="02010600030101010101" pitchFamily="2" charset="-122"/>
              </a:rPr>
              <a:t>Fiery </a:t>
            </a:r>
            <a:r>
              <a:rPr lang="zh-CN" altLang="en-US" sz="1100" dirty="0">
                <a:latin typeface="Georgia" panose="02040502050405020303" pitchFamily="18" charset="0"/>
                <a:ea typeface="SimSun" panose="02010600030101010101" pitchFamily="2" charset="-122"/>
              </a:rPr>
              <a:t>更新</a:t>
            </a:r>
          </a:p>
          <a:p>
            <a:pPr marL="86916" lvl="1" indent="-86916">
              <a:spcBef>
                <a:spcPts val="0"/>
              </a:spcBef>
              <a:buFont typeface="Arial"/>
              <a:buChar char="•"/>
            </a:pPr>
            <a:r>
              <a:rPr lang="en-US" altLang="zh-CN" sz="1100" dirty="0">
                <a:latin typeface="Georgia" panose="02040502050405020303" pitchFamily="18" charset="0"/>
                <a:ea typeface="SimSun" panose="02010600030101010101" pitchFamily="2" charset="-122"/>
              </a:rPr>
              <a:t>802.1x EAP-TLS</a:t>
            </a:r>
          </a:p>
          <a:p>
            <a:pPr marL="86916" lvl="1" indent="-86916">
              <a:spcBef>
                <a:spcPts val="0"/>
              </a:spcBef>
              <a:buFont typeface="Arial"/>
              <a:buChar char="•"/>
            </a:pPr>
            <a:r>
              <a:rPr lang="zh-CN" altLang="en-US" sz="1100" dirty="0">
                <a:latin typeface="Georgia" panose="02040502050405020303" pitchFamily="18" charset="0"/>
                <a:ea typeface="SimSun" panose="02010600030101010101" pitchFamily="2" charset="-122"/>
              </a:rPr>
              <a:t>自动代理配置</a:t>
            </a:r>
          </a:p>
          <a:p>
            <a:pPr marL="86916" lvl="1" indent="-86916">
              <a:spcBef>
                <a:spcPts val="0"/>
              </a:spcBef>
              <a:buFont typeface="Arial"/>
              <a:buChar char="•"/>
            </a:pPr>
            <a:r>
              <a:rPr lang="zh-CN" altLang="en-US" sz="1100" dirty="0">
                <a:latin typeface="Georgia" panose="02040502050405020303" pitchFamily="18" charset="0"/>
                <a:ea typeface="SimSun" panose="02010600030101010101" pitchFamily="2" charset="-122"/>
              </a:rPr>
              <a:t>集成增强</a:t>
            </a:r>
          </a:p>
        </p:txBody>
      </p:sp>
      <p:sp>
        <p:nvSpPr>
          <p:cNvPr id="25" name="Slide Number Placeholder 24"/>
          <p:cNvSpPr>
            <a:spLocks noGrp="1"/>
          </p:cNvSpPr>
          <p:nvPr>
            <p:ph type="sldNum" sz="quarter" idx="4294967295"/>
          </p:nvPr>
        </p:nvSpPr>
        <p:spPr>
          <a:xfrm>
            <a:off x="8531225" y="4681910"/>
            <a:ext cx="342900" cy="342900"/>
          </a:xfrm>
          <a:prstGeom prst="rect">
            <a:avLst/>
          </a:prstGeom>
        </p:spPr>
        <p:txBody>
          <a:bodyPr/>
          <a:lstStyle/>
          <a:p>
            <a:fld id="{BBBAC0FC-EB2D-444B-B5E9-47050E06F709}" type="slidenum">
              <a:rPr lang="en-US" altLang="zh-CN" sz="1000" smtClean="0">
                <a:latin typeface="Georgia" panose="02040502050405020303" pitchFamily="18" charset="0"/>
              </a:rPr>
              <a:pPr/>
              <a:t>4</a:t>
            </a:fld>
            <a:endParaRPr lang="zh-CN" altLang="en-US" sz="1000" dirty="0">
              <a:latin typeface="Georgia" panose="02040502050405020303" pitchFamily="18" charset="0"/>
            </a:endParaRPr>
          </a:p>
        </p:txBody>
      </p:sp>
      <p:sp>
        <p:nvSpPr>
          <p:cNvPr id="2" name="Rectangle 1"/>
          <p:cNvSpPr/>
          <p:nvPr/>
        </p:nvSpPr>
        <p:spPr>
          <a:xfrm>
            <a:off x="1019535" y="4471626"/>
            <a:ext cx="2719546" cy="230832"/>
          </a:xfrm>
          <a:prstGeom prst="rect">
            <a:avLst/>
          </a:prstGeom>
        </p:spPr>
        <p:txBody>
          <a:bodyPr wrap="square">
            <a:spAutoFit/>
          </a:bodyPr>
          <a:lstStyle/>
          <a:p>
            <a:r>
              <a:rPr lang="zh-CN" altLang="en-US" sz="900" i="1" dirty="0">
                <a:latin typeface="Georgia" panose="02040502050405020303" pitchFamily="18" charset="0"/>
                <a:ea typeface="SimSun" panose="02010600030101010101" pitchFamily="2" charset="-122"/>
              </a:rPr>
              <a:t>*   </a:t>
            </a:r>
            <a:r>
              <a:rPr lang="en-US" altLang="zh-CN" sz="900" i="1" dirty="0">
                <a:latin typeface="Georgia" panose="02040502050405020303" pitchFamily="18" charset="0"/>
                <a:ea typeface="SimSun" panose="02010600030101010101" pitchFamily="2" charset="-122"/>
              </a:rPr>
              <a:t>APPE </a:t>
            </a:r>
            <a:r>
              <a:rPr lang="zh-CN" altLang="en-US" sz="900" i="1" dirty="0">
                <a:latin typeface="Georgia" panose="02040502050405020303" pitchFamily="18" charset="0"/>
                <a:ea typeface="SimSun" panose="02010600030101010101" pitchFamily="2" charset="-122"/>
              </a:rPr>
              <a:t>已更新并支持持续发布的最新增强与服务。</a:t>
            </a:r>
          </a:p>
        </p:txBody>
      </p:sp>
      <p:grpSp>
        <p:nvGrpSpPr>
          <p:cNvPr id="5" name="Group 4"/>
          <p:cNvGrpSpPr/>
          <p:nvPr/>
        </p:nvGrpSpPr>
        <p:grpSpPr>
          <a:xfrm>
            <a:off x="933127" y="1286637"/>
            <a:ext cx="7242997" cy="1135400"/>
            <a:chOff x="933127" y="1286637"/>
            <a:chExt cx="7242997" cy="1135400"/>
          </a:xfrm>
        </p:grpSpPr>
        <p:sp>
          <p:nvSpPr>
            <p:cNvPr id="4" name="Rectangle 3"/>
            <p:cNvSpPr/>
            <p:nvPr/>
          </p:nvSpPr>
          <p:spPr>
            <a:xfrm>
              <a:off x="933127" y="1815214"/>
              <a:ext cx="6563141" cy="81539"/>
            </a:xfrm>
            <a:prstGeom prst="rect">
              <a:avLst/>
            </a:prstGeom>
            <a:solidFill>
              <a:srgbClr val="D6D5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ea typeface="SimSun" panose="02010600030101010101" pitchFamily="2" charset="-122"/>
              </a:endParaRPr>
            </a:p>
          </p:txBody>
        </p:sp>
        <p:grpSp>
          <p:nvGrpSpPr>
            <p:cNvPr id="3" name="Group 2"/>
            <p:cNvGrpSpPr/>
            <p:nvPr/>
          </p:nvGrpSpPr>
          <p:grpSpPr>
            <a:xfrm>
              <a:off x="2926653" y="1286637"/>
              <a:ext cx="5249471" cy="1135400"/>
              <a:chOff x="2847554" y="1287552"/>
              <a:chExt cx="5249471" cy="1135400"/>
            </a:xfrm>
          </p:grpSpPr>
          <p:pic>
            <p:nvPicPr>
              <p:cNvPr id="10" name="Picture 9"/>
              <p:cNvPicPr>
                <a:picLocks noChangeAspect="1"/>
              </p:cNvPicPr>
              <p:nvPr/>
            </p:nvPicPr>
            <p:blipFill>
              <a:blip r:embed="rId3"/>
              <a:stretch>
                <a:fillRect/>
              </a:stretch>
            </p:blipFill>
            <p:spPr>
              <a:xfrm>
                <a:off x="2847554" y="1290849"/>
                <a:ext cx="1132103" cy="1132103"/>
              </a:xfrm>
              <a:prstGeom prst="rect">
                <a:avLst/>
              </a:prstGeom>
            </p:spPr>
          </p:pic>
          <p:pic>
            <p:nvPicPr>
              <p:cNvPr id="11" name="Picture 10"/>
              <p:cNvPicPr>
                <a:picLocks noChangeAspect="1"/>
              </p:cNvPicPr>
              <p:nvPr/>
            </p:nvPicPr>
            <p:blipFill>
              <a:blip r:embed="rId4"/>
              <a:stretch>
                <a:fillRect/>
              </a:stretch>
            </p:blipFill>
            <p:spPr>
              <a:xfrm>
                <a:off x="6964922" y="1290848"/>
                <a:ext cx="1132103" cy="1132103"/>
              </a:xfrm>
              <a:prstGeom prst="rect">
                <a:avLst/>
              </a:prstGeom>
            </p:spPr>
          </p:pic>
          <p:pic>
            <p:nvPicPr>
              <p:cNvPr id="12" name="Picture 11"/>
              <p:cNvPicPr>
                <a:picLocks noChangeAspect="1"/>
              </p:cNvPicPr>
              <p:nvPr/>
            </p:nvPicPr>
            <p:blipFill>
              <a:blip r:embed="rId5"/>
              <a:stretch>
                <a:fillRect/>
              </a:stretch>
            </p:blipFill>
            <p:spPr>
              <a:xfrm>
                <a:off x="4909105" y="1287552"/>
                <a:ext cx="1132103" cy="1132103"/>
              </a:xfrm>
              <a:prstGeom prst="rect">
                <a:avLst/>
              </a:prstGeom>
            </p:spPr>
          </p:pic>
        </p:grpSp>
      </p:grpSp>
      <p:pic>
        <p:nvPicPr>
          <p:cNvPr id="21" name="Picture 20">
            <a:extLst>
              <a:ext uri="{FF2B5EF4-FFF2-40B4-BE49-F238E27FC236}">
                <a16:creationId xmlns:a16="http://schemas.microsoft.com/office/drawing/2014/main" id="{28D0D3BA-A27C-4B80-BBEA-673E28DC4D2B}"/>
              </a:ext>
            </a:extLst>
          </p:cNvPr>
          <p:cNvPicPr>
            <a:picLocks noChangeAspect="1" noChangeArrowheads="1"/>
          </p:cNvPicPr>
          <p:nvPr/>
        </p:nvPicPr>
        <p:blipFill>
          <a:blip r:embed="rId6"/>
          <a:stretch>
            <a:fillRect/>
          </a:stretch>
        </p:blipFill>
        <p:spPr bwMode="auto">
          <a:xfrm>
            <a:off x="933127" y="1256691"/>
            <a:ext cx="1164284" cy="1164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64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9597" y="3286191"/>
            <a:ext cx="8048448" cy="419940"/>
          </a:xfrm>
        </p:spPr>
        <p:txBody>
          <a:bodyPr>
            <a:noAutofit/>
          </a:bodyPr>
          <a:lstStyle/>
          <a:p>
            <a:r>
              <a:rPr lang="zh-CN" altLang="en-US" sz="2000" dirty="0"/>
              <a:t>适合于 </a:t>
            </a:r>
            <a:r>
              <a:rPr lang="en-US" altLang="zh-CN" sz="2000" dirty="0"/>
              <a:t>Fiery </a:t>
            </a:r>
            <a:r>
              <a:rPr lang="zh-CN" altLang="en-US" sz="2000" dirty="0"/>
              <a:t>服务器的最直观打印作业管理界面</a:t>
            </a:r>
          </a:p>
        </p:txBody>
      </p:sp>
      <p:sp>
        <p:nvSpPr>
          <p:cNvPr id="3" name="Slide Number Placeholder 2"/>
          <p:cNvSpPr>
            <a:spLocks noGrp="1"/>
          </p:cNvSpPr>
          <p:nvPr>
            <p:ph type="sldNum" sz="quarter" idx="12"/>
          </p:nvPr>
        </p:nvSpPr>
        <p:spPr>
          <a:xfrm>
            <a:off x="8122545" y="4719782"/>
            <a:ext cx="763359" cy="273844"/>
          </a:xfrm>
        </p:spPr>
        <p:txBody>
          <a:bodyPr/>
          <a:lstStyle/>
          <a:p>
            <a:fld id="{BBBAC0FC-EB2D-444B-B5E9-47050E06F709}" type="slidenum">
              <a:rPr lang="en-US" altLang="zh-CN" smtClean="0"/>
              <a:pPr/>
              <a:t>5</a:t>
            </a:fld>
            <a:endParaRPr lang="zh-CN" altLang="en-US" dirty="0"/>
          </a:p>
        </p:txBody>
      </p:sp>
      <p:sp>
        <p:nvSpPr>
          <p:cNvPr id="4" name="Title 3"/>
          <p:cNvSpPr>
            <a:spLocks noGrp="1"/>
          </p:cNvSpPr>
          <p:nvPr>
            <p:ph type="title"/>
          </p:nvPr>
        </p:nvSpPr>
        <p:spPr>
          <a:xfrm>
            <a:off x="519597" y="1504842"/>
            <a:ext cx="5133780" cy="585868"/>
          </a:xfrm>
        </p:spPr>
        <p:txBody>
          <a:bodyPr>
            <a:noAutofit/>
          </a:bodyPr>
          <a:lstStyle/>
          <a:p>
            <a:r>
              <a:rPr lang="en-US" altLang="zh-CN" dirty="0"/>
              <a:t>Fiery Command WorkStation 6</a:t>
            </a:r>
          </a:p>
        </p:txBody>
      </p:sp>
      <p:pic>
        <p:nvPicPr>
          <p:cNvPr id="7" name="Picture 6"/>
          <p:cNvPicPr>
            <a:picLocks noChangeAspect="1"/>
          </p:cNvPicPr>
          <p:nvPr/>
        </p:nvPicPr>
        <p:blipFill>
          <a:blip r:embed="rId3"/>
          <a:stretch>
            <a:fillRect/>
          </a:stretch>
        </p:blipFill>
        <p:spPr>
          <a:xfrm>
            <a:off x="5462546" y="1074233"/>
            <a:ext cx="2944788" cy="1614218"/>
          </a:xfrm>
          <a:prstGeom prst="roundRect">
            <a:avLst>
              <a:gd name="adj" fmla="val 6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9685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9208"/>
            <a:ext cx="5410200" cy="3745684"/>
          </a:xfrm>
        </p:spPr>
        <p:txBody>
          <a:bodyPr>
            <a:normAutofit/>
          </a:bodyPr>
          <a:lstStyle/>
          <a:p>
            <a:pPr marL="0" indent="0">
              <a:buNone/>
            </a:pPr>
            <a:r>
              <a:rPr lang="zh-CN" altLang="en-US" sz="2800" dirty="0"/>
              <a:t>更快速地管理打印作业，提高打印生产</a:t>
            </a:r>
            <a:endParaRPr lang="en-US" altLang="zh-CN" sz="2800" dirty="0"/>
          </a:p>
          <a:p>
            <a:pPr marL="0" indent="0">
              <a:buNone/>
            </a:pPr>
            <a:endParaRPr lang="zh-CN" altLang="en-US" sz="1000" dirty="0"/>
          </a:p>
          <a:p>
            <a:pPr>
              <a:spcBef>
                <a:spcPts val="600"/>
              </a:spcBef>
            </a:pPr>
            <a:r>
              <a:rPr lang="zh-CN" altLang="en-US" sz="2400" dirty="0"/>
              <a:t>更加直观、易用</a:t>
            </a:r>
          </a:p>
          <a:p>
            <a:pPr>
              <a:spcBef>
                <a:spcPts val="600"/>
              </a:spcBef>
            </a:pPr>
            <a:r>
              <a:rPr lang="zh-CN" altLang="en-US" sz="2400" dirty="0"/>
              <a:t>更高效，更高产</a:t>
            </a:r>
          </a:p>
          <a:p>
            <a:r>
              <a:rPr lang="zh-CN" altLang="en-US" sz="2400" dirty="0"/>
              <a:t>适合于管理者的新工具</a:t>
            </a:r>
          </a:p>
          <a:p>
            <a:r>
              <a:rPr lang="zh-CN" altLang="en-US" sz="2400" dirty="0"/>
              <a:t>流畅、快速的升级流程</a:t>
            </a:r>
          </a:p>
          <a:p>
            <a:r>
              <a:rPr lang="zh-CN" altLang="en-US" sz="2400" dirty="0"/>
              <a:t>面向未来</a:t>
            </a:r>
          </a:p>
        </p:txBody>
      </p:sp>
      <p:sp>
        <p:nvSpPr>
          <p:cNvPr id="4" name="Slide Number Placeholder 3"/>
          <p:cNvSpPr>
            <a:spLocks noGrp="1"/>
          </p:cNvSpPr>
          <p:nvPr>
            <p:ph type="sldNum" sz="quarter" idx="12"/>
          </p:nvPr>
        </p:nvSpPr>
        <p:spPr/>
        <p:txBody>
          <a:bodyPr/>
          <a:lstStyle/>
          <a:p>
            <a:fld id="{6BEE8092-FD92-D247-BFBB-7625102F9F8E}" type="slidenum">
              <a:rPr lang="en-US" altLang="zh-CN" smtClean="0"/>
              <a:t>6</a:t>
            </a:fld>
            <a:endParaRPr lang="zh-CN" altLang="en-US" dirty="0"/>
          </a:p>
        </p:txBody>
      </p:sp>
      <p:sp>
        <p:nvSpPr>
          <p:cNvPr id="2" name="Title 1"/>
          <p:cNvSpPr>
            <a:spLocks noGrp="1"/>
          </p:cNvSpPr>
          <p:nvPr>
            <p:ph type="title"/>
          </p:nvPr>
        </p:nvSpPr>
        <p:spPr>
          <a:xfrm>
            <a:off x="330591" y="205979"/>
            <a:ext cx="7409151" cy="857250"/>
          </a:xfrm>
        </p:spPr>
        <p:txBody>
          <a:bodyPr>
            <a:normAutofit/>
          </a:bodyPr>
          <a:lstStyle/>
          <a:p>
            <a:r>
              <a:rPr lang="en-US" altLang="zh-CN" sz="3600" dirty="0"/>
              <a:t>Fiery Command WorkStation 6</a:t>
            </a:r>
          </a:p>
        </p:txBody>
      </p:sp>
      <p:pic>
        <p:nvPicPr>
          <p:cNvPr id="7" name="Picture 6"/>
          <p:cNvPicPr>
            <a:picLocks noChangeAspect="1"/>
          </p:cNvPicPr>
          <p:nvPr/>
        </p:nvPicPr>
        <p:blipFill>
          <a:blip r:embed="rId3"/>
          <a:stretch>
            <a:fillRect/>
          </a:stretch>
        </p:blipFill>
        <p:spPr>
          <a:xfrm>
            <a:off x="5710101" y="0"/>
            <a:ext cx="3433899" cy="5143500"/>
          </a:xfrm>
          <a:prstGeom prst="rect">
            <a:avLst/>
          </a:prstGeom>
        </p:spPr>
      </p:pic>
      <p:sp>
        <p:nvSpPr>
          <p:cNvPr id="5" name="TextBox 4">
            <a:hlinkClick r:id="rId4"/>
          </p:cNvPr>
          <p:cNvSpPr txBox="1"/>
          <p:nvPr/>
        </p:nvSpPr>
        <p:spPr>
          <a:xfrm>
            <a:off x="4154397" y="4645560"/>
            <a:ext cx="1415772" cy="33855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1600" dirty="0">
                <a:latin typeface="Georgia"/>
                <a:ea typeface="SimSun" panose="02010600030101010101" pitchFamily="2" charset="-122"/>
                <a:hlinkClick r:id="rId4"/>
              </a:rPr>
              <a:t>访问完整演示</a:t>
            </a:r>
            <a:endParaRPr lang="zh-CN" altLang="en-US" sz="2400" dirty="0">
              <a:latin typeface="Georgia"/>
              <a:ea typeface="SimSun" panose="02010600030101010101" pitchFamily="2" charset="-122"/>
              <a:cs typeface="Georgia"/>
            </a:endParaRPr>
          </a:p>
        </p:txBody>
      </p:sp>
    </p:spTree>
    <p:extLst>
      <p:ext uri="{BB962C8B-B14F-4D97-AF65-F5344CB8AC3E}">
        <p14:creationId xmlns:p14="http://schemas.microsoft.com/office/powerpoint/2010/main" val="9507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792499" y="3078608"/>
            <a:ext cx="3275806" cy="755725"/>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2" name="Title 1"/>
          <p:cNvSpPr>
            <a:spLocks noGrp="1"/>
          </p:cNvSpPr>
          <p:nvPr>
            <p:ph type="title"/>
          </p:nvPr>
        </p:nvSpPr>
        <p:spPr/>
        <p:txBody>
          <a:bodyPr/>
          <a:lstStyle/>
          <a:p>
            <a:r>
              <a:rPr lang="zh-CN" altLang="en-US" dirty="0"/>
              <a:t>版本 </a:t>
            </a:r>
            <a:r>
              <a:rPr lang="en-US" altLang="zh-CN" dirty="0"/>
              <a:t>6 </a:t>
            </a:r>
            <a:r>
              <a:rPr lang="zh-CN" altLang="en-US" dirty="0"/>
              <a:t>中的新功能</a:t>
            </a:r>
          </a:p>
        </p:txBody>
      </p:sp>
      <p:sp>
        <p:nvSpPr>
          <p:cNvPr id="3" name="Slide Number Placeholder 2"/>
          <p:cNvSpPr>
            <a:spLocks noGrp="1"/>
          </p:cNvSpPr>
          <p:nvPr>
            <p:ph type="sldNum" sz="quarter" idx="11"/>
          </p:nvPr>
        </p:nvSpPr>
        <p:spPr/>
        <p:txBody>
          <a:bodyPr/>
          <a:lstStyle/>
          <a:p>
            <a:fld id="{6BEE8092-FD92-D247-BFBB-7625102F9F8E}" type="slidenum">
              <a:rPr lang="en-US" altLang="zh-CN" smtClean="0"/>
              <a:pPr/>
              <a:t>7</a:t>
            </a:fld>
            <a:endParaRPr lang="zh-CN" altLang="en-US" dirty="0"/>
          </a:p>
        </p:txBody>
      </p:sp>
      <p:sp>
        <p:nvSpPr>
          <p:cNvPr id="7" name="Content Placeholder 6"/>
          <p:cNvSpPr>
            <a:spLocks noGrp="1"/>
          </p:cNvSpPr>
          <p:nvPr>
            <p:ph sz="quarter" idx="12"/>
          </p:nvPr>
        </p:nvSpPr>
        <p:spPr>
          <a:xfrm>
            <a:off x="777001" y="1406661"/>
            <a:ext cx="8229600" cy="3608231"/>
          </a:xfrm>
        </p:spPr>
        <p:txBody>
          <a:bodyPr numCol="2">
            <a:noAutofit/>
          </a:bodyPr>
          <a:lstStyle/>
          <a:p>
            <a:pPr marL="0" indent="0">
              <a:buNone/>
            </a:pPr>
            <a:r>
              <a:rPr lang="zh-CN" altLang="en-US" sz="1600" b="1" dirty="0"/>
              <a:t>可以从版本 </a:t>
            </a:r>
            <a:r>
              <a:rPr lang="en-US" altLang="zh-CN" sz="1600" b="1" dirty="0"/>
              <a:t>5 </a:t>
            </a:r>
            <a:r>
              <a:rPr lang="zh-CN" altLang="en-US" sz="1600" b="1" dirty="0"/>
              <a:t>轻松过渡</a:t>
            </a:r>
          </a:p>
          <a:p>
            <a:pPr marL="169863" indent="-169863">
              <a:spcBef>
                <a:spcPts val="0"/>
              </a:spcBef>
            </a:pPr>
            <a:r>
              <a:rPr lang="zh-CN" altLang="en-US" sz="1600" dirty="0"/>
              <a:t>流畅、快速的升级流程</a:t>
            </a:r>
          </a:p>
          <a:p>
            <a:pPr marL="169863" indent="-169863">
              <a:spcBef>
                <a:spcPts val="0"/>
              </a:spcBef>
            </a:pPr>
            <a:r>
              <a:rPr lang="zh-CN" altLang="en-US" sz="1600" dirty="0"/>
              <a:t>欢迎介绍</a:t>
            </a:r>
          </a:p>
          <a:p>
            <a:pPr marL="0" indent="0">
              <a:buNone/>
            </a:pPr>
            <a:r>
              <a:rPr lang="zh-CN" altLang="en-US" sz="1600" b="1" dirty="0"/>
              <a:t>更加直观、易用</a:t>
            </a:r>
          </a:p>
          <a:p>
            <a:pPr marL="169863" indent="-169863">
              <a:spcBef>
                <a:spcPts val="0"/>
              </a:spcBef>
            </a:pPr>
            <a:r>
              <a:rPr lang="zh-CN" altLang="en-US" sz="1600" dirty="0"/>
              <a:t>现代化、简洁明了的用户界面</a:t>
            </a:r>
          </a:p>
          <a:p>
            <a:pPr marL="0" indent="0">
              <a:buNone/>
            </a:pPr>
            <a:r>
              <a:rPr lang="zh-CN" altLang="en-US" sz="1600" b="1" dirty="0"/>
              <a:t>更高效，更高产</a:t>
            </a:r>
          </a:p>
          <a:p>
            <a:pPr marL="169863" indent="-169863">
              <a:spcBef>
                <a:spcPts val="600"/>
              </a:spcBef>
              <a:buFont typeface="Arial" panose="020B0604020202020204" pitchFamily="34" charset="0"/>
              <a:buChar char="•"/>
            </a:pPr>
            <a:r>
              <a:rPr lang="zh-CN" altLang="en-US" sz="1600" dirty="0"/>
              <a:t>适合于所有作业的作业预览*</a:t>
            </a:r>
          </a:p>
          <a:p>
            <a:pPr marL="169863" indent="-169863">
              <a:spcBef>
                <a:spcPts val="0"/>
              </a:spcBef>
              <a:buFont typeface="Arial" panose="020B0604020202020204" pitchFamily="34" charset="0"/>
              <a:buChar char="•"/>
            </a:pPr>
            <a:r>
              <a:rPr lang="zh-CN" altLang="en-US" sz="1600" dirty="0"/>
              <a:t>自动删除光栅*</a:t>
            </a:r>
          </a:p>
          <a:p>
            <a:pPr marL="169863" indent="-169863">
              <a:spcBef>
                <a:spcPts val="0"/>
              </a:spcBef>
              <a:buFont typeface="Arial" panose="020B0604020202020204" pitchFamily="34" charset="0"/>
              <a:buChar char="•"/>
            </a:pPr>
            <a:r>
              <a:rPr lang="zh-CN" altLang="en-US" sz="1600" dirty="0"/>
              <a:t>快速重新打印*</a:t>
            </a:r>
          </a:p>
          <a:p>
            <a:pPr marL="169863" indent="-169863">
              <a:spcBef>
                <a:spcPts val="600"/>
              </a:spcBef>
            </a:pPr>
            <a:r>
              <a:rPr lang="zh-CN" altLang="en-US" sz="1600" dirty="0"/>
              <a:t>作业搜索功能 </a:t>
            </a:r>
          </a:p>
          <a:p>
            <a:pPr marL="569913" lvl="1" indent="-169863">
              <a:spcBef>
                <a:spcPts val="0"/>
              </a:spcBef>
            </a:pPr>
            <a:r>
              <a:rPr lang="zh-CN" altLang="en-US" sz="1600" dirty="0"/>
              <a:t>简单搜索</a:t>
            </a:r>
          </a:p>
          <a:p>
            <a:pPr marL="569913" lvl="1" indent="-169863">
              <a:spcBef>
                <a:spcPts val="0"/>
              </a:spcBef>
            </a:pPr>
            <a:r>
              <a:rPr lang="zh-CN" altLang="en-US" sz="1600" dirty="0"/>
              <a:t>高级搜索</a:t>
            </a:r>
          </a:p>
          <a:p>
            <a:pPr marL="569913" lvl="1" indent="-169863">
              <a:spcBef>
                <a:spcPts val="0"/>
              </a:spcBef>
            </a:pPr>
            <a:r>
              <a:rPr lang="zh-CN" altLang="en-US" sz="1600" dirty="0"/>
              <a:t>自定义视图和筛选器</a:t>
            </a:r>
          </a:p>
          <a:p>
            <a:pPr marL="169863" indent="-169863">
              <a:spcBef>
                <a:spcPts val="0"/>
              </a:spcBef>
            </a:pPr>
            <a:r>
              <a:rPr lang="zh-CN" altLang="en-US" sz="1600" dirty="0"/>
              <a:t>“作业属性”中的“颜色”设定</a:t>
            </a:r>
          </a:p>
          <a:p>
            <a:pPr marL="169863" indent="-169863">
              <a:spcBef>
                <a:spcPts val="0"/>
              </a:spcBef>
            </a:pPr>
            <a:r>
              <a:rPr lang="zh-CN" altLang="en-US" sz="1600" dirty="0"/>
              <a:t>设为默认值</a:t>
            </a:r>
          </a:p>
          <a:p>
            <a:pPr marL="569913" lvl="1" indent="-169863">
              <a:spcBef>
                <a:spcPts val="0"/>
              </a:spcBef>
            </a:pPr>
            <a:r>
              <a:rPr lang="zh-CN" altLang="en-US" sz="1600" dirty="0"/>
              <a:t>颜色管理默认值</a:t>
            </a:r>
          </a:p>
          <a:p>
            <a:pPr marL="169863" indent="-169863">
              <a:spcBef>
                <a:spcPts val="0"/>
              </a:spcBef>
            </a:pPr>
            <a:r>
              <a:rPr lang="zh-CN" altLang="en-US" sz="1600" dirty="0"/>
              <a:t>内联编辑</a:t>
            </a:r>
          </a:p>
          <a:p>
            <a:pPr marL="0" indent="0">
              <a:spcBef>
                <a:spcPts val="0"/>
              </a:spcBef>
              <a:buNone/>
            </a:pPr>
            <a:r>
              <a:rPr lang="zh-CN" altLang="en-US" sz="1600" b="1" dirty="0"/>
              <a:t>适合于生产管理者的新工具</a:t>
            </a:r>
          </a:p>
          <a:p>
            <a:pPr marL="169863" indent="-169863">
              <a:spcBef>
                <a:spcPts val="0"/>
              </a:spcBef>
            </a:pPr>
            <a:r>
              <a:rPr lang="zh-CN" altLang="en-US" sz="1600" dirty="0"/>
              <a:t>“主页”视图</a:t>
            </a:r>
          </a:p>
          <a:p>
            <a:pPr marL="569913" lvl="1" indent="-169863">
              <a:spcBef>
                <a:spcPts val="0"/>
              </a:spcBef>
            </a:pPr>
            <a:r>
              <a:rPr lang="zh-CN" altLang="en-US" sz="1600" dirty="0"/>
              <a:t>服务器状态</a:t>
            </a:r>
          </a:p>
          <a:p>
            <a:pPr marL="569913" lvl="1" indent="-169863">
              <a:spcBef>
                <a:spcPts val="0"/>
              </a:spcBef>
            </a:pPr>
            <a:r>
              <a:rPr lang="zh-CN" altLang="en-US" sz="1600" dirty="0"/>
              <a:t>快速掌握生产指标</a:t>
            </a:r>
          </a:p>
          <a:p>
            <a:pPr marL="169863" indent="-169863">
              <a:spcBef>
                <a:spcPts val="0"/>
              </a:spcBef>
            </a:pPr>
            <a:r>
              <a:rPr lang="en-US" altLang="zh-CN" sz="1600" dirty="0"/>
              <a:t>Fiery </a:t>
            </a:r>
            <a:r>
              <a:rPr lang="zh-CN" altLang="en-US" sz="1600" dirty="0"/>
              <a:t>更新</a:t>
            </a:r>
          </a:p>
          <a:p>
            <a:pPr marL="169863" indent="-169863">
              <a:spcBef>
                <a:spcPts val="0"/>
              </a:spcBef>
            </a:pPr>
            <a:r>
              <a:rPr lang="zh-CN" altLang="en-US" sz="1600" dirty="0"/>
              <a:t>设为默认值</a:t>
            </a:r>
          </a:p>
        </p:txBody>
      </p:sp>
      <p:sp>
        <p:nvSpPr>
          <p:cNvPr id="9" name="Rectangle: Rounded Corners 8"/>
          <p:cNvSpPr/>
          <p:nvPr/>
        </p:nvSpPr>
        <p:spPr>
          <a:xfrm>
            <a:off x="5611009" y="4195871"/>
            <a:ext cx="2412107"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dirty="0">
                <a:solidFill>
                  <a:schemeClr val="tx1"/>
                </a:solidFill>
                <a:latin typeface="Georgia" panose="02040502050405020303" pitchFamily="18" charset="0"/>
                <a:ea typeface="SimSun" panose="02010600030101010101" pitchFamily="2" charset="-122"/>
              </a:rPr>
              <a:t>*新功能仅适用于 </a:t>
            </a:r>
            <a:r>
              <a:rPr lang="en-US" altLang="zh-CN" sz="1600" dirty="0">
                <a:solidFill>
                  <a:schemeClr val="tx1"/>
                </a:solidFill>
                <a:latin typeface="Georgia" panose="02040502050405020303" pitchFamily="18" charset="0"/>
                <a:ea typeface="SimSun" panose="02010600030101010101" pitchFamily="2" charset="-122"/>
              </a:rPr>
              <a:t>FS300 Pro </a:t>
            </a:r>
            <a:r>
              <a:rPr lang="zh-CN" altLang="en-US" sz="1600" dirty="0">
                <a:solidFill>
                  <a:schemeClr val="tx1"/>
                </a:solidFill>
                <a:latin typeface="Georgia" panose="02040502050405020303" pitchFamily="18" charset="0"/>
                <a:ea typeface="SimSun" panose="02010600030101010101" pitchFamily="2" charset="-122"/>
              </a:rPr>
              <a:t>务器</a:t>
            </a:r>
          </a:p>
        </p:txBody>
      </p:sp>
    </p:spTree>
    <p:extLst>
      <p:ext uri="{BB962C8B-B14F-4D97-AF65-F5344CB8AC3E}">
        <p14:creationId xmlns:p14="http://schemas.microsoft.com/office/powerpoint/2010/main" val="2374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2734730" y="3267315"/>
            <a:ext cx="4771452" cy="28194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ea typeface="SimSun" panose="02010600030101010101" pitchFamily="2" charset="-122"/>
            </a:endParaRPr>
          </a:p>
        </p:txBody>
      </p:sp>
      <p:sp>
        <p:nvSpPr>
          <p:cNvPr id="2" name="Title 1"/>
          <p:cNvSpPr>
            <a:spLocks noGrp="1"/>
          </p:cNvSpPr>
          <p:nvPr>
            <p:ph type="title"/>
          </p:nvPr>
        </p:nvSpPr>
        <p:spPr/>
        <p:txBody>
          <a:bodyPr>
            <a:normAutofit/>
          </a:bodyPr>
          <a:lstStyle/>
          <a:p>
            <a:r>
              <a:rPr lang="zh-CN" altLang="en-US" dirty="0"/>
              <a:t>排版调整解决方案中的新功能</a:t>
            </a:r>
          </a:p>
        </p:txBody>
      </p:sp>
      <p:sp>
        <p:nvSpPr>
          <p:cNvPr id="3" name="Slide Number Placeholder 2"/>
          <p:cNvSpPr>
            <a:spLocks noGrp="1"/>
          </p:cNvSpPr>
          <p:nvPr>
            <p:ph type="sldNum" sz="quarter" idx="11"/>
          </p:nvPr>
        </p:nvSpPr>
        <p:spPr/>
        <p:txBody>
          <a:bodyPr/>
          <a:lstStyle/>
          <a:p>
            <a:fld id="{6BEE8092-FD92-D247-BFBB-7625102F9F8E}" type="slidenum">
              <a:rPr lang="en-US" altLang="zh-CN" smtClean="0"/>
              <a:pPr/>
              <a:t>8</a:t>
            </a:fld>
            <a:endParaRPr lang="zh-CN" altLang="en-US" dirty="0"/>
          </a:p>
        </p:txBody>
      </p:sp>
      <p:graphicFrame>
        <p:nvGraphicFramePr>
          <p:cNvPr id="5" name="Table 4"/>
          <p:cNvGraphicFramePr>
            <a:graphicFrameLocks noGrp="1"/>
          </p:cNvGraphicFramePr>
          <p:nvPr>
            <p:extLst>
              <p:ext uri="{D42A27DB-BD31-4B8C-83A1-F6EECF244321}">
                <p14:modId xmlns:p14="http://schemas.microsoft.com/office/powerpoint/2010/main" val="1513500196"/>
              </p:ext>
            </p:extLst>
          </p:nvPr>
        </p:nvGraphicFramePr>
        <p:xfrm>
          <a:off x="457200" y="1273492"/>
          <a:ext cx="7048982" cy="3558540"/>
        </p:xfrm>
        <a:graphic>
          <a:graphicData uri="http://schemas.openxmlformats.org/drawingml/2006/table">
            <a:tbl>
              <a:tblPr firstRow="1" bandRow="1">
                <a:tableStyleId>{5DA37D80-6434-44D0-A028-1B22A696006F}</a:tableStyleId>
              </a:tblPr>
              <a:tblGrid>
                <a:gridCol w="2234789">
                  <a:extLst>
                    <a:ext uri="{9D8B030D-6E8A-4147-A177-3AD203B41FA5}">
                      <a16:colId xmlns:a16="http://schemas.microsoft.com/office/drawing/2014/main" val="20000"/>
                    </a:ext>
                  </a:extLst>
                </a:gridCol>
                <a:gridCol w="4814193">
                  <a:extLst>
                    <a:ext uri="{9D8B030D-6E8A-4147-A177-3AD203B41FA5}">
                      <a16:colId xmlns:a16="http://schemas.microsoft.com/office/drawing/2014/main" val="20001"/>
                    </a:ext>
                  </a:extLst>
                </a:gridCol>
              </a:tblGrid>
              <a:tr h="261818">
                <a:tc>
                  <a:txBody>
                    <a:bodyPr/>
                    <a:lstStyle/>
                    <a:p>
                      <a:r>
                        <a:rPr lang="en-US" altLang="zh-CN" sz="1800" b="1" dirty="0">
                          <a:latin typeface="Georgia" panose="02040502050405020303" pitchFamily="18" charset="0"/>
                          <a:ea typeface="SimSun" panose="02010600030101010101" pitchFamily="2" charset="-122"/>
                        </a:rPr>
                        <a:t>Fiery Impose</a:t>
                      </a:r>
                      <a:endParaRPr lang="zh-CN" altLang="en-US" sz="1800" b="1" baseline="0" dirty="0">
                        <a:latin typeface="Georgia" panose="02040502050405020303" pitchFamily="18" charset="0"/>
                        <a:ea typeface="SimSun" panose="02010600030101010101" pitchFamily="2" charset="-122"/>
                      </a:endParaRPr>
                    </a:p>
                    <a:p>
                      <a:r>
                        <a:rPr lang="en-US" altLang="zh-CN" sz="1800" b="1" baseline="0" dirty="0">
                          <a:latin typeface="Georgia" panose="02040502050405020303" pitchFamily="18" charset="0"/>
                          <a:ea typeface="SimSun" panose="02010600030101010101" pitchFamily="2" charset="-122"/>
                        </a:rPr>
                        <a:t>Fiery Compose</a:t>
                      </a:r>
                    </a:p>
                    <a:p>
                      <a:r>
                        <a:rPr lang="en-US" altLang="zh-CN" sz="1800" b="1" dirty="0">
                          <a:latin typeface="Georgia" panose="02040502050405020303" pitchFamily="18" charset="0"/>
                          <a:ea typeface="SimSun" panose="02010600030101010101" pitchFamily="2" charset="-122"/>
                        </a:rPr>
                        <a:t>Fiery JobMaster</a:t>
                      </a:r>
                      <a:endParaRPr lang="zh-CN" altLang="en-US" sz="1800" b="1" dirty="0">
                        <a:latin typeface="SimSun" panose="02010600030101010101" pitchFamily="2" charset="-122"/>
                        <a:ea typeface="SimSun" panose="02010600030101010101" pitchFamily="2" charset="-122"/>
                        <a:cs typeface="Georgia" charset="0"/>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173038" marR="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600" b="0" dirty="0">
                          <a:latin typeface="Georgia" panose="02040502050405020303" pitchFamily="18" charset="0"/>
                          <a:ea typeface="SimSun" panose="02010600030101010101" pitchFamily="2" charset="-122"/>
                        </a:rPr>
                        <a:t>易用性增强功能</a:t>
                      </a:r>
                    </a:p>
                    <a:p>
                      <a:pPr marL="227013"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sz="1400" b="0" dirty="0">
                          <a:latin typeface="Georgia" panose="02040502050405020303" pitchFamily="18" charset="0"/>
                          <a:ea typeface="SimSun" panose="02010600030101010101" pitchFamily="2" charset="-122"/>
                        </a:rPr>
                        <a:t>简化预置设置、保持窗口和窗格大小、显示纸张颜色、</a:t>
                      </a:r>
                      <a:br>
                        <a:rPr lang="en-US" altLang="zh-CN" sz="1400" b="0" dirty="0">
                          <a:latin typeface="Georgia" panose="02040502050405020303" pitchFamily="18" charset="0"/>
                          <a:ea typeface="SimSun" panose="02010600030101010101" pitchFamily="2" charset="-122"/>
                        </a:rPr>
                      </a:br>
                      <a:r>
                        <a:rPr lang="zh-CN" altLang="en-US" sz="1400" b="0" dirty="0">
                          <a:latin typeface="Georgia" panose="02040502050405020303" pitchFamily="18" charset="0"/>
                          <a:ea typeface="SimSun" panose="02010600030101010101" pitchFamily="2" charset="-122"/>
                        </a:rPr>
                        <a:t>增强的页面插入、更快地保存作业、更快地选择纸张大小</a:t>
                      </a:r>
                    </a:p>
                    <a:p>
                      <a:pPr marL="231775" marR="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600" b="0" kern="1200" baseline="0" dirty="0">
                          <a:solidFill>
                            <a:schemeClr val="tx1"/>
                          </a:solidFill>
                          <a:latin typeface="Georgia" panose="02040502050405020303" pitchFamily="18" charset="0"/>
                          <a:ea typeface="SimSun" panose="02010600030101010101" pitchFamily="2" charset="-122"/>
                        </a:rPr>
                        <a:t>Acrobat DC Professional </a:t>
                      </a:r>
                      <a:r>
                        <a:rPr lang="zh-CN" altLang="en-US" sz="1600" b="0" kern="1200" baseline="0" dirty="0">
                          <a:solidFill>
                            <a:schemeClr val="tx1"/>
                          </a:solidFill>
                          <a:latin typeface="Georgia" panose="02040502050405020303" pitchFamily="18" charset="0"/>
                          <a:ea typeface="SimSun" panose="02010600030101010101" pitchFamily="2" charset="-122"/>
                        </a:rPr>
                        <a:t>和 </a:t>
                      </a:r>
                      <a:r>
                        <a:rPr lang="en-US" altLang="zh-CN" sz="1600" b="0" kern="1200" baseline="0" dirty="0">
                          <a:solidFill>
                            <a:schemeClr val="tx1"/>
                          </a:solidFill>
                          <a:latin typeface="Georgia" panose="02040502050405020303" pitchFamily="18" charset="0"/>
                          <a:ea typeface="SimSun" panose="02010600030101010101" pitchFamily="2" charset="-122"/>
                        </a:rPr>
                        <a:t>PitStop Edit 13</a:t>
                      </a:r>
                      <a:endParaRPr lang="zh-CN" altLang="en-US" sz="1600" b="0" kern="1200" dirty="0">
                        <a:solidFill>
                          <a:schemeClr val="tx1"/>
                        </a:solidFill>
                        <a:latin typeface="Georgia" panose="02040502050405020303" pitchFamily="18" charset="0"/>
                        <a:ea typeface="SimSun" panose="02010600030101010101" pitchFamily="2" charset="-122"/>
                        <a:cs typeface="+mn-cs"/>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5454">
                <a:tc>
                  <a:txBody>
                    <a:bodyPr/>
                    <a:lstStyle/>
                    <a:p>
                      <a:r>
                        <a:rPr lang="en-US" altLang="zh-CN" sz="1800" b="1" dirty="0">
                          <a:latin typeface="Georgia" panose="02040502050405020303" pitchFamily="18" charset="0"/>
                          <a:ea typeface="SimSun" panose="02010600030101010101" pitchFamily="2" charset="-122"/>
                        </a:rPr>
                        <a:t>Fiery Impose</a:t>
                      </a:r>
                      <a:endParaRPr lang="zh-CN" altLang="en-US" sz="1800" b="1" dirty="0">
                        <a:latin typeface="SimSun" panose="02010600030101010101" pitchFamily="2" charset="-122"/>
                        <a:ea typeface="SimSun" panose="02010600030101010101" pitchFamily="2" charset="-122"/>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zh-CN" altLang="en-US" sz="1600" b="0" kern="1200" dirty="0">
                          <a:effectLst/>
                          <a:latin typeface="Georgia" panose="02040502050405020303" pitchFamily="18" charset="0"/>
                          <a:ea typeface="SimSun" panose="02010600030101010101" pitchFamily="2" charset="-122"/>
                        </a:rPr>
                        <a:t>按纸张大小的多联拼版自动化</a:t>
                      </a:r>
                    </a:p>
                    <a:p>
                      <a:pPr marL="171450" indent="-171450">
                        <a:buFont typeface="Arial" panose="020B0604020202020204" pitchFamily="34" charset="0"/>
                        <a:buChar char="•"/>
                      </a:pPr>
                      <a:r>
                        <a:rPr lang="zh-CN" altLang="en-US" sz="1600" b="0" dirty="0">
                          <a:latin typeface="Georgia" panose="02040502050405020303" pitchFamily="18" charset="0"/>
                          <a:ea typeface="SimSun" panose="02010600030101010101" pitchFamily="2" charset="-122"/>
                        </a:rPr>
                        <a:t>自动页面旋转</a:t>
                      </a:r>
                      <a:endParaRPr lang="zh-CN" altLang="en-US" sz="1600" b="0" kern="1200" dirty="0">
                        <a:effectLst/>
                        <a:latin typeface="Georgia" panose="02040502050405020303" pitchFamily="18" charset="0"/>
                        <a:ea typeface="SimSun" panose="02010600030101010101" pitchFamily="2" charset="-122"/>
                      </a:endParaRPr>
                    </a:p>
                    <a:p>
                      <a:pPr marL="171450" indent="-171450">
                        <a:buFont typeface="Arial" panose="020B0604020202020204" pitchFamily="34" charset="0"/>
                        <a:buChar char="•"/>
                      </a:pPr>
                      <a:r>
                        <a:rPr lang="zh-CN" altLang="en-US" sz="1600" b="0" dirty="0">
                          <a:latin typeface="Georgia" panose="02040502050405020303" pitchFamily="18" charset="0"/>
                          <a:ea typeface="SimSun" panose="02010600030101010101" pitchFamily="2" charset="-122"/>
                        </a:rPr>
                        <a:t>标记预设</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600" b="0" dirty="0">
                          <a:latin typeface="Georgia" panose="02040502050405020303" pitchFamily="18" charset="0"/>
                          <a:ea typeface="SimSun" panose="02010600030101010101" pitchFamily="2" charset="-122"/>
                        </a:rPr>
                        <a:t>用于 </a:t>
                      </a:r>
                      <a:r>
                        <a:rPr lang="en-US" altLang="zh-CN" sz="1600" b="0" dirty="0">
                          <a:latin typeface="Georgia" panose="02040502050405020303" pitchFamily="18" charset="0"/>
                          <a:ea typeface="SimSun" panose="02010600030101010101" pitchFamily="2" charset="-122"/>
                        </a:rPr>
                        <a:t>VDP </a:t>
                      </a:r>
                      <a:r>
                        <a:rPr lang="zh-CN" altLang="en-US" sz="1600" b="0" dirty="0">
                          <a:latin typeface="Georgia" panose="02040502050405020303" pitchFamily="18" charset="0"/>
                          <a:ea typeface="SimSun" panose="02010600030101010101" pitchFamily="2" charset="-122"/>
                        </a:rPr>
                        <a:t>小册子封面的混合纸张</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600" b="0" dirty="0">
                          <a:latin typeface="Georgia" panose="02040502050405020303" pitchFamily="18" charset="0"/>
                          <a:ea typeface="SimSun" panose="02010600030101010101" pitchFamily="2" charset="-122"/>
                        </a:rPr>
                        <a:t>日式风格裁剪标记工作流程自动化</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600" b="0" dirty="0">
                          <a:latin typeface="Georgia" panose="02040502050405020303" pitchFamily="18" charset="0"/>
                          <a:ea typeface="SimSun" panose="02010600030101010101" pitchFamily="2" charset="-122"/>
                        </a:rPr>
                        <a:t>30 </a:t>
                      </a:r>
                      <a:r>
                        <a:rPr lang="zh-CN" altLang="en-US" sz="1600" b="0" dirty="0">
                          <a:latin typeface="Georgia" panose="02040502050405020303" pitchFamily="18" charset="0"/>
                          <a:ea typeface="SimSun" panose="02010600030101010101" pitchFamily="2" charset="-122"/>
                        </a:rPr>
                        <a:t>天免费试用版</a:t>
                      </a:r>
                      <a:endParaRPr lang="zh-CN" altLang="en-US" sz="1600" b="0" dirty="0">
                        <a:latin typeface="SimSun" panose="02010600030101010101" pitchFamily="2" charset="-122"/>
                        <a:ea typeface="SimSun" panose="02010600030101010101" pitchFamily="2" charset="-122"/>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18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800" b="1" dirty="0">
                          <a:latin typeface="Georgia" panose="02040502050405020303" pitchFamily="18" charset="0"/>
                          <a:ea typeface="SimSun" panose="02010600030101010101" pitchFamily="2" charset="-122"/>
                        </a:rPr>
                        <a:t>Fiery JobMaster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600" b="0" dirty="0">
                          <a:latin typeface="Georgia" panose="02040502050405020303" pitchFamily="18" charset="0"/>
                          <a:ea typeface="SimSun" panose="02010600030101010101" pitchFamily="2" charset="-122"/>
                        </a:rPr>
                        <a:t>图像印花</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600" b="0" dirty="0">
                          <a:latin typeface="Georgia" panose="02040502050405020303" pitchFamily="18" charset="0"/>
                          <a:ea typeface="SimSun" panose="02010600030101010101" pitchFamily="2" charset="-122"/>
                        </a:rPr>
                        <a:t>导入扫描页面</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600" b="0" dirty="0">
                          <a:latin typeface="Georgia" panose="02040502050405020303" pitchFamily="18" charset="0"/>
                          <a:ea typeface="SimSun" panose="02010600030101010101" pitchFamily="2" charset="-122"/>
                        </a:rPr>
                        <a:t>页面偏移</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600" b="0" dirty="0">
                          <a:latin typeface="Georgia" panose="02040502050405020303" pitchFamily="18" charset="0"/>
                          <a:ea typeface="SimSun" panose="02010600030101010101" pitchFamily="2" charset="-122"/>
                        </a:rPr>
                        <a:t>30 </a:t>
                      </a:r>
                      <a:r>
                        <a:rPr lang="zh-CN" altLang="en-US" sz="1600" b="0" dirty="0">
                          <a:latin typeface="Georgia" panose="02040502050405020303" pitchFamily="18" charset="0"/>
                          <a:ea typeface="SimSun" panose="02010600030101010101" pitchFamily="2" charset="-122"/>
                        </a:rPr>
                        <a:t>天免费试用版</a:t>
                      </a:r>
                      <a:endParaRPr lang="zh-CN" altLang="en-US" sz="1600" b="0" dirty="0">
                        <a:latin typeface="SimSun" panose="02010600030101010101" pitchFamily="2" charset="-122"/>
                        <a:ea typeface="SimSun" panose="02010600030101010101" pitchFamily="2" charset="-122"/>
                        <a:cs typeface="Georgia"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6" name="Rectangle: Rounded Corners 15"/>
          <p:cNvSpPr/>
          <p:nvPr/>
        </p:nvSpPr>
        <p:spPr>
          <a:xfrm>
            <a:off x="5045991" y="4203491"/>
            <a:ext cx="1885007"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dirty="0">
                <a:solidFill>
                  <a:schemeClr val="tx1"/>
                </a:solidFill>
                <a:latin typeface="Georgia" panose="02040502050405020303" pitchFamily="18" charset="0"/>
                <a:ea typeface="SimSun" panose="02010600030101010101" pitchFamily="2" charset="-122"/>
              </a:rPr>
              <a:t>新功能仅适用于 </a:t>
            </a:r>
            <a:r>
              <a:rPr lang="en-US" altLang="zh-CN" sz="1600" dirty="0">
                <a:solidFill>
                  <a:schemeClr val="tx1"/>
                </a:solidFill>
                <a:latin typeface="Georgia" panose="02040502050405020303" pitchFamily="18" charset="0"/>
                <a:ea typeface="SimSun" panose="02010600030101010101" pitchFamily="2" charset="-122"/>
              </a:rPr>
              <a:t>FS300 Pro </a:t>
            </a:r>
            <a:r>
              <a:rPr lang="zh-CN" altLang="en-US" sz="1600" dirty="0">
                <a:solidFill>
                  <a:schemeClr val="tx1"/>
                </a:solidFill>
                <a:latin typeface="Georgia" panose="02040502050405020303" pitchFamily="18" charset="0"/>
                <a:ea typeface="SimSun" panose="02010600030101010101" pitchFamily="2" charset="-122"/>
              </a:rPr>
              <a:t>服务器</a:t>
            </a:r>
          </a:p>
        </p:txBody>
      </p:sp>
      <p:sp>
        <p:nvSpPr>
          <p:cNvPr id="17" name="TextBox 16"/>
          <p:cNvSpPr txBox="1"/>
          <p:nvPr/>
        </p:nvSpPr>
        <p:spPr>
          <a:xfrm>
            <a:off x="7510709" y="4293195"/>
            <a:ext cx="1480145" cy="33855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zh-CN" altLang="en-US" sz="1600" dirty="0">
                <a:latin typeface="Georgia"/>
                <a:ea typeface="SimSun" panose="02010600030101010101" pitchFamily="2" charset="-122"/>
                <a:hlinkClick r:id="rId3"/>
              </a:rPr>
              <a:t>访问完整演示</a:t>
            </a:r>
            <a:endParaRPr lang="zh-CN" altLang="en-US" sz="2400" dirty="0">
              <a:latin typeface="Georgia"/>
              <a:ea typeface="SimSun" panose="02010600030101010101" pitchFamily="2" charset="-122"/>
              <a:cs typeface="Georgia"/>
            </a:endParaRPr>
          </a:p>
        </p:txBody>
      </p:sp>
    </p:spTree>
    <p:extLst>
      <p:ext uri="{BB962C8B-B14F-4D97-AF65-F5344CB8AC3E}">
        <p14:creationId xmlns:p14="http://schemas.microsoft.com/office/powerpoint/2010/main" val="16062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适合于所有作业的作业预览</a:t>
            </a:r>
          </a:p>
        </p:txBody>
      </p:sp>
      <p:sp>
        <p:nvSpPr>
          <p:cNvPr id="3" name="Slide Number Placeholder 2"/>
          <p:cNvSpPr>
            <a:spLocks noGrp="1"/>
          </p:cNvSpPr>
          <p:nvPr>
            <p:ph type="sldNum" sz="quarter" idx="11"/>
          </p:nvPr>
        </p:nvSpPr>
        <p:spPr/>
        <p:txBody>
          <a:bodyPr/>
          <a:lstStyle/>
          <a:p>
            <a:fld id="{6BEE8092-FD92-D247-BFBB-7625102F9F8E}" type="slidenum">
              <a:rPr lang="en-US" altLang="zh-CN" smtClean="0"/>
              <a:pPr/>
              <a:t>9</a:t>
            </a:fld>
            <a:endParaRPr lang="zh-CN" altLang="en-US" dirty="0"/>
          </a:p>
        </p:txBody>
      </p:sp>
      <p:sp>
        <p:nvSpPr>
          <p:cNvPr id="4" name="Content Placeholder 3"/>
          <p:cNvSpPr>
            <a:spLocks noGrp="1"/>
          </p:cNvSpPr>
          <p:nvPr>
            <p:ph sz="quarter" idx="12"/>
          </p:nvPr>
        </p:nvSpPr>
        <p:spPr>
          <a:xfrm>
            <a:off x="457199" y="1433513"/>
            <a:ext cx="4241791" cy="3180160"/>
          </a:xfrm>
        </p:spPr>
        <p:txBody>
          <a:bodyPr>
            <a:normAutofit fontScale="92500" lnSpcReduction="20000"/>
          </a:bodyPr>
          <a:lstStyle/>
          <a:p>
            <a:r>
              <a:rPr lang="zh-CN" altLang="en-US" sz="3800" dirty="0"/>
              <a:t>更快速地识别作业 </a:t>
            </a:r>
          </a:p>
          <a:p>
            <a:pPr lvl="1"/>
            <a:r>
              <a:rPr lang="zh-CN" altLang="en-US" dirty="0"/>
              <a:t>对性能毫无影响</a:t>
            </a:r>
          </a:p>
          <a:p>
            <a:pPr lvl="1"/>
            <a:r>
              <a:rPr lang="zh-CN" altLang="en-US" dirty="0"/>
              <a:t>仅第一页预览</a:t>
            </a:r>
          </a:p>
          <a:p>
            <a:pPr lvl="1"/>
            <a:r>
              <a:rPr lang="zh-CN" altLang="en-US" dirty="0"/>
              <a:t>支持的文件格式：</a:t>
            </a:r>
          </a:p>
          <a:p>
            <a:pPr lvl="2"/>
            <a:r>
              <a:rPr lang="en-US" altLang="zh-CN" sz="2100" dirty="0"/>
              <a:t>PS</a:t>
            </a:r>
            <a:r>
              <a:rPr lang="zh-CN" altLang="en-US" sz="2100" dirty="0"/>
              <a:t>、</a:t>
            </a:r>
            <a:r>
              <a:rPr lang="en-US" altLang="zh-CN" sz="2100" dirty="0"/>
              <a:t>PDF</a:t>
            </a:r>
            <a:r>
              <a:rPr lang="zh-CN" altLang="en-US" sz="2100" dirty="0"/>
              <a:t>、</a:t>
            </a:r>
            <a:r>
              <a:rPr lang="en-US" altLang="zh-CN" sz="2100" dirty="0"/>
              <a:t>PDF/VT</a:t>
            </a:r>
            <a:r>
              <a:rPr lang="zh-CN" altLang="en-US" sz="2100" dirty="0"/>
              <a:t>、</a:t>
            </a:r>
            <a:r>
              <a:rPr lang="en-US" altLang="zh-CN" sz="2100" dirty="0"/>
              <a:t>TIF</a:t>
            </a:r>
            <a:r>
              <a:rPr lang="zh-CN" altLang="en-US" sz="2100" dirty="0"/>
              <a:t>、</a:t>
            </a:r>
            <a:r>
              <a:rPr lang="en-US" altLang="zh-CN" sz="2100" dirty="0"/>
              <a:t>EPS</a:t>
            </a:r>
          </a:p>
          <a:p>
            <a:pPr lvl="1"/>
            <a:r>
              <a:rPr lang="zh-CN" altLang="en-US" dirty="0"/>
              <a:t>仅适用于外部 </a:t>
            </a:r>
            <a:r>
              <a:rPr lang="en-US" altLang="zh-CN" dirty="0"/>
              <a:t>Fiery </a:t>
            </a:r>
            <a:br>
              <a:rPr lang="en-US" altLang="zh-CN" dirty="0"/>
            </a:br>
            <a:r>
              <a:rPr lang="zh-CN" altLang="en-US" dirty="0"/>
              <a:t>服务器</a:t>
            </a:r>
          </a:p>
          <a:p>
            <a:endParaRPr lang="zh-CN" altLang="en-US" dirty="0"/>
          </a:p>
        </p:txBody>
      </p:sp>
      <p:pic>
        <p:nvPicPr>
          <p:cNvPr id="5" name="Picture 4"/>
          <p:cNvPicPr>
            <a:picLocks noChangeAspect="1"/>
          </p:cNvPicPr>
          <p:nvPr/>
        </p:nvPicPr>
        <p:blipFill rotWithShape="1">
          <a:blip r:embed="rId3"/>
          <a:srcRect l="1025"/>
          <a:stretch/>
        </p:blipFill>
        <p:spPr>
          <a:xfrm>
            <a:off x="4698991" y="1517184"/>
            <a:ext cx="3987809" cy="16204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1555983453"/>
      </p:ext>
    </p:extLst>
  </p:cSld>
  <p:clrMapOvr>
    <a:masterClrMapping/>
  </p:clrMapOvr>
</p:sld>
</file>

<file path=ppt/theme/theme1.xml><?xml version="1.0" encoding="utf-8"?>
<a:theme xmlns:a="http://schemas.openxmlformats.org/drawingml/2006/main" name="Custom Design">
  <a:themeElements>
    <a:clrScheme name="Custom 4">
      <a:dk1>
        <a:srgbClr val="000100"/>
      </a:dk1>
      <a:lt1>
        <a:srgbClr val="FFFFFF"/>
      </a:lt1>
      <a:dk2>
        <a:srgbClr val="000100"/>
      </a:dk2>
      <a:lt2>
        <a:srgbClr val="FFFFFF"/>
      </a:lt2>
      <a:accent1>
        <a:srgbClr val="4D6896"/>
      </a:accent1>
      <a:accent2>
        <a:srgbClr val="53B3AB"/>
      </a:accent2>
      <a:accent3>
        <a:srgbClr val="ACCF60"/>
      </a:accent3>
      <a:accent4>
        <a:srgbClr val="CF6438"/>
      </a:accent4>
      <a:accent5>
        <a:srgbClr val="E3E441"/>
      </a:accent5>
      <a:accent6>
        <a:srgbClr val="D2293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93572BF92F89459F9092CA0E03B898" ma:contentTypeVersion="12" ma:contentTypeDescription="Create a new document." ma:contentTypeScope="" ma:versionID="49dfad4bc484c0371bc55f5c6e4ada55">
  <xsd:schema xmlns:xsd="http://www.w3.org/2001/XMLSchema" xmlns:p="http://schemas.microsoft.com/office/2006/metadata/properties" xmlns:ns2="38ec9129-e675-41a9-9b68-17816e552f5d" targetNamespace="http://schemas.microsoft.com/office/2006/metadata/properties" ma:root="true" ma:fieldsID="becba30ac88920ec8baed6eb243deea4" ns2:_="">
    <xsd:import namespace="38ec9129-e675-41a9-9b68-17816e552f5d"/>
    <xsd:element name="properties">
      <xsd:complexType>
        <xsd:sequence>
          <xsd:element name="documentManagement">
            <xsd:complexType>
              <xsd:all>
                <xsd:element ref="ns2:all_archiveable_search" minOccurs="0"/>
                <xsd:element ref="ns2:all_date_begin"/>
                <xsd:element ref="ns2:all_date_end"/>
                <xsd:element ref="ns2:all_description" minOccurs="0"/>
                <xsd:element ref="ns2:all_doc_category" minOccurs="0"/>
                <xsd:element ref="ns2:all_internal_only" minOccurs="0"/>
                <xsd:element ref="ns2:all_language"/>
                <xsd:element ref="ns2:all_product_name" minOccurs="0"/>
                <xsd:element ref="ns2:all_region" minOccurs="0"/>
                <xsd:element ref="ns2:all_web_property" minOccurs="0"/>
                <xsd:element ref="ns2:Created_x0020_by" minOccurs="0"/>
                <xsd:element ref="ns2:sls_min_level"/>
              </xsd:all>
            </xsd:complexType>
          </xsd:element>
        </xsd:sequence>
      </xsd:complexType>
    </xsd:element>
  </xsd:schema>
  <xsd:schema xmlns:xsd="http://www.w3.org/2001/XMLSchema" xmlns:dms="http://schemas.microsoft.com/office/2006/documentManagement/types" targetNamespace="38ec9129-e675-41a9-9b68-17816e552f5d" elementFormDefault="qualified">
    <xsd:import namespace="http://schemas.microsoft.com/office/2006/documentManagement/types"/>
    <xsd:element name="all_archiveable_search" ma:index="8" nillable="true" ma:displayName="all_archiveable_search" ma:default="0" ma:internalName="all_archiveable_search">
      <xsd:simpleType>
        <xsd:restriction base="dms:Boolean"/>
      </xsd:simpleType>
    </xsd:element>
    <xsd:element name="all_date_begin" ma:index="9" ma:displayName="all_date_begin" ma:default="[today]" ma:format="DateOnly" ma:internalName="all_date_begin">
      <xsd:simpleType>
        <xsd:restriction base="dms:DateTime"/>
      </xsd:simpleType>
    </xsd:element>
    <xsd:element name="all_date_end" ma:index="10" ma:displayName="all_date_end" ma:format="DateOnly" ma:internalName="all_date_end">
      <xsd:simpleType>
        <xsd:restriction base="dms:DateTime"/>
      </xsd:simpleType>
    </xsd:element>
    <xsd:element name="all_description" ma:index="11" nillable="true" ma:displayName="all_description" ma:internalName="all_description">
      <xsd:simpleType>
        <xsd:restriction base="dms:Note"/>
      </xsd:simpleType>
    </xsd:element>
    <xsd:element name="all_doc_category" ma:index="12" nillable="true" ma:displayName="all_doc_category" ma:format="Dropdown" ma:internalName="all_doc_category">
      <xsd:simpleType>
        <xsd:restriction base="dms:Choice">
          <xsd:enumeration value="Advertisement"/>
          <xsd:enumeration value="Article"/>
          <xsd:enumeration value="At a glance"/>
          <xsd:enumeration value="Brochure"/>
          <xsd:enumeration value="Case Study"/>
          <xsd:enumeration value="Competitive"/>
          <xsd:enumeration value="Connect Sessions"/>
          <xsd:enumeration value="Datasheet"/>
          <xsd:enumeration value="Demo"/>
          <xsd:enumeration value="Diagram"/>
          <xsd:enumeration value="Download"/>
          <xsd:enumeration value="FAQ"/>
          <xsd:enumeration value="Image"/>
          <xsd:enumeration value="Incentive"/>
          <xsd:enumeration value="Logo"/>
          <xsd:enumeration value="Mail Templates"/>
          <xsd:enumeration value="Manuals"/>
          <xsd:enumeration value="Newsletter"/>
          <xsd:enumeration value="Poster"/>
          <xsd:enumeration value="Presentation"/>
          <xsd:enumeration value="Price List"/>
          <xsd:enumeration value="Product Guide"/>
          <xsd:enumeration value="Product Matrix"/>
          <xsd:enumeration value="Quick Reference Guide"/>
          <xsd:enumeration value="Release Notes"/>
          <xsd:enumeration value="Report"/>
          <xsd:enumeration value="Sales Coverage Map"/>
          <xsd:enumeration value="Sales Guides/Questionnaire"/>
          <xsd:enumeration value="Samples/How-to"/>
          <xsd:enumeration value="Tech Reference"/>
          <xsd:enumeration value="Territory Maps"/>
          <xsd:enumeration value="Video"/>
          <xsd:enumeration value="Whitepaper"/>
        </xsd:restriction>
      </xsd:simpleType>
    </xsd:element>
    <xsd:element name="all_internal_only" ma:index="13" nillable="true" ma:displayName="all_internal_only" ma:default="1" ma:internalName="all_internal_only">
      <xsd:simpleType>
        <xsd:restriction base="dms:Boolean"/>
      </xsd:simpleType>
    </xsd:element>
    <xsd:element name="all_language" ma:index="14" ma:displayName="all_language" ma:default="English" ma:format="Dropdown" ma:internalName="all_language">
      <xsd:simpleType>
        <xsd:restriction base="dms:Choice">
          <xsd:enumeration value="Chinese (People's Republic of China)"/>
          <xsd:enumeration value="Chinese (Taiwan)"/>
          <xsd:enumeration value="Czech (Czech Republic)"/>
          <xsd:enumeration value="Dutch"/>
          <xsd:enumeration value="English"/>
          <xsd:enumeration value="English (United Kingdom)"/>
          <xsd:enumeration value="French"/>
          <xsd:enumeration value="German"/>
          <xsd:enumeration value="Italian"/>
          <xsd:enumeration value="Japanese (Japan)"/>
          <xsd:enumeration value="Korean (Korea)"/>
          <xsd:enumeration value="Polish (Poland)"/>
          <xsd:enumeration value="Portuguese (Brazil)"/>
          <xsd:enumeration value="Russian (Russia)"/>
          <xsd:enumeration value="Spanish"/>
          <xsd:enumeration value="Swedish (Sweden)"/>
          <xsd:enumeration value="Turkish (Turkey)"/>
        </xsd:restriction>
      </xsd:simpleType>
    </xsd:element>
    <xsd:element name="all_product_name" ma:index="15" nillable="true" ma:displayName="all_product_name" ma:internalName="all_product_name">
      <xsd:complexType>
        <xsd:complexContent>
          <xsd:extension base="dms:MultiChoice">
            <xsd:sequence>
              <xsd:element name="Value" maxOccurs="unbounded" minOccurs="0" nillable="true">
                <xsd:simpleType>
                  <xsd:restriction base="dms:Choice">
                    <xsd:enumeration value="Auto-Count DMI"/>
                    <xsd:enumeration value="Automated Workflow"/>
                    <xsd:enumeration value="BI"/>
                    <xsd:enumeration value="Competitive"/>
                    <xsd:enumeration value="Connect"/>
                    <xsd:enumeration value="Connect 2014"/>
                    <xsd:enumeration value="Connect 2015"/>
                    <xsd:enumeration value="Corporate Communications"/>
                    <xsd:enumeration value="Cretaprint"/>
                    <xsd:enumeration value="CRM"/>
                    <xsd:enumeration value="DirectSmile"/>
                    <xsd:enumeration value="DirectSmile VDP"/>
                    <xsd:enumeration value="DirectSmile Cross Media"/>
                    <xsd:enumeration value="DSF"/>
                    <xsd:enumeration value="DSF Professional Services"/>
                    <xsd:enumeration value="EFI Colorproof XF"/>
                    <xsd:enumeration value="EFI Digital StoreFront"/>
                    <xsd:enumeration value="EFI DSF Essential"/>
                    <xsd:enumeration value="EFI DSF Express"/>
                    <xsd:enumeration value="EFI ES-1000"/>
                    <xsd:enumeration value="EFI ES-2000"/>
                    <xsd:enumeration value="EFI Essential Suite Digital StoreFront"/>
                    <xsd:enumeration value="EFI eXpress"/>
                    <xsd:enumeration value="EFI Fiery XF"/>
                    <xsd:enumeration value="EFI Fiery XF"/>
                    <xsd:enumeration value="EFI Fiery XF for VUTEk"/>
                    <xsd:enumeration value="EFI Fiery XF for VUTEk"/>
                    <xsd:enumeration value="EFI Fiery XF proServer"/>
                    <xsd:enumeration value="Fiery FS200 Pro"/>
                    <xsd:enumeration value="EFI H1625 LED"/>
                    <xsd:enumeration value="EFI H1625-SD"/>
                    <xsd:enumeration value="EFI MicroPress"/>
                    <xsd:enumeration value="EFI Plug-ins for Global Scan NX"/>
                    <xsd:enumeration value="EFI PrintMe Connect"/>
                    <xsd:enumeration value="EFI PrintMe for Canon"/>
                    <xsd:enumeration value="EFI PrintMe Mobile"/>
                    <xsd:enumeration value="EFI PrintMe Server for Xerox EIP"/>
                    <xsd:enumeration value="EFI PrintMe Terminal"/>
                    <xsd:enumeration value="EFI R3225"/>
                    <xsd:enumeration value="EFI SendMe"/>
                    <xsd:enumeration value="EFI Splash"/>
                    <xsd:enumeration value="Enhanced Service Program"/>
                    <xsd:enumeration value="EP Register"/>
                    <xsd:enumeration value="EP Server"/>
                    <xsd:enumeration value="Fiery API"/>
                    <xsd:enumeration value="Fiery Central"/>
                    <xsd:enumeration value="Fiery Certification"/>
                    <xsd:enumeration value="Fiery Color Profiler Suite"/>
                    <xsd:enumeration value="Fiery Command WorkStation"/>
                    <xsd:enumeration value="Fiery Compose"/>
                    <xsd:enumeration value="Fiery Connect 2013"/>
                    <xsd:enumeration value="Fiery Connect 2014"/>
                    <xsd:enumeration value="Fiery Dashboard"/>
                    <xsd:enumeration value="Fiery Digital Print Servers"/>
                    <xsd:enumeration value="Fiery Direct Mobile Printing"/>
                    <xsd:enumeration value="Fiery Focus Webinars"/>
                    <xsd:enumeration value="Fiery FS100 Pro"/>
                    <xsd:enumeration value="Fiery FS150 Pro"/>
                    <xsd:enumeration value="Fiery Go"/>
                    <xsd:enumeration value="Fiery Graphic Arts Package"/>
                    <xsd:enumeration value="Fiery Graphic Arts Package - Premium Edition"/>
                    <xsd:enumeration value="Fiery Impose"/>
                    <xsd:enumeration value="Fiery Impose-Compose"/>
                    <xsd:enumeration value="Fiery in the Office"/>
                    <xsd:enumeration value="Fiery Insider Bulletins"/>
                    <xsd:enumeration value="Fiery Insider Webinars"/>
                    <xsd:enumeration value="Fiery JDF Integration"/>
                    <xsd:enumeration value="Fiery JobFlow"/>
                    <xsd:enumeration value="Fiery JobMaster"/>
                    <xsd:enumeration value="Fiery Productivity Package"/>
                    <xsd:enumeration value="Fiery proServer for KIP C7800"/>
                    <xsd:enumeration value="Fiery Send Server"/>
                    <xsd:enumeration value="Fiery Services and Support"/>
                    <xsd:enumeration value="Fiery System 10"/>
                    <xsd:enumeration value="Fiery System 9 Release 2"/>
                    <xsd:enumeration value="Fiery Variable Data Printing"/>
                    <xsd:enumeration value="Fiery VUE"/>
                    <xsd:enumeration value="Fogra Validation Systems"/>
                    <xsd:enumeration value="G3 Card Vending Kiosk"/>
                    <xsd:enumeration value="GamSys"/>
                    <xsd:enumeration value="General"/>
                    <xsd:enumeration value="IKON DocSend"/>
                    <xsd:enumeration value="IKON DocSend Server"/>
                    <xsd:enumeration value="IQuote"/>
                    <xsd:enumeration value="IST"/>
                    <xsd:enumeration value="Jetrion"/>
                    <xsd:enumeration value="Jetrion 4830"/>
                    <xsd:enumeration value="Jetrion 4900M"/>
                    <xsd:enumeration value="Jetrion 4900M-330"/>
                    <xsd:enumeration value="Jetrion 4900ML"/>
                    <xsd:enumeration value="Jetrion 4950LX"/>
                    <xsd:enumeration value="Jetrion Ink"/>
                    <xsd:enumeration value="Lector"/>
                    <xsd:enumeration value="M500 Station"/>
                    <xsd:enumeration value="Marketing Material"/>
                    <xsd:enumeration value="Metrics"/>
                    <xsd:enumeration value="Metrix"/>
                    <xsd:enumeration value="Monarch"/>
                    <xsd:enumeration value="OPS"/>
                    <xsd:enumeration value="Pace"/>
                    <xsd:enumeration value="PC-Topp"/>
                    <xsd:enumeration value="PowerPress"/>
                    <xsd:enumeration value="Price Lists"/>
                    <xsd:enumeration value="Prinergy - Fiery Integration"/>
                    <xsd:enumeration value="PrintFlow"/>
                    <xsd:enumeration value="PrintSite Suite"/>
                    <xsd:enumeration value="PrintSmith"/>
                    <xsd:enumeration value="PrintSmith Site"/>
                    <xsd:enumeration value="PrintStream"/>
                    <xsd:enumeration value="Productivity Suite"/>
                    <xsd:enumeration value="Programs"/>
                    <xsd:enumeration value="Radius"/>
                    <xsd:enumeration value="Rastek H650 UV Printer"/>
                    <xsd:enumeration value="Rastek H652 UV Printer"/>
                    <xsd:enumeration value="Rastek H700 UV Printer"/>
                    <xsd:enumeration value="Rastek Inks"/>
                    <xsd:enumeration value="Rastek T1000 UV Printer"/>
                    <xsd:enumeration value="Rastek T660 UV Printer"/>
                    <xsd:enumeration value="Sales Information"/>
                    <xsd:enumeration value="Self-Serve AdminCentral"/>
                    <xsd:enumeration value="SmartLinc"/>
                    <xsd:enumeration value="SmartSign Analytics"/>
                    <xsd:enumeration value="Territory Maps"/>
                    <xsd:enumeration value="VUTEk"/>
                    <xsd:enumeration value="VUTEk GS Pro Series"/>
                    <xsd:enumeration value="VUTEk GS2000"/>
                    <xsd:enumeration value="VUTEk GS2000LX Pro"/>
                    <xsd:enumeration value="VUTEk GS2000LX Pro with UltraDrop Technology"/>
                    <xsd:enumeration value="VUTEk GS3200"/>
                    <xsd:enumeration value="VUTEk GS3250LX"/>
                    <xsd:enumeration value="VUTEk GS3250LX Pro with UltraDrop Technology"/>
                    <xsd:enumeration value="VUTEk GS3250LXr Pro"/>
                    <xsd:enumeration value="VUTEk GS3250r"/>
                    <xsd:enumeration value="VUTEk GS5000r"/>
                    <xsd:enumeration value="VUTEk GS5250LXr Pro"/>
                    <xsd:enumeration value="VUTEk GS5500LXr Pro"/>
                    <xsd:enumeration value="VUTEk H2000 Pro"/>
                    <xsd:enumeration value="VUTEk HS100 Pro"/>
                    <xsd:enumeration value="VUTEk HSr Pro"/>
                    <xsd:enumeration value="VUTEk Inks"/>
                    <xsd:enumeration value="VUTEk QS2"/>
                    <xsd:enumeration value="VUTEk QS2 Pro"/>
                    <xsd:enumeration value="VUTEk QS2000"/>
                    <xsd:enumeration value="VUTEk QS3"/>
                    <xsd:enumeration value="VUTEk QS3 Pro"/>
                    <xsd:enumeration value="VUTEk QS3220"/>
                    <xsd:enumeration value="VUTEk QS3250r"/>
                    <xsd:enumeration value="VUTEk TX3250r"/>
                    <xsd:enumeration value="Wide Format"/>
                    <xsd:enumeration value="World of Fiery Webinars"/>
                    <xsd:enumeration value="WW Sales &amp; Marketing Conference 2011 - Fiery"/>
                    <xsd:enumeration value="WW Sales &amp; Marketing Conference 2011 - Jetrion"/>
                    <xsd:enumeration value="WW Sales &amp; Marketing Conference 2011 - Rastek"/>
                    <xsd:enumeration value="WW Sales &amp; Marketing Conference 2011 - VUTEk"/>
                    <xsd:enumeration value="WW Sales Marketing Conference 2012"/>
                    <xsd:enumeration value="WW Sales Marketing Conference 2012 - Fiery"/>
                    <xsd:enumeration value="WW Sales Marketing Conference 2012 - Jetrion"/>
                    <xsd:enumeration value="WW Sales Marketing Conference 2012 - Rastek"/>
                    <xsd:enumeration value="WW Sales Marketing Conference 2012 - VUTEk"/>
                    <xsd:enumeration value="WW Sales Marketing Conference 2013"/>
                    <xsd:enumeration value="WW Sales Marketing Conference 2013 - EPS"/>
                    <xsd:enumeration value="WW Sales Marketing Conference 2013 - Fiery"/>
                    <xsd:enumeration value="WW Sales Marketing Conference 2013 - Jetrion"/>
                    <xsd:enumeration value="WW Sales Marketing Conference 2013 - Rastek"/>
                    <xsd:enumeration value="WW Sales Marketing Conference 2013 - VUTEk"/>
                    <xsd:enumeration value="WW Sales Marketing Conference 2014"/>
                    <xsd:enumeration value="WW Sales Marketing Conference 2014 – EPS"/>
                    <xsd:enumeration value="WW Sales Marketing Conference 2014 - Fiery"/>
                    <xsd:enumeration value="WW Sales Marketing Conference 2015"/>
                    <xsd:enumeration value="WW Sales Marketing Conference 2015 - Fiery"/>
                  </xsd:restriction>
                </xsd:simpleType>
              </xsd:element>
            </xsd:sequence>
          </xsd:extension>
        </xsd:complexContent>
      </xsd:complexType>
    </xsd:element>
    <xsd:element name="all_region" ma:index="16" nillable="true" ma:displayName="all_region" ma:format="Dropdown" ma:internalName="all_region">
      <xsd:simpleType>
        <xsd:restriction base="dms:Choice">
          <xsd:enumeration value="Africa"/>
          <xsd:enumeration value="Americas"/>
          <xsd:enumeration value="Australia"/>
          <xsd:enumeration value="Caribbean/Islands"/>
          <xsd:enumeration value="Central America"/>
          <xsd:enumeration value="Central Europe"/>
          <xsd:enumeration value="China"/>
          <xsd:enumeration value="India"/>
          <xsd:enumeration value="Japan"/>
          <xsd:enumeration value="Mexico"/>
          <xsd:enumeration value="Middle East"/>
          <xsd:enumeration value="NE Asia"/>
          <xsd:enumeration value="North America"/>
          <xsd:enumeration value="Northern Europe"/>
          <xsd:enumeration value="SE Asia"/>
          <xsd:enumeration value="South America"/>
          <xsd:enumeration value="Southern Europe"/>
        </xsd:restriction>
      </xsd:simpleType>
    </xsd:element>
    <xsd:element name="all_web_property" ma:index="17" nillable="true" ma:displayName="all_web_property" ma:default="Sales Portal" ma:internalName="all_web_property">
      <xsd:complexType>
        <xsd:complexContent>
          <xsd:extension base="dms:MultiChoice">
            <xsd:sequence>
              <xsd:element name="Value" maxOccurs="unbounded" minOccurs="0" nillable="true">
                <xsd:simpleType>
                  <xsd:restriction base="dms:Choice">
                    <xsd:enumeration value="Fiery Partner Portal"/>
                    <xsd:enumeration value="Sales Portal"/>
                    <xsd:enumeration value="www.efi.com"/>
                  </xsd:restriction>
                </xsd:simpleType>
              </xsd:element>
            </xsd:sequence>
          </xsd:extension>
        </xsd:complexContent>
      </xsd:complexType>
    </xsd:element>
    <xsd:element name="Created_x0020_by" ma:index="18" nillable="true" ma:displayName="Created by" ma:internalName="Created_x0020_by0">
      <xsd:simpleType>
        <xsd:restriction base="dms:Text">
          <xsd:maxLength value="255"/>
        </xsd:restriction>
      </xsd:simpleType>
    </xsd:element>
    <xsd:element name="sls_min_level" ma:index="19" ma:displayName="sls_min_level" ma:default="0-General" ma:format="Dropdown" ma:internalName="sls_min_level">
      <xsd:simpleType>
        <xsd:restriction base="dms:Choice">
          <xsd:enumeration value="0-General"/>
          <xsd:enumeration value="1-manager"/>
          <xsd:enumeration value="2-director"/>
          <xsd:enumeration value="3-VP"/>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all_web_property xmlns="38ec9129-e675-41a9-9b68-17816e552f5d">
      <Value>Sales Portal</Value>
    </all_web_property>
    <sls_min_level xmlns="38ec9129-e675-41a9-9b68-17816e552f5d">0-General</sls_min_level>
    <all_description xmlns="38ec9129-e675-41a9-9b68-17816e552f5d" xsi:nil="true"/>
    <all_internal_only xmlns="38ec9129-e675-41a9-9b68-17816e552f5d">true</all_internal_only>
    <all_date_end xmlns="38ec9129-e675-41a9-9b68-17816e552f5d">2017-02-27T08:00:00+00:00</all_date_end>
    <all_language xmlns="38ec9129-e675-41a9-9b68-17816e552f5d">English</all_language>
    <all_doc_category xmlns="38ec9129-e675-41a9-9b68-17816e552f5d">Presentation</all_doc_category>
    <all_product_name xmlns="38ec9129-e675-41a9-9b68-17816e552f5d">
      <Value>Corporate Communications</Value>
    </all_product_name>
    <all_date_begin xmlns="38ec9129-e675-41a9-9b68-17816e552f5d">2014-02-28T08:00:00+00:00</all_date_begin>
    <all_region xmlns="38ec9129-e675-41a9-9b68-17816e552f5d" xsi:nil="true"/>
    <Created_x0020_by xmlns="38ec9129-e675-41a9-9b68-17816e552f5d" xsi:nil="true"/>
    <all_archiveable_search xmlns="38ec9129-e675-41a9-9b68-17816e552f5d">true</all_archiveable_search>
  </documentManagement>
</p:properties>
</file>

<file path=customXml/itemProps1.xml><?xml version="1.0" encoding="utf-8"?>
<ds:datastoreItem xmlns:ds="http://schemas.openxmlformats.org/officeDocument/2006/customXml" ds:itemID="{8CCB1E83-98A3-473E-BCFA-AB9987E89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c9129-e675-41a9-9b68-17816e552f5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D5E1E18-93FE-4765-B360-F5DDDA72877F}">
  <ds:schemaRefs>
    <ds:schemaRef ds:uri="http://schemas.microsoft.com/sharepoint/v3/contenttype/forms"/>
  </ds:schemaRefs>
</ds:datastoreItem>
</file>

<file path=customXml/itemProps3.xml><?xml version="1.0" encoding="utf-8"?>
<ds:datastoreItem xmlns:ds="http://schemas.openxmlformats.org/officeDocument/2006/customXml" ds:itemID="{CE3396E2-FFE3-464C-B67B-66943124D8A8}">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38ec9129-e675-41a9-9b68-17816e552f5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43101</TotalTime>
  <Words>4431</Words>
  <Application>Microsoft Office PowerPoint</Application>
  <PresentationFormat>On-screen Show (16:9)</PresentationFormat>
  <Paragraphs>710</Paragraphs>
  <Slides>31</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SimSun</vt:lpstr>
      <vt:lpstr>SimSun</vt:lpstr>
      <vt:lpstr>Arial</vt:lpstr>
      <vt:lpstr>Calibri</vt:lpstr>
      <vt:lpstr>Franklin Gothic Book</vt:lpstr>
      <vt:lpstr>Georgia</vt:lpstr>
      <vt:lpstr>Museo 300</vt:lpstr>
      <vt:lpstr>Times New Roman</vt:lpstr>
      <vt:lpstr>Custom Design</vt:lpstr>
      <vt:lpstr>Fiery FS300 Pro  新增功能</vt:lpstr>
      <vt:lpstr>什么是 Fiery FS300 Pro 平台？</vt:lpstr>
      <vt:lpstr>新平台创新</vt:lpstr>
      <vt:lpstr>Fiery FS300 Pro 新功能</vt:lpstr>
      <vt:lpstr>Fiery Command WorkStation 6</vt:lpstr>
      <vt:lpstr>Fiery Command WorkStation 6</vt:lpstr>
      <vt:lpstr>版本 6 中的新功能</vt:lpstr>
      <vt:lpstr>排版调整解决方案中的新功能</vt:lpstr>
      <vt:lpstr>适合于所有作业的作业预览</vt:lpstr>
      <vt:lpstr>自动删除光栅</vt:lpstr>
      <vt:lpstr>快速重新打印</vt:lpstr>
      <vt:lpstr>Fiery NX 和 XB 平台</vt:lpstr>
      <vt:lpstr>新型 Fiery NX Premium 和 NX Pro</vt:lpstr>
      <vt:lpstr>Fiery XB</vt:lpstr>
      <vt:lpstr>Fiery FS300 Pro 系统软件</vt:lpstr>
      <vt:lpstr>FS300 Pro 亮点</vt:lpstr>
      <vt:lpstr>输出质量控制</vt:lpstr>
      <vt:lpstr>专色群组优先级</vt:lpstr>
      <vt:lpstr>对象检查器</vt:lpstr>
      <vt:lpstr>总区域覆盖</vt:lpstr>
      <vt:lpstr>灰度输入特性档</vt:lpstr>
      <vt:lpstr>性能增强</vt:lpstr>
      <vt:lpstr>单个作业模式下支持的文件格式</vt:lpstr>
      <vt:lpstr>单个作业模式下支持的文件格式</vt:lpstr>
      <vt:lpstr>安全性增强</vt:lpstr>
      <vt:lpstr>可维修性改进</vt:lpstr>
      <vt:lpstr>自动系统备份</vt:lpstr>
      <vt:lpstr>集成增强</vt:lpstr>
      <vt:lpstr>Fiery FS300 Pro 的价值</vt:lpstr>
      <vt:lpstr>公开发布</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Fiery FS300 Pro 新功能演示</dc:title>
  <dc:subject>本演示概述了 Fiery FS300 Pro 服务器中的新功能。</dc:subject>
  <dc:creator>tiffanyc</dc:creator>
  <cp:keywords>fs300, cws6, nx station, nx 设计, appe, hyperrip, wn, 新增功能</cp:keywords>
  <cp:lastModifiedBy>Veronica Carlson</cp:lastModifiedBy>
  <cp:revision>277</cp:revision>
  <cp:lastPrinted>2017-09-25T20:14:47Z</cp:lastPrinted>
  <dcterms:created xsi:type="dcterms:W3CDTF">2014-06-10T16:44:14Z</dcterms:created>
  <dcterms:modified xsi:type="dcterms:W3CDTF">2017-11-16T17:59:56Z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0x0101003093572BF92F89459F9092CA0E03B898</vt:lpwstr>
  </property>
</Properties>
</file>