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4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zh-TW"/>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zh-TW"/>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zh-TW"/>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zh-TW"/>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zh-TW" dirty="0">
                <a:latin typeface="Georgia" panose="02040502050405020303" pitchFamily="18" charset="0"/>
              </a:rPr>
              <a:t>Fiery FS300 Pro </a:t>
            </a:r>
            <a:br>
              <a:rPr dirty="0"/>
            </a:br>
            <a:r>
              <a:rPr lang="zh-TW" dirty="0">
                <a:latin typeface="Georgia" panose="02040502050405020303" pitchFamily="18" charset="0"/>
              </a:rPr>
              <a:t>新功能指南</a:t>
            </a:r>
            <a:endParaRPr lang="zh-TW"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zh-TW" sz="1650" dirty="0">
                <a:latin typeface="Georgia" panose="02040502050405020303" pitchFamily="18" charset="0"/>
              </a:rPr>
              <a:t>簡報者姓名</a:t>
            </a:r>
          </a:p>
          <a:p>
            <a:pPr fontAlgn="auto">
              <a:spcAft>
                <a:spcPts val="0"/>
              </a:spcAft>
            </a:pPr>
            <a:r>
              <a:rPr lang="zh-TW" sz="1400" dirty="0">
                <a:latin typeface="Georgia" panose="02040502050405020303" pitchFamily="18" charset="0"/>
              </a:rPr>
              <a:t>職稱</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自動移除點陣</a:t>
            </a:r>
            <a:endParaRPr lang="zh-TW" dirty="0"/>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zh-TW"/>
          </a:p>
        </p:txBody>
      </p:sp>
      <p:sp>
        <p:nvSpPr>
          <p:cNvPr id="4" name="Content Placeholder 3"/>
          <p:cNvSpPr>
            <a:spLocks noGrp="1"/>
          </p:cNvSpPr>
          <p:nvPr>
            <p:ph sz="quarter" idx="12"/>
          </p:nvPr>
        </p:nvSpPr>
        <p:spPr>
          <a:xfrm>
            <a:off x="457200" y="1433513"/>
            <a:ext cx="5310124" cy="3180160"/>
          </a:xfrm>
        </p:spPr>
        <p:txBody>
          <a:bodyPr/>
          <a:lstStyle/>
          <a:p>
            <a:r>
              <a:rPr lang="zh-TW" dirty="0"/>
              <a:t>按一下即可存取排版調整設定</a:t>
            </a:r>
          </a:p>
          <a:p>
            <a:r>
              <a:rPr lang="zh-TW" dirty="0"/>
              <a:t>已處理工作與多工緩衝處理工作具有相同工作動作</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45CA6AB-ECE4-4B48-99B8-5BA6E0E71E16}"/>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zh-TW"/>
              <a:t>迅速重新列印</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zh-TW"/>
          </a:p>
        </p:txBody>
      </p:sp>
      <p:sp>
        <p:nvSpPr>
          <p:cNvPr id="4" name="Content Placeholder 3"/>
          <p:cNvSpPr>
            <a:spLocks noGrp="1"/>
          </p:cNvSpPr>
          <p:nvPr>
            <p:ph sz="quarter" idx="12"/>
          </p:nvPr>
        </p:nvSpPr>
        <p:spPr>
          <a:xfrm>
            <a:off x="457199" y="1433513"/>
            <a:ext cx="4549878" cy="3180160"/>
          </a:xfrm>
        </p:spPr>
        <p:txBody>
          <a:bodyPr>
            <a:normAutofit/>
          </a:bodyPr>
          <a:lstStyle/>
          <a:p>
            <a:r>
              <a:rPr lang="zh-TW" sz="2300" dirty="0"/>
              <a:t>重新列印工作，無須再次進行點陣影像處理</a:t>
            </a:r>
          </a:p>
          <a:p>
            <a:r>
              <a:rPr lang="zh-TW" sz="2300" dirty="0"/>
              <a:t>使用 Configure 中的新選項來儲存點陣資料檔案和已列印佇列中的工作</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290864" y="3374827"/>
            <a:ext cx="3375598" cy="230832"/>
          </a:xfrm>
          <a:prstGeom prst="rect">
            <a:avLst/>
          </a:prstGeom>
        </p:spPr>
        <p:txBody>
          <a:bodyPr wrap="square">
            <a:spAutoFit/>
          </a:bodyPr>
          <a:lstStyle/>
          <a:p>
            <a:r>
              <a:rPr lang="zh-TW" sz="900" i="1" dirty="0">
                <a:latin typeface="Georgia" panose="02040502050405020303" pitchFamily="18" charset="0"/>
              </a:rPr>
              <a:t>在 Configure 中啟用「儲存點陣資料和已列印佇列中的工作」</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zh-TW"/>
              <a:t>Fiery NX 和 XB 平台</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zh-TW"/>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全新的 Fiery NX Premium 與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zh-TW" dirty="0"/>
          </a:p>
        </p:txBody>
      </p:sp>
      <p:sp>
        <p:nvSpPr>
          <p:cNvPr id="4" name="Content Placeholder 3"/>
          <p:cNvSpPr>
            <a:spLocks noGrp="1"/>
          </p:cNvSpPr>
          <p:nvPr>
            <p:ph sz="quarter" idx="12"/>
          </p:nvPr>
        </p:nvSpPr>
        <p:spPr>
          <a:xfrm>
            <a:off x="457200" y="1433513"/>
            <a:ext cx="6572992" cy="3021346"/>
          </a:xfrm>
        </p:spPr>
        <p:txBody>
          <a:bodyPr>
            <a:normAutofit/>
          </a:bodyPr>
          <a:lstStyle/>
          <a:p>
            <a:r>
              <a:rPr lang="zh-TW" sz="2400" dirty="0"/>
              <a:t>全新的 NX 伺服器工業設計</a:t>
            </a:r>
          </a:p>
          <a:p>
            <a:r>
              <a:rPr lang="zh-TW" sz="2400" dirty="0"/>
              <a:t>全新的觸控螢幕顯示器面板搭配 Fiery QuickTouch 軟體</a:t>
            </a:r>
          </a:p>
          <a:p>
            <a:r>
              <a:rPr lang="zh-TW" sz="2400" dirty="0">
                <a:latin typeface="Georgia" panose="02040502050405020303" pitchFamily="18" charset="0"/>
              </a:rPr>
              <a:t>全新 NX Station 操作效率高</a:t>
            </a:r>
            <a:endParaRPr lang="zh-TW"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zh-TW" sz="1600" dirty="0">
                <a:latin typeface="Georgia" panose="02040502050405020303" pitchFamily="18" charset="0"/>
              </a:rPr>
              <a:t>旋轉觸控螢幕面板</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2" y="3737390"/>
            <a:ext cx="1870402"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sz="1600" dirty="0">
                <a:latin typeface="Georgia"/>
                <a:hlinkClick r:id="rId5"/>
              </a:rPr>
              <a:t>存取 Fiery 生產解決方案網頁</a:t>
            </a:r>
            <a:endParaRPr lang="zh-TW"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dirty="0">
                <a:latin typeface="Georgia" panose="02040502050405020303" pitchFamily="18" charset="0"/>
              </a:rPr>
              <a:t>Fiery XB</a:t>
            </a:r>
            <a:endParaRPr lang="zh-TW"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zh-TW" dirty="0"/>
          </a:p>
        </p:txBody>
      </p:sp>
      <p:sp>
        <p:nvSpPr>
          <p:cNvPr id="4" name="Content Placeholder 3"/>
          <p:cNvSpPr>
            <a:spLocks noGrp="1"/>
          </p:cNvSpPr>
          <p:nvPr>
            <p:ph sz="quarter" idx="12"/>
          </p:nvPr>
        </p:nvSpPr>
        <p:spPr>
          <a:xfrm>
            <a:off x="457200" y="1433513"/>
            <a:ext cx="6040582" cy="3180160"/>
          </a:xfrm>
        </p:spPr>
        <p:txBody>
          <a:bodyPr>
            <a:normAutofit fontScale="92500"/>
          </a:bodyPr>
          <a:lstStyle/>
          <a:p>
            <a:r>
              <a:rPr lang="zh-TW" sz="2400" dirty="0"/>
              <a:t>專為廣大市場設計</a:t>
            </a:r>
          </a:p>
          <a:p>
            <a:pPr lvl="1"/>
            <a:r>
              <a:rPr lang="zh-TW" sz="2000" dirty="0"/>
              <a:t>包裝</a:t>
            </a:r>
            <a:br/>
            <a:r>
              <a:rPr lang="zh-TW" sz="1600" dirty="0"/>
              <a:t>摺疊紙盒、瓦楞紙且包裝靈活</a:t>
            </a:r>
          </a:p>
          <a:p>
            <a:pPr lvl="1"/>
            <a:r>
              <a:rPr lang="zh-TW" sz="2000" dirty="0"/>
              <a:t>商業列印</a:t>
            </a:r>
          </a:p>
          <a:p>
            <a:pPr lvl="1"/>
            <a:r>
              <a:rPr lang="zh-TW" sz="2000" dirty="0"/>
              <a:t>交易/IPDS，直接郵件</a:t>
            </a:r>
          </a:p>
          <a:p>
            <a:r>
              <a:rPr lang="zh-TW" sz="2400" dirty="0"/>
              <a:t>高效能、刀鋒式架構</a:t>
            </a:r>
          </a:p>
          <a:p>
            <a:pPr lvl="1"/>
            <a:r>
              <a:rPr lang="zh-TW" sz="2000" dirty="0"/>
              <a:t>最多 1.8 公尺 x 3 公尺紙張，或 1 公尺寬網頁</a:t>
            </a:r>
          </a:p>
          <a:p>
            <a:pPr lvl="1"/>
            <a:r>
              <a:rPr lang="zh-TW" sz="2000" dirty="0"/>
              <a:t>最多 15000 SPH (B1, 1200x1200 dpi)</a:t>
            </a:r>
          </a:p>
          <a:p>
            <a:pPr lvl="1"/>
            <a:r>
              <a:rPr lang="zh-TW" sz="2000" dirty="0"/>
              <a:t>最多 200 mpm 捲筒進紙 (1 公尺 1200x1200 dpi)</a:t>
            </a:r>
            <a:endParaRPr lang="zh-TW" sz="2400" dirty="0"/>
          </a:p>
          <a:p>
            <a:endParaRPr lang="zh-TW"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zh-TW" sz="2000" dirty="0"/>
              <a:t>無可比擬的生產力、色彩品質和整合能力，維持列印業務的競爭力。</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zh-TW"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zh-TW"/>
              <a:t>Fiery FS300 Pro 系統軟體</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t>FS300 Pro 著重領域</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zh-TW"/>
          </a:p>
        </p:txBody>
      </p:sp>
      <p:sp>
        <p:nvSpPr>
          <p:cNvPr id="6" name="Content Placeholder 5"/>
          <p:cNvSpPr>
            <a:spLocks noGrp="1"/>
          </p:cNvSpPr>
          <p:nvPr>
            <p:ph sz="quarter" idx="12"/>
          </p:nvPr>
        </p:nvSpPr>
        <p:spPr>
          <a:xfrm>
            <a:off x="729464" y="1433513"/>
            <a:ext cx="7957335" cy="3180160"/>
          </a:xfrm>
        </p:spPr>
        <p:txBody>
          <a:bodyPr>
            <a:normAutofit/>
          </a:bodyPr>
          <a:lstStyle/>
          <a:p>
            <a:r>
              <a:rPr lang="zh-TW"/>
              <a:t>輸出品質控制</a:t>
            </a:r>
          </a:p>
          <a:p>
            <a:r>
              <a:rPr lang="zh-TW"/>
              <a:t>效能</a:t>
            </a:r>
          </a:p>
          <a:p>
            <a:r>
              <a:rPr lang="zh-TW"/>
              <a:t>安全性</a:t>
            </a:r>
          </a:p>
          <a:p>
            <a:r>
              <a:rPr lang="zh-TW"/>
              <a:t>服務性</a:t>
            </a:r>
          </a:p>
          <a:p>
            <a:r>
              <a:rPr lang="zh-TW"/>
              <a:t>整合</a:t>
            </a:r>
          </a:p>
          <a:p>
            <a:endParaRPr lang="zh-TW" dirty="0"/>
          </a:p>
          <a:p>
            <a:endParaRPr lang="zh-TW" dirty="0"/>
          </a:p>
        </p:txBody>
      </p:sp>
      <p:grpSp>
        <p:nvGrpSpPr>
          <p:cNvPr id="9" name="Group 8">
            <a:extLst>
              <a:ext uri="{FF2B5EF4-FFF2-40B4-BE49-F238E27FC236}">
                <a16:creationId xmlns:a16="http://schemas.microsoft.com/office/drawing/2014/main" id="{0ECC5331-214D-4A6A-9FFB-5E2A4324BC7F}"/>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35CB1957-404E-4DCC-9B17-28D5AE03C99A}"/>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3C466C6D-DBB1-43E6-AA56-B37E7EA02A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E991AD82-68F1-42DA-ABEB-FAFFFA208859}"/>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74141D1D-B3DE-4094-97DE-CB344026AB02}"/>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7A963CF3-044D-478E-916A-0B5E23488B54}"/>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A1386B23-FBDD-49EF-9DFF-DF88FADBB5CD}"/>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TW"/>
              <a:t>輸出品質控制</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zh-TW"/>
          </a:p>
        </p:txBody>
      </p:sp>
      <p:sp>
        <p:nvSpPr>
          <p:cNvPr id="4" name="Content Placeholder 3"/>
          <p:cNvSpPr>
            <a:spLocks noGrp="1"/>
          </p:cNvSpPr>
          <p:nvPr>
            <p:ph sz="quarter" idx="12"/>
          </p:nvPr>
        </p:nvSpPr>
        <p:spPr>
          <a:xfrm>
            <a:off x="457200" y="1433513"/>
            <a:ext cx="4474396" cy="3180160"/>
          </a:xfrm>
        </p:spPr>
        <p:txBody>
          <a:bodyPr>
            <a:normAutofit/>
          </a:bodyPr>
          <a:lstStyle/>
          <a:p>
            <a:r>
              <a:rPr lang="zh-TW"/>
              <a:t>Fiery Spot-On™</a:t>
            </a:r>
          </a:p>
          <a:p>
            <a:pPr lvl="1"/>
            <a:r>
              <a:rPr lang="zh-TW"/>
              <a:t>特別色群組優先順序</a:t>
            </a:r>
          </a:p>
          <a:p>
            <a:r>
              <a:rPr lang="zh-TW"/>
              <a:t>Fiery ImageViewer</a:t>
            </a:r>
            <a:endParaRPr lang="zh-TW" dirty="0"/>
          </a:p>
          <a:p>
            <a:pPr lvl="1"/>
            <a:r>
              <a:rPr lang="zh-TW"/>
              <a:t>物件檢查</a:t>
            </a:r>
          </a:p>
          <a:p>
            <a:pPr lvl="1"/>
            <a:r>
              <a:rPr lang="zh-TW"/>
              <a:t>總區域用量</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特別色群組優先順序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zh-TW"/>
          </a:p>
        </p:txBody>
      </p:sp>
      <p:sp>
        <p:nvSpPr>
          <p:cNvPr id="4" name="Content Placeholder 3"/>
          <p:cNvSpPr>
            <a:spLocks noGrp="1"/>
          </p:cNvSpPr>
          <p:nvPr>
            <p:ph sz="quarter" idx="12"/>
          </p:nvPr>
        </p:nvSpPr>
        <p:spPr>
          <a:xfrm>
            <a:off x="457199" y="1433513"/>
            <a:ext cx="4644170" cy="3180160"/>
          </a:xfrm>
        </p:spPr>
        <p:txBody>
          <a:bodyPr>
            <a:normAutofit/>
          </a:bodyPr>
          <a:lstStyle/>
          <a:p>
            <a:r>
              <a:rPr lang="zh-TW"/>
              <a:t>輕鬆滿足自訂色彩喜好設定</a:t>
            </a:r>
          </a:p>
          <a:p>
            <a:r>
              <a:rPr lang="zh-TW"/>
              <a:t>按工作定義色彩庫順序</a:t>
            </a:r>
          </a:p>
          <a:p>
            <a:r>
              <a:rPr lang="zh-TW"/>
              <a:t>節省在裝置中心重新排列色彩群組的時間</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zh-TW" sz="900" i="1" dirty="0">
                <a:latin typeface="Georgia" panose="02040502050405020303" pitchFamily="18" charset="0"/>
              </a:rPr>
              <a:t>需要 Fiery Spot-On</a:t>
            </a:r>
          </a:p>
        </p:txBody>
      </p:sp>
      <p:pic>
        <p:nvPicPr>
          <p:cNvPr id="34" name="Picture 33">
            <a:extLst>
              <a:ext uri="{FF2B5EF4-FFF2-40B4-BE49-F238E27FC236}">
                <a16:creationId xmlns:a16="http://schemas.microsoft.com/office/drawing/2014/main" id="{485FB13E-7C68-4D31-B1CC-F6F3F0C0D769}"/>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t>物件檢查</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zh-TW"/>
          </a:p>
        </p:txBody>
      </p:sp>
      <p:sp>
        <p:nvSpPr>
          <p:cNvPr id="6" name="Content Placeholder 5"/>
          <p:cNvSpPr>
            <a:spLocks noGrp="1"/>
          </p:cNvSpPr>
          <p:nvPr>
            <p:ph sz="quarter" idx="12"/>
          </p:nvPr>
        </p:nvSpPr>
        <p:spPr>
          <a:xfrm>
            <a:off x="689525" y="1251556"/>
            <a:ext cx="5127139" cy="3891944"/>
          </a:xfrm>
        </p:spPr>
        <p:txBody>
          <a:bodyPr>
            <a:normAutofit/>
          </a:bodyPr>
          <a:lstStyle/>
          <a:p>
            <a:r>
              <a:rPr lang="zh-TW" sz="2000" dirty="0"/>
              <a:t>顯示點陣像素的物件類別</a:t>
            </a:r>
          </a:p>
          <a:p>
            <a:pPr lvl="1">
              <a:spcBef>
                <a:spcPts val="0"/>
              </a:spcBef>
            </a:pPr>
            <a:r>
              <a:rPr lang="zh-TW" sz="1800" dirty="0"/>
              <a:t>文字、圖形、影像、平滑陰影和邊緣</a:t>
            </a:r>
          </a:p>
          <a:p>
            <a:r>
              <a:rPr lang="zh-TW" sz="2000" dirty="0"/>
              <a:t>幫助識別物件為主的設定問題：</a:t>
            </a:r>
          </a:p>
          <a:p>
            <a:pPr lvl="1">
              <a:spcBef>
                <a:spcPts val="0"/>
              </a:spcBef>
            </a:pPr>
            <a:r>
              <a:rPr lang="zh-TW" sz="1800" dirty="0"/>
              <a:t>僅使用黑色來列印灰色</a:t>
            </a:r>
          </a:p>
          <a:p>
            <a:pPr lvl="1"/>
            <a:r>
              <a:rPr lang="zh-TW" sz="1800" dirty="0"/>
              <a:t>邊緣增強效果 </a:t>
            </a:r>
          </a:p>
          <a:p>
            <a:pPr lvl="2"/>
            <a:r>
              <a:rPr lang="zh-TW" sz="1600" dirty="0"/>
              <a:t>例如，動態 HD 文字和圖形</a:t>
            </a:r>
          </a:p>
          <a:p>
            <a:pPr lvl="1"/>
            <a:r>
              <a:rPr lang="zh-TW" sz="1800" dirty="0"/>
              <a:t>物件為主的點陣</a:t>
            </a:r>
          </a:p>
          <a:p>
            <a:r>
              <a:rPr lang="zh-TW" sz="2000" dirty="0"/>
              <a:t>減少移難排解的時間</a:t>
            </a:r>
          </a:p>
          <a:p>
            <a:endParaRPr lang="zh-TW" sz="2400" dirty="0"/>
          </a:p>
          <a:p>
            <a:endParaRPr lang="zh-TW" sz="2400" dirty="0"/>
          </a:p>
          <a:p>
            <a:pPr lvl="1"/>
            <a:endParaRPr lang="zh-TW"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zh-TW" sz="900" i="1" dirty="0">
                <a:latin typeface="Georgia" panose="02040502050405020303" pitchFamily="18" charset="0"/>
              </a:rPr>
              <a:t>需要 Fiery Graphic Arts Package, Premium Edition 或 Fiery Productivity Package</a:t>
            </a:r>
          </a:p>
        </p:txBody>
      </p:sp>
      <p:pic>
        <p:nvPicPr>
          <p:cNvPr id="13" name="Picture 12">
            <a:extLst>
              <a:ext uri="{FF2B5EF4-FFF2-40B4-BE49-F238E27FC236}">
                <a16:creationId xmlns:a16="http://schemas.microsoft.com/office/drawing/2014/main" id="{56DE91BF-EA40-430A-91EA-428400C655C6}"/>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TW" dirty="0"/>
              <a:t>何謂 Fiery FS300 Pro</a:t>
            </a:r>
            <a:r>
              <a:rPr lang="zh-TW" b="1" dirty="0"/>
              <a:t> 平台？</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zh-TW"/>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zh-TW" sz="2800" i="1" dirty="0"/>
              <a:t>「新世代平台」</a:t>
            </a:r>
          </a:p>
          <a:p>
            <a:pPr lvl="1"/>
            <a:r>
              <a:rPr lang="zh-TW" sz="2100" dirty="0"/>
              <a:t>為使用者量身設計</a:t>
            </a:r>
            <a:r>
              <a:rPr lang="en-US"/>
              <a:t>		</a:t>
            </a:r>
          </a:p>
          <a:p>
            <a:pPr lvl="2">
              <a:spcBef>
                <a:spcPts val="0"/>
              </a:spcBef>
            </a:pPr>
            <a:r>
              <a:rPr lang="zh-TW" sz="1600" dirty="0"/>
              <a:t>使用者在 Fiery</a:t>
            </a:r>
            <a:r>
              <a:rPr lang="zh-TW" sz="1600" baseline="30000" dirty="0"/>
              <a:t>®</a:t>
            </a:r>
            <a:r>
              <a:rPr lang="zh-TW" sz="1600" dirty="0"/>
              <a:t> 的每一操作皆能感受創新。</a:t>
            </a:r>
          </a:p>
          <a:p>
            <a:pPr lvl="2"/>
            <a:r>
              <a:rPr lang="zh-TW" sz="1600" dirty="0"/>
              <a:t>使用者關切的關鍵領域新功能：色彩、生產力、易用性及整合</a:t>
            </a:r>
          </a:p>
          <a:p>
            <a:pPr lvl="1">
              <a:spcBef>
                <a:spcPts val="1200"/>
              </a:spcBef>
            </a:pPr>
            <a:r>
              <a:rPr lang="zh-TW" sz="2100" dirty="0"/>
              <a:t>驅動 Fiery Driven™ 印刷機 </a:t>
            </a:r>
          </a:p>
          <a:p>
            <a:pPr lvl="2"/>
            <a:r>
              <a:rPr lang="zh-TW" sz="1600" dirty="0"/>
              <a:t>單頁紙、高速連續進紙、B1 摺疊紙盒和瓦楞紙 </a:t>
            </a:r>
          </a:p>
          <a:p>
            <a:pPr lvl="1"/>
            <a:endParaRPr lang="zh-TW"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zh-TW"/>
              <a:t>總區域用量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zh-TW"/>
          </a:p>
        </p:txBody>
      </p:sp>
      <p:sp>
        <p:nvSpPr>
          <p:cNvPr id="4" name="Content Placeholder 3"/>
          <p:cNvSpPr>
            <a:spLocks noGrp="1"/>
          </p:cNvSpPr>
          <p:nvPr>
            <p:ph sz="quarter" idx="12"/>
          </p:nvPr>
        </p:nvSpPr>
        <p:spPr>
          <a:xfrm>
            <a:off x="457199" y="1433513"/>
            <a:ext cx="7581154" cy="3180160"/>
          </a:xfrm>
        </p:spPr>
        <p:txBody>
          <a:bodyPr>
            <a:normAutofit/>
          </a:bodyPr>
          <a:lstStyle/>
          <a:p>
            <a:r>
              <a:rPr lang="zh-TW" sz="2000" dirty="0"/>
              <a:t>顯示分色值的總和</a:t>
            </a:r>
          </a:p>
          <a:p>
            <a:r>
              <a:rPr lang="zh-TW" sz="2000" dirty="0"/>
              <a:t>幫助識別達到總區域用量限制的區域</a:t>
            </a:r>
          </a:p>
          <a:p>
            <a:r>
              <a:rPr lang="zh-TW" sz="2000" dirty="0"/>
              <a:t>可用於排除如缺乏陰影細節的影像問題</a:t>
            </a:r>
          </a:p>
          <a:p>
            <a:endParaRPr lang="zh-TW" sz="2400" dirty="0"/>
          </a:p>
          <a:p>
            <a:endParaRPr lang="zh-TW" sz="2400" dirty="0"/>
          </a:p>
          <a:p>
            <a:pPr lvl="1"/>
            <a:endParaRPr lang="zh-TW"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zh-TW" sz="900" i="1" dirty="0">
                <a:latin typeface="Georgia" panose="02040502050405020303" pitchFamily="18" charset="0"/>
              </a:rPr>
              <a:t>需要 Fiery Graphic Arts Package, Premium Edition 或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9F390F2-A1BC-46FC-AEE5-70E7DB9C77C9}"/>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灰階輸入設定檔</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zh-TW"/>
          </a:p>
        </p:txBody>
      </p:sp>
      <p:sp>
        <p:nvSpPr>
          <p:cNvPr id="4" name="Content Placeholder 3"/>
          <p:cNvSpPr>
            <a:spLocks noGrp="1"/>
          </p:cNvSpPr>
          <p:nvPr>
            <p:ph sz="quarter" idx="12"/>
          </p:nvPr>
        </p:nvSpPr>
        <p:spPr>
          <a:xfrm>
            <a:off x="457200" y="1433513"/>
            <a:ext cx="5123793" cy="3180160"/>
          </a:xfrm>
        </p:spPr>
        <p:txBody>
          <a:bodyPr>
            <a:normAutofit/>
          </a:bodyPr>
          <a:lstStyle/>
          <a:p>
            <a:r>
              <a:rPr lang="zh-TW"/>
              <a:t>符合預期灰階影像、向量或圖形物件的列印外觀</a:t>
            </a:r>
          </a:p>
          <a:p>
            <a:r>
              <a:rPr lang="zh-TW"/>
              <a:t>指定與 RGB 和 CMYK 相同的色彩對應控制</a:t>
            </a:r>
          </a:p>
          <a:p>
            <a:endParaRPr lang="zh-TW"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zh-TW" sz="900" i="1" dirty="0">
                <a:latin typeface="Georgia" panose="02040502050405020303" pitchFamily="18" charset="0"/>
              </a:rPr>
              <a:t>「工作屬性」和驅動程式中「色彩」索引標籤的「灰階」設定</a:t>
            </a:r>
          </a:p>
        </p:txBody>
      </p:sp>
      <p:pic>
        <p:nvPicPr>
          <p:cNvPr id="9" name="Picture 8">
            <a:extLst>
              <a:ext uri="{FF2B5EF4-FFF2-40B4-BE49-F238E27FC236}">
                <a16:creationId xmlns:a16="http://schemas.microsoft.com/office/drawing/2014/main" id="{7F14883B-B7AF-46FB-A547-DF4B171DFF6B}"/>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效能增強功能</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zh-TW"/>
          </a:p>
        </p:txBody>
      </p:sp>
      <p:sp>
        <p:nvSpPr>
          <p:cNvPr id="4" name="Content Placeholder 3"/>
          <p:cNvSpPr>
            <a:spLocks noGrp="1"/>
          </p:cNvSpPr>
          <p:nvPr>
            <p:ph sz="quarter" idx="12"/>
          </p:nvPr>
        </p:nvSpPr>
        <p:spPr>
          <a:xfrm>
            <a:off x="457199" y="1433513"/>
            <a:ext cx="5097295" cy="3180160"/>
          </a:xfrm>
        </p:spPr>
        <p:txBody>
          <a:bodyPr>
            <a:normAutofit lnSpcReduction="10000"/>
          </a:bodyPr>
          <a:lstStyle/>
          <a:p>
            <a:r>
              <a:rPr lang="zh-TW"/>
              <a:t>HyperRIP 最佳化</a:t>
            </a:r>
            <a:endParaRPr lang="zh-TW" dirty="0"/>
          </a:p>
          <a:p>
            <a:r>
              <a:rPr lang="zh-TW"/>
              <a:t>迅速重新列印</a:t>
            </a:r>
          </a:p>
          <a:p>
            <a:r>
              <a:rPr lang="zh-TW"/>
              <a:t>新一代硬體</a:t>
            </a:r>
          </a:p>
          <a:p>
            <a:pPr lvl="1"/>
            <a:r>
              <a:rPr lang="zh-TW"/>
              <a:t>NX Pro 和 Premium 伺服器</a:t>
            </a:r>
          </a:p>
          <a:p>
            <a:pPr lvl="1"/>
            <a:r>
              <a:rPr lang="zh-TW"/>
              <a:t>XB 伺服器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zh-TW" sz="1200" b="1" dirty="0">
              <a:solidFill>
                <a:srgbClr val="333333"/>
              </a:solidFill>
              <a:latin typeface="Georgia"/>
              <a:cs typeface="Georgia"/>
            </a:endParaRPr>
          </a:p>
          <a:p>
            <a:r>
              <a:rPr lang="zh-TW" sz="1200" b="1" dirty="0">
                <a:latin typeface="Georgia"/>
                <a:hlinkClick r:id="rId3"/>
              </a:rPr>
              <a:t>觀看 HyperRIP 影片</a:t>
            </a:r>
            <a:endParaRPr lang="zh-TW"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561920" cy="369332"/>
          </a:xfrm>
          <a:prstGeom prst="rect">
            <a:avLst/>
          </a:prstGeom>
          <a:noFill/>
        </p:spPr>
        <p:txBody>
          <a:bodyPr wrap="none" rtlCol="0">
            <a:spAutoFit/>
          </a:bodyPr>
          <a:lstStyle/>
          <a:p>
            <a:r>
              <a:rPr lang="zh-TW" dirty="0">
                <a:latin typeface="Georgia" panose="02040502050405020303" pitchFamily="18" charset="0"/>
              </a:rPr>
              <a:t>處理工作的速度提升 55%</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zh-TW"/>
              <a:t>FS300 Pro 表</a:t>
            </a:r>
          </a:p>
        </p:txBody>
      </p:sp>
      <p:sp>
        <p:nvSpPr>
          <p:cNvPr id="2" name="Title 1"/>
          <p:cNvSpPr>
            <a:spLocks noGrp="1"/>
          </p:cNvSpPr>
          <p:nvPr>
            <p:ph type="title"/>
          </p:nvPr>
        </p:nvSpPr>
        <p:spPr>
          <a:xfrm>
            <a:off x="457200" y="205979"/>
            <a:ext cx="8234624" cy="857250"/>
          </a:xfrm>
        </p:spPr>
        <p:txBody>
          <a:bodyPr>
            <a:noAutofit/>
          </a:bodyPr>
          <a:lstStyle/>
          <a:p>
            <a:r>
              <a:rPr lang="zh-TW" sz="3200" dirty="0"/>
              <a:t>單一工作模式下支援的檔案格式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zh-TW"/>
          </a:p>
        </p:txBody>
      </p:sp>
      <p:graphicFrame>
        <p:nvGraphicFramePr>
          <p:cNvPr id="5" name="Table 4"/>
          <p:cNvGraphicFramePr>
            <a:graphicFrameLocks noGrp="1"/>
          </p:cNvGraphicFramePr>
          <p:nvPr>
            <p:extLst>
              <p:ext uri="{D42A27DB-BD31-4B8C-83A1-F6EECF244321}">
                <p14:modId xmlns:p14="http://schemas.microsoft.com/office/powerpoint/2010/main" val="757169573"/>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zh-TW" sz="800" dirty="0">
                          <a:effectLst/>
                          <a:latin typeface="Georgia" panose="02040502050405020303" pitchFamily="18" charset="0"/>
                        </a:rPr>
                        <a:t>檔案類型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普通</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雙面</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XObjects / Form Caching</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混合底材</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控制列</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列印範圍</a:t>
                      </a:r>
                    </a:p>
                    <a:p>
                      <a:pPr marL="0" marR="0">
                        <a:spcBef>
                          <a:spcPts val="0"/>
                        </a:spcBef>
                        <a:spcAft>
                          <a:spcPts val="0"/>
                        </a:spcAft>
                      </a:pPr>
                      <a:r>
                        <a:rPr lang="zh-TW" sz="800" dirty="0">
                          <a:effectLst/>
                          <a:latin typeface="Georgia" panose="02040502050405020303" pitchFamily="18" charset="0"/>
                        </a:rPr>
                        <a:t>頁/記錄</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拼版</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Post-flight</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直接佇列</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zh-TW" sz="800" dirty="0">
                          <a:effectLst/>
                          <a:latin typeface="Georgia" panose="02040502050405020303" pitchFamily="18" charset="0"/>
                        </a:rPr>
                        <a:t>CPSI 工作流程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zh-TW" sz="800" b="0" dirty="0">
                          <a:effectLst/>
                          <a:latin typeface="Georgia" panose="02040502050405020303" pitchFamily="18" charset="0"/>
                        </a:rPr>
                        <a:t>PDF</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zh-TW" sz="800" b="0" dirty="0">
                          <a:effectLst/>
                          <a:latin typeface="Georgia" panose="02040502050405020303" pitchFamily="18" charset="0"/>
                        </a:rPr>
                        <a:t>PS</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zh-TW" sz="800" b="0" dirty="0">
                          <a:effectLst/>
                          <a:latin typeface="Georgia" panose="02040502050405020303" pitchFamily="18" charset="0"/>
                        </a:rPr>
                        <a:t>QuickDoc Merge</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zh-TW" sz="800" b="0" dirty="0">
                          <a:effectLst/>
                          <a:latin typeface="Georgia" panose="02040502050405020303" pitchFamily="18" charset="0"/>
                        </a:rPr>
                        <a:t>PDF/VT</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zh-TW" sz="800" b="0" dirty="0">
                          <a:effectLst/>
                          <a:latin typeface="Georgia" panose="02040502050405020303" pitchFamily="18" charset="0"/>
                        </a:rPr>
                        <a:t>PPML</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zh-TW" sz="800" b="0" dirty="0">
                          <a:effectLst/>
                          <a:latin typeface="Georgia" panose="02040502050405020303" pitchFamily="18" charset="0"/>
                        </a:rPr>
                        <a:t>VPS</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a:effectLst/>
                          <a:latin typeface="Georgia" panose="02040502050405020303" pitchFamily="18" charset="0"/>
                        </a:rPr>
                        <a:t>是</a:t>
                      </a:r>
                      <a:endParaRPr lang="zh-TW"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zh-TW" sz="800" b="0" dirty="0">
                          <a:effectLst/>
                          <a:latin typeface="Georgia" panose="02040502050405020303" pitchFamily="18" charset="0"/>
                        </a:rPr>
                        <a:t>VIPP</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a:effectLst/>
                          <a:latin typeface="Georgia" panose="02040502050405020303" pitchFamily="18" charset="0"/>
                        </a:rPr>
                        <a:t>是</a:t>
                      </a:r>
                      <a:endParaRPr lang="zh-TW"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zh-TW" sz="800" b="0" dirty="0">
                          <a:effectLst/>
                          <a:latin typeface="Georgia" panose="02040502050405020303" pitchFamily="18" charset="0"/>
                        </a:rPr>
                        <a:t>FreeForm 主文件</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zh-TW" sz="800" b="0" dirty="0">
                          <a:effectLst/>
                          <a:latin typeface="Georgia" panose="02040502050405020303" pitchFamily="18" charset="0"/>
                        </a:rPr>
                        <a:t>FreeForm 可變</a:t>
                      </a: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a:effectLst/>
                          <a:latin typeface="Georgia" panose="02040502050405020303" pitchFamily="18" charset="0"/>
                        </a:rPr>
                        <a:t>是</a:t>
                      </a:r>
                      <a:endParaRPr lang="zh-TW"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zh-TW" sz="800" b="0" dirty="0">
                          <a:effectLst/>
                          <a:latin typeface="Georgia" panose="02040502050405020303" pitchFamily="18" charset="0"/>
                        </a:rPr>
                        <a:t>TIF</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zh-TW" sz="800" b="0" dirty="0">
                          <a:effectLst/>
                          <a:latin typeface="Georgia" panose="02040502050405020303" pitchFamily="18" charset="0"/>
                        </a:rPr>
                        <a:t>EPS</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zh-TW" sz="800" dirty="0">
                          <a:effectLst/>
                          <a:latin typeface="Georgia" panose="02040502050405020303" pitchFamily="18" charset="0"/>
                        </a:rPr>
                        <a:t>APPE 工作流程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zh-TW" sz="800" b="0" dirty="0">
                          <a:effectLst/>
                          <a:latin typeface="Georgia" panose="02040502050405020303" pitchFamily="18" charset="0"/>
                        </a:rPr>
                        <a:t>PDF</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zh-TW" sz="800" b="0" dirty="0">
                          <a:effectLst/>
                          <a:latin typeface="Georgia" panose="02040502050405020303" pitchFamily="18" charset="0"/>
                        </a:rPr>
                        <a:t>PDF/VT</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zh-TW" sz="800" dirty="0">
                          <a:effectLst/>
                          <a:latin typeface="Georgia" panose="02040502050405020303" pitchFamily="18" charset="0"/>
                        </a:rPr>
                        <a:t>PCL 工作流程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zh-TW" sz="800" b="0" dirty="0">
                          <a:effectLst/>
                          <a:latin typeface="Georgia" panose="02040502050405020303" pitchFamily="18" charset="0"/>
                        </a:rPr>
                        <a:t>PCL</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zh-TW" dirty="0">
                  <a:solidFill>
                    <a:schemeClr val="tx1"/>
                  </a:solidFill>
                  <a:latin typeface="Georgia" panose="02040502050405020303" pitchFamily="18" charset="0"/>
                </a:rPr>
                <a:t>否</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zh-TW"/>
              <a:t>FS200 Pro 表</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zh-TW"/>
              <a:t>FS300 Pro 表</a:t>
            </a:r>
          </a:p>
        </p:txBody>
      </p:sp>
      <p:sp>
        <p:nvSpPr>
          <p:cNvPr id="2" name="Title 1"/>
          <p:cNvSpPr>
            <a:spLocks noGrp="1"/>
          </p:cNvSpPr>
          <p:nvPr>
            <p:ph type="title"/>
          </p:nvPr>
        </p:nvSpPr>
        <p:spPr>
          <a:xfrm>
            <a:off x="457200" y="205979"/>
            <a:ext cx="8234624" cy="857250"/>
          </a:xfrm>
        </p:spPr>
        <p:txBody>
          <a:bodyPr>
            <a:noAutofit/>
          </a:bodyPr>
          <a:lstStyle/>
          <a:p>
            <a:r>
              <a:rPr lang="zh-TW" sz="3200" dirty="0"/>
              <a:t>單一工作模式下支援的檔案格式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zh-TW"/>
          </a:p>
        </p:txBody>
      </p:sp>
      <p:graphicFrame>
        <p:nvGraphicFramePr>
          <p:cNvPr id="5" name="Table 4"/>
          <p:cNvGraphicFramePr>
            <a:graphicFrameLocks noGrp="1"/>
          </p:cNvGraphicFramePr>
          <p:nvPr>
            <p:extLst>
              <p:ext uri="{D42A27DB-BD31-4B8C-83A1-F6EECF244321}">
                <p14:modId xmlns:p14="http://schemas.microsoft.com/office/powerpoint/2010/main" val="648982625"/>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zh-TW" sz="800" dirty="0">
                          <a:effectLst/>
                          <a:latin typeface="Georgia" panose="02040502050405020303" pitchFamily="18" charset="0"/>
                        </a:rPr>
                        <a:t>檔案類型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普通</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雙面</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XObjects / Form Caching</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混合底材</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控制列</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列印範圍</a:t>
                      </a:r>
                    </a:p>
                    <a:p>
                      <a:pPr marL="0" marR="0">
                        <a:spcBef>
                          <a:spcPts val="0"/>
                        </a:spcBef>
                        <a:spcAft>
                          <a:spcPts val="0"/>
                        </a:spcAft>
                      </a:pPr>
                      <a:r>
                        <a:rPr lang="zh-TW" sz="800" dirty="0">
                          <a:effectLst/>
                          <a:latin typeface="Georgia" panose="02040502050405020303" pitchFamily="18" charset="0"/>
                        </a:rPr>
                        <a:t>頁/記錄</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拼版</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Post-flight</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TW" sz="800" dirty="0">
                          <a:effectLst/>
                          <a:latin typeface="Georgia" panose="02040502050405020303" pitchFamily="18" charset="0"/>
                        </a:rPr>
                        <a:t>直接佇列</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zh-TW" sz="800" dirty="0">
                          <a:effectLst/>
                          <a:latin typeface="Georgia" panose="02040502050405020303" pitchFamily="18" charset="0"/>
                        </a:rPr>
                        <a:t>CPSI 工作流程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zh-TW" sz="800" b="0" dirty="0">
                          <a:effectLst/>
                          <a:latin typeface="Georgia" panose="02040502050405020303" pitchFamily="18" charset="0"/>
                        </a:rPr>
                        <a:t>PDF</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zh-TW" sz="800" b="0" dirty="0">
                          <a:effectLst/>
                          <a:latin typeface="Georgia" panose="02040502050405020303" pitchFamily="18" charset="0"/>
                        </a:rPr>
                        <a:t>PS</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zh-TW" sz="800" b="0" dirty="0">
                          <a:effectLst/>
                          <a:latin typeface="Georgia" panose="02040502050405020303" pitchFamily="18" charset="0"/>
                        </a:rPr>
                        <a:t>QuickDoc Merge</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zh-TW" sz="800" b="0" dirty="0">
                          <a:effectLst/>
                          <a:latin typeface="Georgia" panose="02040502050405020303" pitchFamily="18" charset="0"/>
                        </a:rPr>
                        <a:t>PDF/VT</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zh-TW" sz="800" b="0" dirty="0">
                          <a:effectLst/>
                          <a:latin typeface="Georgia" panose="02040502050405020303" pitchFamily="18" charset="0"/>
                        </a:rPr>
                        <a:t>PPML</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zh-TW" sz="800" b="0" dirty="0">
                          <a:effectLst/>
                          <a:latin typeface="Georgia" panose="02040502050405020303" pitchFamily="18" charset="0"/>
                        </a:rPr>
                        <a:t>VPS</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a:effectLst/>
                          <a:latin typeface="Georgia" panose="02040502050405020303" pitchFamily="18" charset="0"/>
                        </a:rPr>
                        <a:t>是</a:t>
                      </a:r>
                      <a:endParaRPr lang="zh-TW"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zh-TW" sz="800" b="0" dirty="0">
                          <a:effectLst/>
                          <a:latin typeface="Georgia" panose="02040502050405020303" pitchFamily="18" charset="0"/>
                        </a:rPr>
                        <a:t>VIPP</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a:effectLst/>
                          <a:latin typeface="Georgia" panose="02040502050405020303" pitchFamily="18" charset="0"/>
                        </a:rPr>
                        <a:t>是</a:t>
                      </a:r>
                      <a:endParaRPr lang="zh-TW"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zh-TW" sz="800" b="0" dirty="0">
                          <a:effectLst/>
                          <a:latin typeface="Georgia" panose="02040502050405020303" pitchFamily="18" charset="0"/>
                        </a:rPr>
                        <a:t>FreeForm 主文件</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zh-TW" sz="800" b="0" dirty="0">
                          <a:effectLst/>
                          <a:latin typeface="Georgia" panose="02040502050405020303" pitchFamily="18" charset="0"/>
                        </a:rPr>
                        <a:t>FreeForm 可變</a:t>
                      </a:r>
                    </a:p>
                  </a:txBody>
                  <a:tcPr marL="67136" marR="67136" marT="0" marB="0" anchor="ct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zh-TW" sz="800" b="0" dirty="0">
                          <a:effectLst/>
                          <a:latin typeface="Georgia" panose="02040502050405020303" pitchFamily="18" charset="0"/>
                        </a:rPr>
                        <a:t>TIF</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zh-TW" sz="800" b="0" dirty="0">
                          <a:effectLst/>
                          <a:latin typeface="Georgia" panose="02040502050405020303" pitchFamily="18" charset="0"/>
                        </a:rPr>
                        <a:t>EPS</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zh-TW" sz="800" dirty="0">
                          <a:effectLst/>
                          <a:latin typeface="Georgia" panose="02040502050405020303" pitchFamily="18" charset="0"/>
                        </a:rPr>
                        <a:t>APPE 工作流程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zh-TW" sz="800" b="0" dirty="0">
                          <a:effectLst/>
                          <a:latin typeface="Georgia" panose="02040502050405020303" pitchFamily="18" charset="0"/>
                        </a:rPr>
                        <a:t>PDF</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zh-TW" sz="800" b="0" dirty="0">
                          <a:effectLst/>
                          <a:latin typeface="Georgia" panose="02040502050405020303" pitchFamily="18" charset="0"/>
                        </a:rPr>
                        <a:t>PDF/VT</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是</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sz="800" b="1" dirty="0">
                          <a:effectLst/>
                          <a:latin typeface="Georgia" panose="02040502050405020303" pitchFamily="18" charset="0"/>
                        </a:rPr>
                        <a:t>是</a:t>
                      </a:r>
                      <a:endParaRPr lang="zh-TW"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是</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zh-TW" sz="800" dirty="0">
                          <a:effectLst/>
                          <a:latin typeface="Georgia" panose="02040502050405020303" pitchFamily="18" charset="0"/>
                        </a:rPr>
                        <a:t>PCL 工作流程</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zh-TW" sz="800" b="0" dirty="0">
                          <a:effectLst/>
                          <a:latin typeface="Georgia" panose="02040502050405020303" pitchFamily="18" charset="0"/>
                        </a:rPr>
                        <a:t>PCL</a:t>
                      </a:r>
                      <a:endParaRPr lang="zh-TW"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a:effectLst/>
                          <a:latin typeface="Georgia" panose="02040502050405020303" pitchFamily="18" charset="0"/>
                        </a:rPr>
                        <a:t>否</a:t>
                      </a:r>
                      <a:endParaRPr lang="zh-TW"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TW" sz="800" dirty="0">
                          <a:effectLst/>
                          <a:latin typeface="Georgia" panose="02040502050405020303" pitchFamily="18" charset="0"/>
                        </a:rPr>
                        <a:t>否</a:t>
                      </a:r>
                      <a:endParaRPr lang="zh-TW"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t>安全性增強功能</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zh-TW"/>
          </a:p>
        </p:txBody>
      </p:sp>
      <p:sp>
        <p:nvSpPr>
          <p:cNvPr id="6" name="Content Placeholder 5"/>
          <p:cNvSpPr>
            <a:spLocks noGrp="1"/>
          </p:cNvSpPr>
          <p:nvPr>
            <p:ph sz="quarter" idx="12"/>
          </p:nvPr>
        </p:nvSpPr>
        <p:spPr>
          <a:xfrm>
            <a:off x="457200" y="1433513"/>
            <a:ext cx="8229600" cy="3180160"/>
          </a:xfrm>
        </p:spPr>
        <p:txBody>
          <a:bodyPr>
            <a:normAutofit/>
          </a:bodyPr>
          <a:lstStyle/>
          <a:p>
            <a:r>
              <a:rPr lang="zh-TW" sz="2800" dirty="0"/>
              <a:t>Windows 10 IoT Enterprise</a:t>
            </a:r>
          </a:p>
          <a:p>
            <a:pPr lvl="1">
              <a:spcBef>
                <a:spcPts val="1800"/>
              </a:spcBef>
            </a:pPr>
            <a:r>
              <a:rPr lang="zh-TW" sz="2400" dirty="0"/>
              <a:t>使用 Windows Defender SmartScreen 提供惡意應用程式保護</a:t>
            </a:r>
          </a:p>
          <a:p>
            <a:pPr lvl="1"/>
            <a:r>
              <a:rPr lang="zh-TW" sz="2400" dirty="0"/>
              <a:t>透過 SMB 強化與企業憑證關聯提供攔截式保護</a:t>
            </a:r>
          </a:p>
          <a:p>
            <a:pPr lvl="1"/>
            <a:r>
              <a:rPr lang="zh-TW" sz="2400" dirty="0"/>
              <a:t>使用 Windows Defender 與 Windows 資料執行防止功能提供惡意軟體與防毒保護</a:t>
            </a:r>
            <a:endParaRPr lang="zh-TW" dirty="0"/>
          </a:p>
          <a:p>
            <a:pPr lvl="1"/>
            <a:endParaRPr lang="zh-TW"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服務性改善功能</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zh-TW"/>
          </a:p>
        </p:txBody>
      </p:sp>
      <p:sp>
        <p:nvSpPr>
          <p:cNvPr id="4" name="Content Placeholder 3"/>
          <p:cNvSpPr>
            <a:spLocks noGrp="1"/>
          </p:cNvSpPr>
          <p:nvPr>
            <p:ph sz="quarter" idx="12"/>
          </p:nvPr>
        </p:nvSpPr>
        <p:spPr>
          <a:xfrm>
            <a:off x="457200" y="1433513"/>
            <a:ext cx="5594279" cy="3180160"/>
          </a:xfrm>
        </p:spPr>
        <p:txBody>
          <a:bodyPr>
            <a:normAutofit lnSpcReduction="10000"/>
          </a:bodyPr>
          <a:lstStyle/>
          <a:p>
            <a:pPr marL="0" indent="0">
              <a:buNone/>
            </a:pPr>
            <a:r>
              <a:rPr lang="zh-TW"/>
              <a:t>讓生產中斷的情況減至最少  </a:t>
            </a:r>
          </a:p>
          <a:p>
            <a:r>
              <a:rPr lang="zh-TW"/>
              <a:t>Fiery 更新</a:t>
            </a:r>
          </a:p>
          <a:p>
            <a:pPr lvl="1"/>
            <a:r>
              <a:rPr lang="zh-TW"/>
              <a:t>輕鬆讓 Fiery 伺服器保持在最新狀態</a:t>
            </a:r>
          </a:p>
          <a:p>
            <a:r>
              <a:rPr lang="zh-TW"/>
              <a:t>自動系統備份</a:t>
            </a:r>
          </a:p>
          <a:p>
            <a:r>
              <a:rPr lang="zh-TW"/>
              <a:t>還原後迅速復原</a:t>
            </a:r>
          </a:p>
          <a:p>
            <a:endParaRPr lang="zh-TW"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71442C4C-00A8-4699-AF2D-E35E14CF86CB}"/>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t>自動系統備份</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zh-TW"/>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zh-TW" sz="2400" dirty="0"/>
              <a:t>在 Fiery QuickTouch 和 WebTools 設定備份排程</a:t>
            </a:r>
          </a:p>
          <a:p>
            <a:pPr>
              <a:spcBef>
                <a:spcPts val="0"/>
              </a:spcBef>
            </a:pPr>
            <a:r>
              <a:rPr lang="zh-TW" sz="2400" dirty="0"/>
              <a:t>不到一個小時就能還原 Fiery 伺服器 </a:t>
            </a:r>
          </a:p>
          <a:p>
            <a:pPr lvl="1">
              <a:spcBef>
                <a:spcPts val="0"/>
              </a:spcBef>
            </a:pPr>
            <a:r>
              <a:rPr lang="zh-TW" sz="1800" dirty="0"/>
              <a:t>從 DVD 套件載入僅需 1/8 的時間</a:t>
            </a:r>
          </a:p>
          <a:p>
            <a:pPr>
              <a:spcBef>
                <a:spcPts val="0"/>
              </a:spcBef>
            </a:pPr>
            <a:r>
              <a:rPr lang="zh-TW" sz="2400" dirty="0"/>
              <a:t>不需要 DVD 套件</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45072122-EDE1-4ACF-A507-57DC511F9142}"/>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整合增強功能</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zh-TW"/>
          </a:p>
        </p:txBody>
      </p:sp>
      <p:sp>
        <p:nvSpPr>
          <p:cNvPr id="4" name="Content Placeholder 3"/>
          <p:cNvSpPr>
            <a:spLocks noGrp="1"/>
          </p:cNvSpPr>
          <p:nvPr>
            <p:ph sz="quarter" idx="12"/>
          </p:nvPr>
        </p:nvSpPr>
        <p:spPr/>
        <p:txBody>
          <a:bodyPr>
            <a:normAutofit/>
          </a:bodyPr>
          <a:lstStyle/>
          <a:p>
            <a:r>
              <a:rPr lang="zh-TW" sz="2800" dirty="0"/>
              <a:t>全新的 API 和易用性改善功能可輕鬆在 Fiery API v4 中整合內部應用程式</a:t>
            </a:r>
          </a:p>
          <a:p>
            <a:r>
              <a:rPr lang="zh-TW" sz="2800" dirty="0"/>
              <a:t>啟用 JDF 功能的全新 Fiery 具備 Fiery JDF v1.5</a:t>
            </a:r>
          </a:p>
          <a:p>
            <a:pPr lvl="1"/>
            <a:r>
              <a:rPr lang="zh-TW"/>
              <a:t>EFI AutoCount</a:t>
            </a:r>
            <a:endParaRPr lang="zh-TW" dirty="0"/>
          </a:p>
          <a:p>
            <a:pPr lvl="1"/>
            <a:r>
              <a:rPr lang="zh-TW"/>
              <a:t>EFI Quick Print Suite</a:t>
            </a:r>
          </a:p>
          <a:p>
            <a:pPr lvl="1"/>
            <a:r>
              <a:rPr lang="zh-TW"/>
              <a:t>Kodak Prinergy 8.1</a:t>
            </a:r>
          </a:p>
        </p:txBody>
      </p:sp>
      <p:pic>
        <p:nvPicPr>
          <p:cNvPr id="6" name="Picture 5">
            <a:extLst>
              <a:ext uri="{FF2B5EF4-FFF2-40B4-BE49-F238E27FC236}">
                <a16:creationId xmlns:a16="http://schemas.microsoft.com/office/drawing/2014/main" id="{F1C1445C-B814-4B72-9CDF-A3C7F71A1C92}"/>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sz="3600" dirty="0"/>
              <a:t>Fiery FS300 Pro 的重要性</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zh-TW"/>
          </a:p>
        </p:txBody>
      </p:sp>
      <p:sp>
        <p:nvSpPr>
          <p:cNvPr id="4" name="Content Placeholder 3"/>
          <p:cNvSpPr>
            <a:spLocks noGrp="1"/>
          </p:cNvSpPr>
          <p:nvPr>
            <p:ph sz="quarter" idx="12"/>
          </p:nvPr>
        </p:nvSpPr>
        <p:spPr>
          <a:xfrm>
            <a:off x="457199" y="2019299"/>
            <a:ext cx="5184059" cy="2594373"/>
          </a:xfrm>
        </p:spPr>
        <p:txBody>
          <a:bodyPr>
            <a:normAutofit/>
          </a:bodyPr>
          <a:lstStyle/>
          <a:p>
            <a:r>
              <a:rPr lang="zh-TW" sz="2800" dirty="0"/>
              <a:t>在客戶著重的領域中引領創新</a:t>
            </a:r>
          </a:p>
          <a:p>
            <a:r>
              <a:rPr lang="zh-TW" sz="2800" dirty="0"/>
              <a:t>驅動產業最先進的數位印刷</a:t>
            </a:r>
          </a:p>
        </p:txBody>
      </p:sp>
      <p:grpSp>
        <p:nvGrpSpPr>
          <p:cNvPr id="9" name="Group 8">
            <a:extLst>
              <a:ext uri="{FF2B5EF4-FFF2-40B4-BE49-F238E27FC236}">
                <a16:creationId xmlns:a16="http://schemas.microsoft.com/office/drawing/2014/main" id="{DD760F9D-B0A3-4746-B490-9EC138DDBD58}"/>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0E6262A2-2069-41A8-8F58-A07915B9FE3D}"/>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BCA2951F-67A9-49AD-BCFC-F021CE43EC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8CAED657-AAF5-4B26-A4EC-8CD3E80FBE45}"/>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1982B39D-6B4C-4463-96EF-99D53B55E580}"/>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84CBE697-B1B6-4162-B4FF-1760A3D807CD}"/>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00C6ECDB-7C21-446B-BBB7-D9788C410870}"/>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zh-TW" dirty="0">
                  <a:latin typeface="Georgia" panose="02040502050405020303" pitchFamily="18" charset="0"/>
                </a:rPr>
                <a:t>Fiery Command WorkStation</a:t>
              </a:r>
              <a:r>
                <a:rPr lang="zh-TW" baseline="30000" dirty="0">
                  <a:latin typeface="Georgia" panose="02040502050405020303" pitchFamily="18" charset="0"/>
                </a:rPr>
                <a:t>®</a:t>
              </a:r>
            </a:p>
          </p:txBody>
        </p:sp>
      </p:grpSp>
      <p:grpSp>
        <p:nvGrpSpPr>
          <p:cNvPr id="24" name="Group 23"/>
          <p:cNvGrpSpPr/>
          <p:nvPr/>
        </p:nvGrpSpPr>
        <p:grpSpPr>
          <a:xfrm>
            <a:off x="4698367" y="1121512"/>
            <a:ext cx="2990271" cy="2331064"/>
            <a:chOff x="4698367" y="1121512"/>
            <a:chExt cx="2990271"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80649" y="1767757"/>
              <a:ext cx="1751643" cy="646331"/>
            </a:xfrm>
            <a:prstGeom prst="rect">
              <a:avLst/>
            </a:prstGeom>
            <a:noFill/>
          </p:spPr>
          <p:txBody>
            <a:bodyPr wrap="square" rtlCol="0">
              <a:spAutoFit/>
            </a:bodyPr>
            <a:lstStyle/>
            <a:p>
              <a:pPr algn="ctr"/>
              <a:r>
                <a:rPr lang="zh-TW" dirty="0">
                  <a:latin typeface="Georgia" panose="02040502050405020303" pitchFamily="18" charset="0"/>
                </a:rPr>
                <a:t>Fiery FS300 Pro 系統軟體</a:t>
              </a:r>
            </a:p>
          </p:txBody>
        </p:sp>
      </p:grpSp>
      <p:grpSp>
        <p:nvGrpSpPr>
          <p:cNvPr id="22" name="Group 21"/>
          <p:cNvGrpSpPr/>
          <p:nvPr/>
        </p:nvGrpSpPr>
        <p:grpSpPr>
          <a:xfrm>
            <a:off x="1272134" y="2723929"/>
            <a:ext cx="2990271" cy="2331064"/>
            <a:chOff x="1272134" y="2723929"/>
            <a:chExt cx="2990271"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424610" y="3714978"/>
              <a:ext cx="1602692" cy="646331"/>
            </a:xfrm>
            <a:prstGeom prst="rect">
              <a:avLst/>
            </a:prstGeom>
            <a:noFill/>
          </p:spPr>
          <p:txBody>
            <a:bodyPr wrap="square" rtlCol="0">
              <a:spAutoFit/>
            </a:bodyPr>
            <a:lstStyle/>
            <a:p>
              <a:pPr algn="ctr"/>
              <a:r>
                <a:rPr lang="zh-TW" dirty="0">
                  <a:latin typeface="Georgia" panose="02040502050405020303" pitchFamily="18" charset="0"/>
                </a:rPr>
                <a:t>Fiery NX 和 XB 平台</a:t>
              </a:r>
            </a:p>
          </p:txBody>
        </p:sp>
      </p:grpSp>
      <p:grpSp>
        <p:nvGrpSpPr>
          <p:cNvPr id="40" name="Group 39"/>
          <p:cNvGrpSpPr/>
          <p:nvPr/>
        </p:nvGrpSpPr>
        <p:grpSpPr>
          <a:xfrm>
            <a:off x="4698367" y="2595240"/>
            <a:ext cx="2990271" cy="2331064"/>
            <a:chOff x="4698367" y="2595240"/>
            <a:chExt cx="2990271"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880649" y="3668625"/>
              <a:ext cx="1751642" cy="646331"/>
            </a:xfrm>
            <a:prstGeom prst="rect">
              <a:avLst/>
            </a:prstGeom>
            <a:noFill/>
          </p:spPr>
          <p:txBody>
            <a:bodyPr wrap="square" rtlCol="0">
              <a:spAutoFit/>
            </a:bodyPr>
            <a:lstStyle/>
            <a:p>
              <a:pPr algn="ctr"/>
              <a:r>
                <a:rPr lang="zh-TW" dirty="0">
                  <a:latin typeface="Georgia" panose="02040502050405020303" pitchFamily="18" charset="0"/>
                </a:rPr>
                <a:t>Fiery 排版調整工作流程</a:t>
              </a:r>
            </a:p>
          </p:txBody>
        </p:sp>
      </p:grpSp>
      <p:sp>
        <p:nvSpPr>
          <p:cNvPr id="5" name="Title 4"/>
          <p:cNvSpPr>
            <a:spLocks noGrp="1"/>
          </p:cNvSpPr>
          <p:nvPr>
            <p:ph type="title"/>
          </p:nvPr>
        </p:nvSpPr>
        <p:spPr/>
        <p:txBody>
          <a:bodyPr/>
          <a:lstStyle/>
          <a:p>
            <a:r>
              <a:rPr lang="zh-TW" dirty="0"/>
              <a:t>全新的平台創新</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zh-TW"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t>公開新聞稿</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zh-TW" sz="2400" dirty="0"/>
              <a:t>EFI 新聞稿： </a:t>
            </a:r>
          </a:p>
          <a:p>
            <a:pPr lvl="1"/>
            <a:r>
              <a:rPr lang="zh-TW" sz="2000" dirty="0"/>
              <a:t>歐洲和美國：9 月 11 日</a:t>
            </a:r>
            <a:r>
              <a:rPr lang="zh-TW"/>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zh-TW"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zh-TW" dirty="0">
                <a:solidFill>
                  <a:srgbClr val="000000"/>
                </a:solidFill>
                <a:latin typeface="Georgia" panose="02040502050405020303" pitchFamily="18" charset="0"/>
                <a:hlinkClick r:id="rId3"/>
              </a:rPr>
              <a:t>EFI 新聞稿</a:t>
            </a: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zh-TW" dirty="0">
                <a:solidFill>
                  <a:srgbClr val="000000"/>
                </a:solidFill>
                <a:latin typeface="Georgia" panose="02040502050405020303" pitchFamily="18" charset="0"/>
              </a:rPr>
              <a:t>新聞報導</a:t>
            </a:r>
          </a:p>
          <a:p>
            <a:pPr marL="0" marR="0">
              <a:spcBef>
                <a:spcPts val="0"/>
              </a:spcBef>
              <a:spcAft>
                <a:spcPts val="0"/>
              </a:spcAft>
            </a:pPr>
            <a:r>
              <a:rPr lang="zh-TW" dirty="0">
                <a:solidFill>
                  <a:srgbClr val="000000"/>
                </a:solidFill>
                <a:latin typeface="Georgia" panose="02040502050405020303" pitchFamily="18" charset="0"/>
                <a:hlinkClick r:id="rId4"/>
              </a:rPr>
              <a:t>What They Think</a:t>
            </a: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zh-TW" dirty="0">
                <a:solidFill>
                  <a:srgbClr val="000000"/>
                </a:solidFill>
                <a:latin typeface="Georgia" panose="02040502050405020303" pitchFamily="18" charset="0"/>
                <a:hlinkClick r:id="rId5"/>
              </a:rPr>
              <a:t>Print Show Daily</a:t>
            </a: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zh-TW" dirty="0">
                <a:solidFill>
                  <a:srgbClr val="000000"/>
                </a:solidFill>
                <a:latin typeface="Georgia" panose="02040502050405020303" pitchFamily="18" charset="0"/>
                <a:hlinkClick r:id="rId6"/>
              </a:rPr>
              <a:t>Deutscher Drucker</a:t>
            </a: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zh-TW" dirty="0">
                <a:solidFill>
                  <a:srgbClr val="000000"/>
                </a:solidFill>
                <a:latin typeface="Georgia" panose="02040502050405020303" pitchFamily="18" charset="0"/>
                <a:hlinkClick r:id="rId7"/>
              </a:rPr>
              <a:t>PrintWeek</a:t>
            </a: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zh-TW" dirty="0">
                <a:solidFill>
                  <a:srgbClr val="000000"/>
                </a:solidFill>
                <a:latin typeface="Georgia" panose="02040502050405020303" pitchFamily="18" charset="0"/>
                <a:hlinkClick r:id="rId8"/>
              </a:rPr>
              <a:t>Australian Printer</a:t>
            </a:r>
            <a:endParaRPr lang="zh-TW"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zh-TW" dirty="0">
                <a:solidFill>
                  <a:srgbClr val="000000"/>
                </a:solidFill>
                <a:latin typeface="Georgia" panose="02040502050405020303" pitchFamily="18" charset="0"/>
                <a:hlinkClick r:id="rId9"/>
              </a:rPr>
              <a:t>Digital Printer</a:t>
            </a:r>
          </a:p>
          <a:p>
            <a:pPr marL="0" marR="0">
              <a:spcBef>
                <a:spcPts val="0"/>
              </a:spcBef>
              <a:spcAft>
                <a:spcPts val="0"/>
              </a:spcAft>
            </a:pPr>
            <a:r>
              <a:rPr lang="zh-TW" dirty="0">
                <a:solidFill>
                  <a:srgbClr val="000000"/>
                </a:solidFill>
                <a:latin typeface="Georgia" panose="02040502050405020303" pitchFamily="18" charset="0"/>
                <a:hlinkClick r:id="rId9"/>
              </a:rPr>
              <a:t> </a:t>
            </a:r>
            <a:endParaRPr lang="zh-TW"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zh-TW" dirty="0"/>
              <a:t>Fiery FS300 Pro 新功能</a:t>
            </a:r>
          </a:p>
        </p:txBody>
      </p:sp>
      <p:sp>
        <p:nvSpPr>
          <p:cNvPr id="15" name="Rectangle 14"/>
          <p:cNvSpPr/>
          <p:nvPr/>
        </p:nvSpPr>
        <p:spPr>
          <a:xfrm>
            <a:off x="827530" y="2484436"/>
            <a:ext cx="2125191" cy="1107996"/>
          </a:xfrm>
          <a:prstGeom prst="rect">
            <a:avLst/>
          </a:prstGeom>
        </p:spPr>
        <p:txBody>
          <a:bodyPr wrap="square">
            <a:spAutoFit/>
          </a:bodyPr>
          <a:lstStyle/>
          <a:p>
            <a:pPr marL="86916" lvl="1" indent="-86916">
              <a:spcBef>
                <a:spcPts val="0"/>
              </a:spcBef>
              <a:buFont typeface="Arial"/>
              <a:buChar char="•"/>
            </a:pPr>
            <a:r>
              <a:rPr lang="zh-TW" sz="1100" dirty="0">
                <a:latin typeface="Georgia" panose="02040502050405020303" pitchFamily="18" charset="0"/>
              </a:rPr>
              <a:t>支援 7 種色彩</a:t>
            </a:r>
          </a:p>
          <a:p>
            <a:pPr marL="86916" lvl="1" indent="-86916">
              <a:spcBef>
                <a:spcPts val="0"/>
              </a:spcBef>
              <a:buFont typeface="Arial"/>
              <a:buChar char="•"/>
            </a:pPr>
            <a:r>
              <a:rPr lang="zh-TW" sz="1100" dirty="0">
                <a:latin typeface="Georgia" panose="02040502050405020303" pitchFamily="18" charset="0"/>
              </a:rPr>
              <a:t>特別色群組優先順序 </a:t>
            </a:r>
          </a:p>
          <a:p>
            <a:pPr marL="86916" lvl="1" indent="-86916">
              <a:spcBef>
                <a:spcPts val="0"/>
              </a:spcBef>
              <a:buFont typeface="Arial"/>
              <a:buChar char="•"/>
            </a:pPr>
            <a:r>
              <a:rPr lang="zh-TW" sz="1100" dirty="0">
                <a:latin typeface="Georgia" panose="02040502050405020303" pitchFamily="18" charset="0"/>
              </a:rPr>
              <a:t>灰階輸入設定檔</a:t>
            </a:r>
          </a:p>
          <a:p>
            <a:pPr marL="86916" lvl="1" indent="-86916">
              <a:spcBef>
                <a:spcPts val="0"/>
              </a:spcBef>
              <a:buFont typeface="Arial"/>
              <a:buChar char="•"/>
            </a:pPr>
            <a:r>
              <a:rPr lang="zh-TW" sz="1100" dirty="0">
                <a:latin typeface="Georgia" panose="02040502050405020303" pitchFamily="18" charset="0"/>
              </a:rPr>
              <a:t>Fiery ImageViewer</a:t>
            </a:r>
            <a:endParaRPr lang="zh-TW"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zh-TW" sz="1100" dirty="0">
                <a:latin typeface="Georgia" panose="02040502050405020303" pitchFamily="18" charset="0"/>
              </a:rPr>
              <a:t>物件檢查</a:t>
            </a:r>
          </a:p>
          <a:p>
            <a:pPr marL="287337" lvl="1" indent="-171450">
              <a:spcBef>
                <a:spcPts val="0"/>
              </a:spcBef>
              <a:buFont typeface="Georgia" panose="02040502050405020303" pitchFamily="18" charset="0"/>
              <a:buChar char="–"/>
            </a:pPr>
            <a:r>
              <a:rPr lang="zh-TW" sz="1100" dirty="0">
                <a:latin typeface="Georgia" panose="02040502050405020303" pitchFamily="18" charset="0"/>
              </a:rPr>
              <a:t>總區域用量</a:t>
            </a:r>
          </a:p>
        </p:txBody>
      </p:sp>
      <p:sp>
        <p:nvSpPr>
          <p:cNvPr id="17" name="Rectangle 16"/>
          <p:cNvSpPr/>
          <p:nvPr/>
        </p:nvSpPr>
        <p:spPr>
          <a:xfrm>
            <a:off x="2884806" y="2487691"/>
            <a:ext cx="1955260" cy="1615827"/>
          </a:xfrm>
          <a:prstGeom prst="rect">
            <a:avLst/>
          </a:prstGeom>
        </p:spPr>
        <p:txBody>
          <a:bodyPr wrap="square">
            <a:spAutoFit/>
          </a:bodyPr>
          <a:lstStyle/>
          <a:p>
            <a:pPr marL="84535" indent="-84535">
              <a:buFont typeface="Arial"/>
              <a:buChar char="•"/>
            </a:pPr>
            <a:r>
              <a:rPr lang="zh-TW" sz="1100" dirty="0">
                <a:latin typeface="Georgia" panose="02040502050405020303" pitchFamily="18" charset="0"/>
              </a:rPr>
              <a:t>新硬體</a:t>
            </a:r>
          </a:p>
          <a:p>
            <a:pPr marL="84535" indent="-84535">
              <a:buFont typeface="Arial"/>
              <a:buChar char="•"/>
            </a:pPr>
            <a:r>
              <a:rPr lang="zh-TW" sz="1100" dirty="0">
                <a:latin typeface="Georgia" panose="02040502050405020303" pitchFamily="18" charset="0"/>
              </a:rPr>
              <a:t>APPE 4*</a:t>
            </a:r>
          </a:p>
          <a:p>
            <a:pPr marL="84535" indent="-84535">
              <a:buFont typeface="Arial"/>
              <a:buChar char="•"/>
            </a:pPr>
            <a:r>
              <a:rPr lang="zh-TW" sz="1100" dirty="0">
                <a:latin typeface="Georgia" panose="02040502050405020303" pitchFamily="18" charset="0"/>
              </a:rPr>
              <a:t>HyperRIP 增強功能</a:t>
            </a:r>
          </a:p>
          <a:p>
            <a:pPr marL="84535" indent="-84535">
              <a:buFont typeface="Arial"/>
              <a:buChar char="•"/>
            </a:pPr>
            <a:r>
              <a:rPr lang="zh-TW" sz="1100" dirty="0">
                <a:latin typeface="Georgia" panose="02040502050405020303" pitchFamily="18" charset="0"/>
              </a:rPr>
              <a:t>迅速重新列印</a:t>
            </a:r>
          </a:p>
          <a:p>
            <a:pPr marL="84535" indent="-84535">
              <a:buFont typeface="Arial"/>
              <a:buChar char="•"/>
            </a:pPr>
            <a:r>
              <a:rPr lang="zh-TW" sz="1100" dirty="0">
                <a:latin typeface="Georgia" panose="02040502050405020303" pitchFamily="18" charset="0"/>
              </a:rPr>
              <a:t>Fiery Impose：</a:t>
            </a:r>
          </a:p>
          <a:p>
            <a:pPr marL="284163" indent="-171450">
              <a:buFont typeface="Georgia" panose="02040502050405020303" pitchFamily="18" charset="0"/>
              <a:buChar char="–"/>
            </a:pPr>
            <a:r>
              <a:rPr lang="zh-TW" sz="1100" dirty="0">
                <a:latin typeface="Georgia" panose="02040502050405020303" pitchFamily="18" charset="0"/>
              </a:rPr>
              <a:t>多聯拼版自動化增強功能</a:t>
            </a:r>
          </a:p>
          <a:p>
            <a:pPr marL="284163" lvl="1" indent="-171450">
              <a:buFont typeface="Georgia" panose="02040502050405020303" pitchFamily="18" charset="0"/>
              <a:buChar char="–"/>
            </a:pPr>
            <a:r>
              <a:rPr lang="zh-TW" sz="1100" dirty="0">
                <a:latin typeface="Georgia" panose="02040502050405020303" pitchFamily="18" charset="0"/>
              </a:rPr>
              <a:t>自動旋轉頁面</a:t>
            </a:r>
          </a:p>
          <a:p>
            <a:pPr marL="284163" lvl="1" indent="-171450">
              <a:buFont typeface="Georgia" panose="02040502050405020303" pitchFamily="18" charset="0"/>
              <a:buChar char="–"/>
            </a:pPr>
            <a:r>
              <a:rPr lang="zh-TW" sz="1100" dirty="0">
                <a:latin typeface="Georgia" panose="02040502050405020303" pitchFamily="18" charset="0"/>
              </a:rPr>
              <a:t>標記預設值</a:t>
            </a:r>
          </a:p>
        </p:txBody>
      </p:sp>
      <p:sp>
        <p:nvSpPr>
          <p:cNvPr id="18" name="Rectangle 17"/>
          <p:cNvSpPr/>
          <p:nvPr/>
        </p:nvSpPr>
        <p:spPr>
          <a:xfrm>
            <a:off x="4840066" y="2487691"/>
            <a:ext cx="2057276" cy="2462213"/>
          </a:xfrm>
          <a:prstGeom prst="rect">
            <a:avLst/>
          </a:prstGeom>
        </p:spPr>
        <p:txBody>
          <a:bodyPr wrap="square">
            <a:spAutoFit/>
          </a:bodyPr>
          <a:lstStyle/>
          <a:p>
            <a:pPr marL="86916" lvl="1" indent="-86916">
              <a:buFont typeface="Arial"/>
              <a:buChar char="•"/>
            </a:pPr>
            <a:r>
              <a:rPr lang="zh-TW" sz="1100" dirty="0">
                <a:latin typeface="Georgia" panose="02040502050405020303" pitchFamily="18" charset="0"/>
              </a:rPr>
              <a:t>Fiery Command WorkStation 6</a:t>
            </a:r>
          </a:p>
          <a:p>
            <a:pPr marL="319087" lvl="2" indent="-171450">
              <a:buFont typeface="Georgia" panose="02040502050405020303" pitchFamily="18" charset="0"/>
              <a:buChar char="–"/>
            </a:pPr>
            <a:r>
              <a:rPr lang="zh-TW" sz="1100" dirty="0">
                <a:latin typeface="Georgia" panose="02040502050405020303" pitchFamily="18" charset="0"/>
              </a:rPr>
              <a:t>預覽所有工作</a:t>
            </a:r>
          </a:p>
          <a:p>
            <a:pPr marL="319087" lvl="2" indent="-171450">
              <a:buFont typeface="Georgia" panose="02040502050405020303" pitchFamily="18" charset="0"/>
              <a:buChar char="–"/>
            </a:pPr>
            <a:r>
              <a:rPr lang="zh-TW" sz="1100" dirty="0">
                <a:latin typeface="Georgia" panose="02040502050405020303" pitchFamily="18" charset="0"/>
              </a:rPr>
              <a:t>自動移除點陣</a:t>
            </a:r>
            <a:endParaRPr lang="zh-TW" sz="1100" dirty="0">
              <a:latin typeface="Georgia" panose="02040502050405020303" pitchFamily="18" charset="0"/>
              <a:cs typeface="Arial"/>
            </a:endParaRPr>
          </a:p>
          <a:p>
            <a:pPr marL="86916" lvl="1" indent="-86916">
              <a:buFont typeface="Arial"/>
              <a:buChar char="•"/>
            </a:pPr>
            <a:r>
              <a:rPr lang="zh-TW" sz="1100" dirty="0">
                <a:latin typeface="Georgia" panose="02040502050405020303" pitchFamily="18" charset="0"/>
              </a:rPr>
              <a:t>Fiery NX 設計</a:t>
            </a:r>
          </a:p>
          <a:p>
            <a:pPr marL="319087" lvl="2" indent="-171450">
              <a:buFont typeface="Georgia" panose="02040502050405020303" pitchFamily="18" charset="0"/>
              <a:buChar char="–"/>
            </a:pPr>
            <a:r>
              <a:rPr lang="zh-TW" sz="1100" dirty="0">
                <a:latin typeface="Georgia" panose="02040502050405020303" pitchFamily="18" charset="0"/>
              </a:rPr>
              <a:t>Fiery QuickTouch</a:t>
            </a:r>
            <a:endParaRPr lang="zh-TW" sz="1100" dirty="0">
              <a:latin typeface="Georgia" panose="02040502050405020303" pitchFamily="18" charset="0"/>
              <a:cs typeface="Arial"/>
            </a:endParaRPr>
          </a:p>
          <a:p>
            <a:pPr marL="319087" lvl="2" indent="-171450">
              <a:buFont typeface="Georgia" panose="02040502050405020303" pitchFamily="18" charset="0"/>
              <a:buChar char="–"/>
            </a:pPr>
            <a:r>
              <a:rPr lang="zh-TW" sz="1100" dirty="0">
                <a:latin typeface="Georgia" panose="02040502050405020303" pitchFamily="18" charset="0"/>
              </a:rPr>
              <a:t>Fiery NX Station</a:t>
            </a:r>
          </a:p>
          <a:p>
            <a:pPr marL="84535" indent="-84535">
              <a:buFont typeface="Arial"/>
              <a:buChar char="•"/>
            </a:pPr>
            <a:r>
              <a:rPr lang="zh-TW" sz="1100" dirty="0">
                <a:latin typeface="Georgia" panose="02040502050405020303" pitchFamily="18" charset="0"/>
              </a:rPr>
              <a:t>Fiery JobMaster：</a:t>
            </a:r>
          </a:p>
          <a:p>
            <a:pPr marL="319087" indent="-171450">
              <a:buFont typeface="Georgia" panose="02040502050405020303" pitchFamily="18" charset="0"/>
              <a:buChar char="–"/>
            </a:pPr>
            <a:r>
              <a:rPr lang="zh-TW" sz="1100" dirty="0">
                <a:latin typeface="Georgia" panose="02040502050405020303" pitchFamily="18" charset="0"/>
              </a:rPr>
              <a:t>影像戳記</a:t>
            </a:r>
          </a:p>
          <a:p>
            <a:pPr marL="319087" indent="-171450">
              <a:buFont typeface="Georgia" panose="02040502050405020303" pitchFamily="18" charset="0"/>
              <a:buChar char="–"/>
            </a:pPr>
            <a:r>
              <a:rPr lang="zh-TW" sz="1100" dirty="0">
                <a:latin typeface="Georgia" panose="02040502050405020303" pitchFamily="18" charset="0"/>
              </a:rPr>
              <a:t>匯入掃描頁面</a:t>
            </a:r>
          </a:p>
          <a:p>
            <a:pPr marL="319087" indent="-171450">
              <a:buFont typeface="Georgia" panose="02040502050405020303" pitchFamily="18" charset="0"/>
              <a:buChar char="–"/>
            </a:pPr>
            <a:r>
              <a:rPr lang="zh-TW" sz="1100" dirty="0">
                <a:latin typeface="Georgia" panose="02040502050405020303" pitchFamily="18" charset="0"/>
              </a:rPr>
              <a:t>頁面位移</a:t>
            </a:r>
          </a:p>
          <a:p>
            <a:pPr marL="84535" indent="-84535">
              <a:buFont typeface="Arial"/>
              <a:buChar char="•"/>
            </a:pPr>
            <a:r>
              <a:rPr lang="zh-TW" sz="1100" dirty="0">
                <a:latin typeface="Georgia" panose="02040502050405020303" pitchFamily="18" charset="0"/>
              </a:rPr>
              <a:t>其他排版調整增強功能</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zh-TW" sz="1100" dirty="0">
                <a:latin typeface="Georgia" panose="02040502050405020303" pitchFamily="18" charset="0"/>
              </a:rPr>
              <a:t>Windows 10 </a:t>
            </a:r>
          </a:p>
          <a:p>
            <a:pPr marL="86916" lvl="1" indent="-86916">
              <a:spcBef>
                <a:spcPts val="0"/>
              </a:spcBef>
              <a:buFont typeface="Arial"/>
              <a:buChar char="•"/>
            </a:pPr>
            <a:r>
              <a:rPr lang="zh-TW" sz="1100" dirty="0">
                <a:latin typeface="Georgia" panose="02040502050405020303" pitchFamily="18" charset="0"/>
              </a:rPr>
              <a:t>安全性增強功能</a:t>
            </a:r>
          </a:p>
          <a:p>
            <a:pPr marL="86916" lvl="1" indent="-86916">
              <a:spcBef>
                <a:spcPts val="0"/>
              </a:spcBef>
              <a:buFont typeface="Arial"/>
              <a:buChar char="•"/>
            </a:pPr>
            <a:r>
              <a:rPr lang="zh-TW" sz="1100" dirty="0">
                <a:latin typeface="Georgia" panose="02040502050405020303" pitchFamily="18" charset="0"/>
              </a:rPr>
              <a:t>自動系統備份</a:t>
            </a:r>
          </a:p>
          <a:p>
            <a:pPr marL="86916" lvl="1" indent="-86916">
              <a:spcBef>
                <a:spcPts val="0"/>
              </a:spcBef>
              <a:buFont typeface="Arial"/>
              <a:buChar char="•"/>
            </a:pPr>
            <a:r>
              <a:rPr lang="zh-TW" sz="1100" dirty="0">
                <a:latin typeface="Georgia" panose="02040502050405020303" pitchFamily="18" charset="0"/>
              </a:rPr>
              <a:t>從 Command WorkStation 進行 Fiery 更新</a:t>
            </a:r>
          </a:p>
          <a:p>
            <a:pPr marL="86916" lvl="1" indent="-86916">
              <a:spcBef>
                <a:spcPts val="0"/>
              </a:spcBef>
              <a:buFont typeface="Arial"/>
              <a:buChar char="•"/>
            </a:pPr>
            <a:r>
              <a:rPr lang="zh-TW" sz="1100" dirty="0">
                <a:latin typeface="Georgia" panose="02040502050405020303" pitchFamily="18" charset="0"/>
              </a:rPr>
              <a:t>802.1x EAP-TLS</a:t>
            </a:r>
          </a:p>
          <a:p>
            <a:pPr marL="86916" lvl="1" indent="-86916">
              <a:spcBef>
                <a:spcPts val="0"/>
              </a:spcBef>
              <a:buFont typeface="Arial"/>
              <a:buChar char="•"/>
            </a:pPr>
            <a:r>
              <a:rPr lang="zh-TW" sz="1100" dirty="0">
                <a:latin typeface="Georgia" panose="02040502050405020303" pitchFamily="18" charset="0"/>
              </a:rPr>
              <a:t>自動設定 Proxy 組態</a:t>
            </a:r>
          </a:p>
          <a:p>
            <a:pPr marL="86916" lvl="1" indent="-86916">
              <a:spcBef>
                <a:spcPts val="0"/>
              </a:spcBef>
              <a:buFont typeface="Arial"/>
              <a:buChar char="•"/>
            </a:pPr>
            <a:r>
              <a:rPr lang="zh-TW" sz="1100" dirty="0">
                <a:latin typeface="Georgia" panose="02040502050405020303" pitchFamily="18" charset="0"/>
              </a:rPr>
              <a:t>整合增強功能</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zh-TW"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zh-TW" sz="900" i="1" dirty="0">
                <a:latin typeface="Georgia" panose="02040502050405020303" pitchFamily="18" charset="0"/>
              </a:rPr>
              <a:t>*   持續更新 APPE 增強功能與服務版本。</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zh-TW" sz="2000" dirty="0"/>
              <a:t>適用於 Fiery 伺服器的最直覺式列印工作管理介面</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zh-TW" dirty="0"/>
          </a:p>
        </p:txBody>
      </p:sp>
      <p:sp>
        <p:nvSpPr>
          <p:cNvPr id="4" name="Title 3"/>
          <p:cNvSpPr>
            <a:spLocks noGrp="1"/>
          </p:cNvSpPr>
          <p:nvPr>
            <p:ph type="title"/>
          </p:nvPr>
        </p:nvSpPr>
        <p:spPr>
          <a:xfrm>
            <a:off x="519597" y="1504842"/>
            <a:ext cx="5133780" cy="585868"/>
          </a:xfrm>
        </p:spPr>
        <p:txBody>
          <a:bodyPr>
            <a:noAutofit/>
          </a:bodyPr>
          <a:lstStyle/>
          <a:p>
            <a:r>
              <a:rPr lang="zh-TW"/>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a:buNone/>
            </a:pPr>
            <a:r>
              <a:rPr lang="zh-TW" sz="2400" dirty="0"/>
              <a:t>管理列印工作更快速、提高列印生產量</a:t>
            </a:r>
            <a:br>
              <a:rPr sz="2800" dirty="0"/>
            </a:br>
            <a:r>
              <a:rPr lang="zh-TW" sz="2800" dirty="0"/>
              <a:t> </a:t>
            </a:r>
            <a:endParaRPr lang="zh-TW" sz="2400" dirty="0"/>
          </a:p>
          <a:p>
            <a:pPr>
              <a:spcBef>
                <a:spcPts val="600"/>
              </a:spcBef>
            </a:pPr>
            <a:r>
              <a:rPr lang="zh-TW" sz="2000" dirty="0"/>
              <a:t>更加直覺且易於使用</a:t>
            </a:r>
          </a:p>
          <a:p>
            <a:pPr>
              <a:spcBef>
                <a:spcPts val="600"/>
              </a:spcBef>
            </a:pPr>
            <a:r>
              <a:rPr lang="zh-TW" sz="2000" dirty="0"/>
              <a:t>提升效率與生產力</a:t>
            </a:r>
          </a:p>
          <a:p>
            <a:r>
              <a:rPr lang="zh-TW" sz="2000" dirty="0"/>
              <a:t>為經理提供的新工具</a:t>
            </a:r>
          </a:p>
          <a:p>
            <a:r>
              <a:rPr lang="zh-TW" sz="2000" dirty="0"/>
              <a:t>升級程序順暢又快速</a:t>
            </a:r>
          </a:p>
          <a:p>
            <a:r>
              <a:rPr lang="zh-TW" sz="2000" dirty="0"/>
              <a:t>因應未來</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zh-TW"/>
          </a:p>
        </p:txBody>
      </p:sp>
      <p:sp>
        <p:nvSpPr>
          <p:cNvPr id="2" name="Title 1"/>
          <p:cNvSpPr>
            <a:spLocks noGrp="1"/>
          </p:cNvSpPr>
          <p:nvPr>
            <p:ph type="title"/>
          </p:nvPr>
        </p:nvSpPr>
        <p:spPr>
          <a:xfrm>
            <a:off x="330591" y="205979"/>
            <a:ext cx="7409151" cy="857250"/>
          </a:xfrm>
        </p:spPr>
        <p:txBody>
          <a:bodyPr>
            <a:normAutofit/>
          </a:bodyPr>
          <a:lstStyle/>
          <a:p>
            <a:r>
              <a:rPr lang="zh-TW"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4195915" y="4645560"/>
            <a:ext cx="1408347"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TW" sz="1600" dirty="0">
                <a:latin typeface="Georgia"/>
                <a:hlinkClick r:id="rId4"/>
              </a:rPr>
              <a:t>存取完整簡報</a:t>
            </a:r>
            <a:endParaRPr lang="zh-TW"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63240"/>
            <a:ext cx="3275806" cy="84582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zh-TW"/>
              <a:t>版本 6 的新功能</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zh-TW"/>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zh-TW" sz="1600" b="1" dirty="0"/>
              <a:t>可從版本 5 輕鬆轉換</a:t>
            </a:r>
          </a:p>
          <a:p>
            <a:pPr marL="169863" indent="-169863">
              <a:spcBef>
                <a:spcPts val="0"/>
              </a:spcBef>
            </a:pPr>
            <a:r>
              <a:rPr lang="zh-TW" sz="1600" dirty="0"/>
              <a:t>升級程序順暢又快速</a:t>
            </a:r>
          </a:p>
          <a:p>
            <a:pPr marL="169863" indent="-169863">
              <a:spcBef>
                <a:spcPts val="0"/>
              </a:spcBef>
            </a:pPr>
            <a:r>
              <a:rPr lang="zh-TW" sz="1600" dirty="0"/>
              <a:t>歡迎導覽</a:t>
            </a:r>
          </a:p>
          <a:p>
            <a:pPr marL="0" indent="0">
              <a:buNone/>
            </a:pPr>
            <a:r>
              <a:rPr lang="zh-TW" sz="1600" b="1" dirty="0"/>
              <a:t>更加直覺且易於使用</a:t>
            </a:r>
          </a:p>
          <a:p>
            <a:pPr marL="169863" indent="-169863">
              <a:spcBef>
                <a:spcPts val="0"/>
              </a:spcBef>
            </a:pPr>
            <a:r>
              <a:rPr lang="zh-TW" sz="1600" dirty="0"/>
              <a:t>使用者介面新穎且簡潔</a:t>
            </a:r>
          </a:p>
          <a:p>
            <a:pPr marL="0" indent="0">
              <a:buNone/>
            </a:pPr>
            <a:r>
              <a:rPr lang="zh-TW" sz="1600" b="1" dirty="0"/>
              <a:t>提升效率與生產力</a:t>
            </a:r>
          </a:p>
          <a:p>
            <a:pPr marL="169863" indent="-169863">
              <a:spcBef>
                <a:spcPts val="600"/>
              </a:spcBef>
              <a:buFont typeface="Arial" panose="020B0604020202020204" pitchFamily="34" charset="0"/>
              <a:buChar char="•"/>
            </a:pPr>
            <a:r>
              <a:rPr lang="zh-TW" sz="1600" dirty="0"/>
              <a:t>適用於所有工作的工作預覽*</a:t>
            </a:r>
          </a:p>
          <a:p>
            <a:pPr marL="169863" indent="-169863">
              <a:spcBef>
                <a:spcPts val="0"/>
              </a:spcBef>
              <a:buFont typeface="Arial" panose="020B0604020202020204" pitchFamily="34" charset="0"/>
              <a:buChar char="•"/>
            </a:pPr>
            <a:r>
              <a:rPr lang="zh-TW" sz="1600" dirty="0"/>
              <a:t>自動移除點陣*</a:t>
            </a:r>
          </a:p>
          <a:p>
            <a:pPr marL="169863" indent="-169863">
              <a:spcBef>
                <a:spcPts val="0"/>
              </a:spcBef>
              <a:buFont typeface="Arial" panose="020B0604020202020204" pitchFamily="34" charset="0"/>
              <a:buChar char="•"/>
            </a:pPr>
            <a:r>
              <a:rPr lang="zh-TW" sz="1600" dirty="0"/>
              <a:t>迅速重新列印*</a:t>
            </a:r>
          </a:p>
          <a:p>
            <a:pPr marL="169863" indent="-169863">
              <a:spcBef>
                <a:spcPts val="600"/>
              </a:spcBef>
            </a:pPr>
            <a:r>
              <a:rPr lang="zh-TW" sz="1600" dirty="0"/>
              <a:t>工作搜尋功能 </a:t>
            </a:r>
          </a:p>
          <a:p>
            <a:pPr marL="569913" lvl="1" indent="-169863">
              <a:spcBef>
                <a:spcPts val="0"/>
              </a:spcBef>
            </a:pPr>
            <a:r>
              <a:rPr lang="zh-TW" sz="1600" dirty="0"/>
              <a:t>簡易搜尋</a:t>
            </a:r>
          </a:p>
          <a:p>
            <a:pPr marL="569913" lvl="1" indent="-169863">
              <a:spcBef>
                <a:spcPts val="0"/>
              </a:spcBef>
            </a:pPr>
            <a:r>
              <a:rPr lang="zh-TW" sz="1600" dirty="0"/>
              <a:t>進階搜尋</a:t>
            </a:r>
          </a:p>
          <a:p>
            <a:pPr marL="569913" lvl="1" indent="-169863">
              <a:spcBef>
                <a:spcPts val="0"/>
              </a:spcBef>
            </a:pPr>
            <a:r>
              <a:rPr lang="zh-TW" sz="1600" dirty="0"/>
              <a:t>自訂檢視和篩選器</a:t>
            </a:r>
          </a:p>
          <a:p>
            <a:pPr marL="169863" indent="-169863">
              <a:spcBef>
                <a:spcPts val="0"/>
              </a:spcBef>
            </a:pPr>
            <a:r>
              <a:rPr lang="zh-TW" sz="1600" dirty="0"/>
              <a:t>工作屬性中的色彩設定</a:t>
            </a:r>
          </a:p>
          <a:p>
            <a:pPr marL="169863" indent="-169863">
              <a:spcBef>
                <a:spcPts val="0"/>
              </a:spcBef>
            </a:pPr>
            <a:r>
              <a:rPr lang="zh-TW" sz="1600" dirty="0"/>
              <a:t>設定預設值</a:t>
            </a:r>
          </a:p>
          <a:p>
            <a:pPr marL="569913" lvl="1" indent="-169863">
              <a:spcBef>
                <a:spcPts val="0"/>
              </a:spcBef>
            </a:pPr>
            <a:r>
              <a:rPr lang="zh-TW" sz="1600" dirty="0"/>
              <a:t>色彩管理預設值</a:t>
            </a:r>
          </a:p>
          <a:p>
            <a:pPr marL="169863" indent="-169863">
              <a:spcBef>
                <a:spcPts val="0"/>
              </a:spcBef>
            </a:pPr>
            <a:r>
              <a:rPr lang="zh-TW" sz="1600" dirty="0"/>
              <a:t>內置編輯</a:t>
            </a:r>
          </a:p>
          <a:p>
            <a:pPr marL="0" indent="0">
              <a:spcBef>
                <a:spcPts val="0"/>
              </a:spcBef>
              <a:buNone/>
            </a:pPr>
            <a:r>
              <a:rPr lang="zh-TW" sz="1600" b="1" dirty="0"/>
              <a:t>為生產經理提供的新工具</a:t>
            </a:r>
          </a:p>
          <a:p>
            <a:pPr marL="169863" indent="-169863">
              <a:spcBef>
                <a:spcPts val="0"/>
              </a:spcBef>
            </a:pPr>
            <a:r>
              <a:rPr lang="zh-TW" sz="1600" dirty="0"/>
              <a:t>首頁檢視</a:t>
            </a:r>
          </a:p>
          <a:p>
            <a:pPr marL="569913" lvl="1" indent="-169863">
              <a:spcBef>
                <a:spcPts val="0"/>
              </a:spcBef>
            </a:pPr>
            <a:r>
              <a:rPr lang="zh-TW" sz="1600" dirty="0"/>
              <a:t>伺服器狀態</a:t>
            </a:r>
          </a:p>
          <a:p>
            <a:pPr marL="569913" lvl="1" indent="-169863">
              <a:spcBef>
                <a:spcPts val="0"/>
              </a:spcBef>
            </a:pPr>
            <a:r>
              <a:rPr lang="zh-TW" sz="1600" dirty="0"/>
              <a:t>生產指標速覽</a:t>
            </a:r>
          </a:p>
          <a:p>
            <a:pPr marL="169863" indent="-169863">
              <a:spcBef>
                <a:spcPts val="0"/>
              </a:spcBef>
            </a:pPr>
            <a:r>
              <a:rPr lang="zh-TW" sz="1600" dirty="0"/>
              <a:t>Fiery 更新</a:t>
            </a:r>
          </a:p>
          <a:p>
            <a:pPr marL="169863" indent="-169863">
              <a:spcBef>
                <a:spcPts val="0"/>
              </a:spcBef>
            </a:pPr>
            <a:r>
              <a:rPr lang="zh-TW" sz="1600" dirty="0"/>
              <a:t>設定預設值</a:t>
            </a:r>
          </a:p>
        </p:txBody>
      </p:sp>
      <p:sp>
        <p:nvSpPr>
          <p:cNvPr id="9" name="Rectangle: Rounded Corners 8"/>
          <p:cNvSpPr/>
          <p:nvPr/>
        </p:nvSpPr>
        <p:spPr>
          <a:xfrm>
            <a:off x="5611009" y="4195871"/>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sz="1600" dirty="0">
                <a:solidFill>
                  <a:schemeClr val="tx1"/>
                </a:solidFill>
                <a:latin typeface="Georgia" panose="02040502050405020303" pitchFamily="18" charset="0"/>
              </a:rPr>
              <a:t>*僅 FS300 Pro 伺服器提供的新功能</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734730" y="3467099"/>
            <a:ext cx="4771452" cy="2819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zh-TW"/>
              <a:t>排版調整解決方案的新功能</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zh-TW" dirty="0"/>
          </a:p>
        </p:txBody>
      </p:sp>
      <p:graphicFrame>
        <p:nvGraphicFramePr>
          <p:cNvPr id="5" name="Table 4"/>
          <p:cNvGraphicFramePr>
            <a:graphicFrameLocks noGrp="1"/>
          </p:cNvGraphicFramePr>
          <p:nvPr>
            <p:extLst>
              <p:ext uri="{D42A27DB-BD31-4B8C-83A1-F6EECF244321}">
                <p14:modId xmlns:p14="http://schemas.microsoft.com/office/powerpoint/2010/main" val="48340563"/>
              </p:ext>
            </p:extLst>
          </p:nvPr>
        </p:nvGraphicFramePr>
        <p:xfrm>
          <a:off x="457200" y="1273492"/>
          <a:ext cx="7048982" cy="3771900"/>
        </p:xfrm>
        <a:graphic>
          <a:graphicData uri="http://schemas.openxmlformats.org/drawingml/2006/table">
            <a:tbl>
              <a:tblPr firstRow="1" bandRow="1">
                <a:tableStyleId>{5DA37D80-6434-44D0-A028-1B22A696006F}</a:tableStyleId>
              </a:tblPr>
              <a:tblGrid>
                <a:gridCol w="2234789">
                  <a:extLst>
                    <a:ext uri="{9D8B030D-6E8A-4147-A177-3AD203B41FA5}">
                      <a16:colId xmlns:a16="http://schemas.microsoft.com/office/drawing/2014/main" val="20000"/>
                    </a:ext>
                  </a:extLst>
                </a:gridCol>
                <a:gridCol w="4814193">
                  <a:extLst>
                    <a:ext uri="{9D8B030D-6E8A-4147-A177-3AD203B41FA5}">
                      <a16:colId xmlns:a16="http://schemas.microsoft.com/office/drawing/2014/main" val="20001"/>
                    </a:ext>
                  </a:extLst>
                </a:gridCol>
              </a:tblGrid>
              <a:tr h="261818">
                <a:tc>
                  <a:txBody>
                    <a:bodyPr/>
                    <a:lstStyle/>
                    <a:p>
                      <a:r>
                        <a:rPr lang="zh-TW" sz="1800" b="1" dirty="0">
                          <a:latin typeface="Georgia" panose="02040502050405020303" pitchFamily="18" charset="0"/>
                        </a:rPr>
                        <a:t>Fiery Impose</a:t>
                      </a:r>
                      <a:endParaRPr lang="zh-TW" sz="1800" b="1" baseline="0" dirty="0">
                        <a:latin typeface="Georgia" panose="02040502050405020303" pitchFamily="18" charset="0"/>
                      </a:endParaRPr>
                    </a:p>
                    <a:p>
                      <a:r>
                        <a:rPr lang="zh-TW" sz="1800" b="1" baseline="0" dirty="0">
                          <a:latin typeface="Georgia" panose="02040502050405020303" pitchFamily="18" charset="0"/>
                        </a:rPr>
                        <a:t>Fiery Compose</a:t>
                      </a:r>
                    </a:p>
                    <a:p>
                      <a:r>
                        <a:rPr lang="zh-TW" sz="1800" b="1" dirty="0">
                          <a:latin typeface="Georgia" panose="02040502050405020303" pitchFamily="18" charset="0"/>
                        </a:rPr>
                        <a:t>Fiery JobMaster</a:t>
                      </a:r>
                      <a:endParaRPr lang="zh-TW"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易用性增強功能</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400" b="0" dirty="0">
                          <a:latin typeface="Georgia" panose="02040502050405020303" pitchFamily="18" charset="0"/>
                        </a:rPr>
                        <a:t>更容易設定喜好設定、維持視窗與窗格尺寸、顯示底材色彩、增強頁面插入功能、工作儲存速度更快、更快速選擇紙張尺寸</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kern="1200" baseline="0" dirty="0">
                          <a:solidFill>
                            <a:schemeClr val="tx1"/>
                          </a:solidFill>
                          <a:latin typeface="Georgia" panose="02040502050405020303" pitchFamily="18" charset="0"/>
                        </a:rPr>
                        <a:t>Acrobat DC Professional 和 PitStop Edit 13</a:t>
                      </a:r>
                      <a:endParaRPr lang="zh-TW" sz="16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zh-TW" sz="1800" b="1" dirty="0">
                          <a:latin typeface="Georgia" panose="02040502050405020303" pitchFamily="18" charset="0"/>
                        </a:rPr>
                        <a:t>Fiery Impose</a:t>
                      </a:r>
                      <a:endParaRPr lang="zh-TW"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zh-TW" sz="1600" b="0" kern="1200" dirty="0">
                          <a:effectLst/>
                          <a:latin typeface="Georgia" panose="02040502050405020303" pitchFamily="18" charset="0"/>
                        </a:rPr>
                        <a:t>依底材尺寸自動多聯拼版</a:t>
                      </a:r>
                    </a:p>
                    <a:p>
                      <a:pPr marL="171450" indent="-171450">
                        <a:buFont typeface="Arial" panose="020B0604020202020204" pitchFamily="34" charset="0"/>
                        <a:buChar char="•"/>
                      </a:pPr>
                      <a:r>
                        <a:rPr lang="zh-TW" sz="1600" b="0" dirty="0">
                          <a:latin typeface="Georgia" panose="02040502050405020303" pitchFamily="18" charset="0"/>
                        </a:rPr>
                        <a:t>自動旋轉頁面</a:t>
                      </a:r>
                      <a:endParaRPr lang="zh-TW" sz="1600" b="0" kern="1200" dirty="0">
                        <a:effectLst/>
                        <a:latin typeface="Georgia" panose="02040502050405020303" pitchFamily="18" charset="0"/>
                      </a:endParaRPr>
                    </a:p>
                    <a:p>
                      <a:pPr marL="171450" indent="-171450">
                        <a:buFont typeface="Arial" panose="020B0604020202020204" pitchFamily="34" charset="0"/>
                        <a:buChar char="•"/>
                      </a:pPr>
                      <a:r>
                        <a:rPr lang="zh-TW" sz="1600" b="0" dirty="0">
                          <a:latin typeface="Georgia" panose="02040502050405020303" pitchFamily="18" charset="0"/>
                        </a:rPr>
                        <a:t>標記預設值</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VDP 手冊封面可採混合底材</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日本剪切裁線工作流程自動化</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30 天免費試用</a:t>
                      </a:r>
                      <a:endParaRPr lang="zh-TW"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sz="18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影像戳記</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匯入掃描頁面</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頁面位移</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600" b="0" dirty="0">
                          <a:latin typeface="Georgia" panose="02040502050405020303" pitchFamily="18" charset="0"/>
                        </a:rPr>
                        <a:t>30 天免費試用</a:t>
                      </a:r>
                      <a:endParaRPr lang="zh-TW"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4733030" y="4203491"/>
            <a:ext cx="2383068"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sz="1600" dirty="0">
                <a:solidFill>
                  <a:schemeClr val="tx1"/>
                </a:solidFill>
                <a:latin typeface="Georgia" panose="02040502050405020303" pitchFamily="18" charset="0"/>
              </a:rPr>
              <a:t>*僅 FS300 Pro 伺服器提供的新功能</a:t>
            </a:r>
          </a:p>
        </p:txBody>
      </p:sp>
      <p:sp>
        <p:nvSpPr>
          <p:cNvPr id="17" name="TextBox 16"/>
          <p:cNvSpPr txBox="1"/>
          <p:nvPr/>
        </p:nvSpPr>
        <p:spPr>
          <a:xfrm>
            <a:off x="7720447" y="4190157"/>
            <a:ext cx="1176091"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TW" sz="1600" dirty="0">
                <a:latin typeface="Georgia"/>
                <a:hlinkClick r:id="rId3"/>
              </a:rPr>
              <a:t>存取完整簡報</a:t>
            </a:r>
            <a:endParaRPr lang="zh-TW"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適用於所有工作的工作預覽</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zh-TW"/>
          </a:p>
        </p:txBody>
      </p:sp>
      <p:sp>
        <p:nvSpPr>
          <p:cNvPr id="4" name="Content Placeholder 3"/>
          <p:cNvSpPr>
            <a:spLocks noGrp="1"/>
          </p:cNvSpPr>
          <p:nvPr>
            <p:ph sz="quarter" idx="12"/>
          </p:nvPr>
        </p:nvSpPr>
        <p:spPr>
          <a:xfrm>
            <a:off x="457199" y="1433513"/>
            <a:ext cx="4241791" cy="3180160"/>
          </a:xfrm>
        </p:spPr>
        <p:txBody>
          <a:bodyPr>
            <a:normAutofit fontScale="92500" lnSpcReduction="20000"/>
          </a:bodyPr>
          <a:lstStyle/>
          <a:p>
            <a:r>
              <a:rPr lang="zh-TW" sz="3800" dirty="0"/>
              <a:t>更快識別工作 </a:t>
            </a:r>
          </a:p>
          <a:p>
            <a:pPr lvl="1"/>
            <a:r>
              <a:rPr lang="zh-TW"/>
              <a:t>效能不受影響</a:t>
            </a:r>
          </a:p>
          <a:p>
            <a:pPr lvl="1"/>
            <a:r>
              <a:rPr lang="zh-TW"/>
              <a:t>僅能預覽第一頁</a:t>
            </a:r>
          </a:p>
          <a:p>
            <a:pPr lvl="1"/>
            <a:r>
              <a:rPr lang="zh-TW"/>
              <a:t>支援的檔案格式：</a:t>
            </a:r>
          </a:p>
          <a:p>
            <a:pPr lvl="2"/>
            <a:r>
              <a:rPr lang="zh-TW" sz="2100" dirty="0"/>
              <a:t>PS、PDF、PDF/VT、TIF、EPS</a:t>
            </a:r>
          </a:p>
          <a:p>
            <a:pPr lvl="1"/>
            <a:r>
              <a:rPr lang="zh-TW"/>
              <a:t>僅適用於外部 Fiery 伺服器</a:t>
            </a:r>
          </a:p>
          <a:p>
            <a:endParaRPr lang="zh-TW"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43084</TotalTime>
  <Words>5537</Words>
  <Application>Microsoft Office PowerPoint</Application>
  <PresentationFormat>On-screen Show (16:9)</PresentationFormat>
  <Paragraphs>709</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ＭＳ Ｐゴシック</vt:lpstr>
      <vt:lpstr>新細明體</vt:lpstr>
      <vt:lpstr>Arial</vt:lpstr>
      <vt:lpstr>Calibri</vt:lpstr>
      <vt:lpstr>Franklin Gothic Book</vt:lpstr>
      <vt:lpstr>Georgia</vt:lpstr>
      <vt:lpstr>Museo 300</vt:lpstr>
      <vt:lpstr>Times New Roman</vt:lpstr>
      <vt:lpstr>Custom Design</vt:lpstr>
      <vt:lpstr>Fiery FS300 Pro  新功能指南</vt:lpstr>
      <vt:lpstr>何謂 Fiery FS300 Pro 平台？</vt:lpstr>
      <vt:lpstr>全新的平台創新</vt:lpstr>
      <vt:lpstr>Fiery FS300 Pro 新功能</vt:lpstr>
      <vt:lpstr>Fiery Command WorkStation 6</vt:lpstr>
      <vt:lpstr>Fiery Command WorkStation 6</vt:lpstr>
      <vt:lpstr>版本 6 的新功能</vt:lpstr>
      <vt:lpstr>排版調整解決方案的新功能</vt:lpstr>
      <vt:lpstr>適用於所有工作的工作預覽</vt:lpstr>
      <vt:lpstr>自動移除點陣</vt:lpstr>
      <vt:lpstr>迅速重新列印</vt:lpstr>
      <vt:lpstr>Fiery NX 和 XB 平台</vt:lpstr>
      <vt:lpstr>全新的 Fiery NX Premium 與 NX Pro</vt:lpstr>
      <vt:lpstr>Fiery XB</vt:lpstr>
      <vt:lpstr>Fiery FS300 Pro 系統軟體</vt:lpstr>
      <vt:lpstr>FS300 Pro 著重領域</vt:lpstr>
      <vt:lpstr>輸出品質控制</vt:lpstr>
      <vt:lpstr>特別色群組優先順序</vt:lpstr>
      <vt:lpstr>物件檢查</vt:lpstr>
      <vt:lpstr>總區域用量</vt:lpstr>
      <vt:lpstr>灰階輸入設定檔</vt:lpstr>
      <vt:lpstr>效能增強功能</vt:lpstr>
      <vt:lpstr>單一工作模式下支援的檔案格式</vt:lpstr>
      <vt:lpstr>單一工作模式下支援的檔案格式</vt:lpstr>
      <vt:lpstr>安全性增強功能</vt:lpstr>
      <vt:lpstr>服務性改善功能</vt:lpstr>
      <vt:lpstr>自動系統備份</vt:lpstr>
      <vt:lpstr>整合增強功能</vt:lpstr>
      <vt:lpstr>Fiery FS300 Pro 的重要性</vt:lpstr>
      <vt:lpstr>公開新聞稿</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Fiery FS300 Pro 新功能簡報</dc:title>
  <dc:subject>此簡報提供 Fiery FS300 Pro 伺服器的新功能概覽。</dc:subject>
  <dc:creator>tiffanyc</dc:creator>
  <cp:keywords>fs300, cws6, nx station, NX 設計, appe, hyperrip, wn, 新功能</cp:keywords>
  <cp:lastModifiedBy>Veronica Carlson</cp:lastModifiedBy>
  <cp:revision>273</cp:revision>
  <cp:lastPrinted>2017-09-25T20:14:47Z</cp:lastPrinted>
  <dcterms:created xsi:type="dcterms:W3CDTF">2014-06-10T16:44:14Z</dcterms:created>
  <dcterms:modified xsi:type="dcterms:W3CDTF">2017-11-16T18:00:15Z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