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9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542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66" d="100"/>
          <a:sy n="166" d="100"/>
        </p:scale>
        <p:origin x="-6" y="12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18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Cleaning</a:t>
            </a:r>
            <a:r>
              <a:rPr lang="en-US" baseline="0" dirty="0" smtClean="0"/>
              <a:t> Air House Plants</a:t>
            </a:r>
            <a:endParaRPr lang="en-US" dirty="0"/>
          </a:p>
        </c:rich>
      </c:tx>
      <c:layout>
        <c:manualLayout>
          <c:xMode val="edge"/>
          <c:yMode val="edge"/>
          <c:x val="0.11337374288610008"/>
          <c:y val="4.0123456790123413E-2"/>
        </c:manualLayout>
      </c:layout>
    </c:title>
    <c:plotArea>
      <c:layout>
        <c:manualLayout>
          <c:layoutTarget val="inner"/>
          <c:xMode val="edge"/>
          <c:yMode val="edge"/>
          <c:x val="0.11390081502969999"/>
          <c:y val="0.16372646353988407"/>
          <c:w val="0.56924482212000727"/>
          <c:h val="0.7803831857974263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Boston Fern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Sheet1!$B$2</c:f>
              <c:numCache>
                <c:formatCode>General</c:formatCode>
                <c:ptCount val="1"/>
                <c:pt idx="0">
                  <c:v>1863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Dwarf Date Palm</c:v>
                </c:pt>
              </c:strCache>
            </c:strRef>
          </c:tx>
          <c:spPr>
            <a:solidFill>
              <a:srgbClr val="660066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Sheet1!$C$2</c:f>
              <c:numCache>
                <c:formatCode>General</c:formatCode>
                <c:ptCount val="1"/>
                <c:pt idx="0">
                  <c:v>1385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Bambo Palm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Sheet1!$D$2</c:f>
              <c:numCache>
                <c:formatCode>General</c:formatCode>
                <c:ptCount val="1"/>
                <c:pt idx="0">
                  <c:v>1350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Janet Craig</c:v>
                </c:pt>
              </c:strCache>
            </c:strRef>
          </c:tx>
          <c:spPr>
            <a:solidFill>
              <a:srgbClr val="008000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Sheet1!$E$2</c:f>
              <c:numCache>
                <c:formatCode>General</c:formatCode>
                <c:ptCount val="1"/>
                <c:pt idx="0">
                  <c:v>1328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English Ivy</c:v>
                </c:pt>
              </c:strCache>
            </c:strRef>
          </c:tx>
          <c:spPr>
            <a:solidFill>
              <a:srgbClr val="3366FF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Sheet1!$F$2</c:f>
              <c:numCache>
                <c:formatCode>General</c:formatCode>
                <c:ptCount val="1"/>
                <c:pt idx="0">
                  <c:v>1120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Weeping Fig</c:v>
                </c:pt>
              </c:strCache>
            </c:strRef>
          </c:tx>
          <c:spPr>
            <a:solidFill>
              <a:srgbClr val="81F9FF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Sheet1!$G$2</c:f>
              <c:numCache>
                <c:formatCode>General</c:formatCode>
                <c:ptCount val="1"/>
                <c:pt idx="0">
                  <c:v>940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Mauna Loa'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Sheet1!$H$2</c:f>
              <c:numCache>
                <c:formatCode>General</c:formatCode>
                <c:ptCount val="1"/>
                <c:pt idx="0">
                  <c:v>939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Areca Palm</c:v>
                </c:pt>
              </c:strCache>
            </c:strRef>
          </c:tx>
          <c:spPr>
            <a:solidFill>
              <a:srgbClr val="0B0D90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Sheet1!$I$2</c:f>
              <c:numCache>
                <c:formatCode>General</c:formatCode>
                <c:ptCount val="1"/>
                <c:pt idx="0">
                  <c:v>938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Mass Cane</c:v>
                </c:pt>
              </c:strCache>
            </c:strRef>
          </c:tx>
          <c:spPr>
            <a:solidFill>
              <a:srgbClr val="5BFF46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Sheet1!$J$2</c:f>
              <c:numCache>
                <c:formatCode>General</c:formatCode>
                <c:ptCount val="1"/>
                <c:pt idx="0">
                  <c:v>938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Lady Palm</c:v>
                </c:pt>
              </c:strCache>
            </c:strRef>
          </c:tx>
          <c:spPr>
            <a:solidFill>
              <a:srgbClr val="FF70D3"/>
            </a:solidFill>
            <a:ln>
              <a:noFill/>
            </a:ln>
            <a:effectLst/>
            <a:scene3d>
              <a:camera prst="orthographicFront"/>
              <a:lightRig rig="flat" dir="tl">
                <a:rot lat="0" lon="0" rev="6360000"/>
              </a:lightRig>
            </a:scene3d>
            <a:sp3d prstMaterial="flat"/>
          </c:spPr>
          <c:cat>
            <c:numRef>
              <c:f>Sheet1!$A$2</c:f>
              <c:numCache>
                <c:formatCode>General</c:formatCode>
                <c:ptCount val="1"/>
              </c:numCache>
            </c:numRef>
          </c:cat>
          <c:val>
            <c:numRef>
              <c:f>Sheet1!$K$2</c:f>
              <c:numCache>
                <c:formatCode>General</c:formatCode>
                <c:ptCount val="1"/>
                <c:pt idx="0">
                  <c:v>876</c:v>
                </c:pt>
              </c:numCache>
            </c:numRef>
          </c:val>
        </c:ser>
        <c:axId val="83971456"/>
        <c:axId val="83997824"/>
      </c:barChart>
      <c:catAx>
        <c:axId val="83971456"/>
        <c:scaling>
          <c:orientation val="minMax"/>
        </c:scaling>
        <c:axPos val="b"/>
        <c:numFmt formatCode="General" sourceLinked="1"/>
        <c:majorTickMark val="none"/>
        <c:tickLblPos val="nextTo"/>
        <c:crossAx val="83997824"/>
        <c:crosses val="autoZero"/>
        <c:auto val="1"/>
        <c:lblAlgn val="ctr"/>
        <c:lblOffset val="100"/>
      </c:catAx>
      <c:valAx>
        <c:axId val="8399782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839714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254814064083604"/>
          <c:y val="0.16321758693206811"/>
          <c:w val="0.29745185935916413"/>
          <c:h val="0.83678238350551903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3E180-7420-8542-9CA3-504D2CC4B6BB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BF0855-4CF1-C442-A141-35F1F6BF9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847389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5AC5F-059D-D54E-BBC8-56ACD05FD2FD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F4305-6941-8648-88F7-21A203DED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89713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1F4305-6941-8648-88F7-21A203DED4F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88244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9" name="Oval 8"/>
          <p:cNvSpPr/>
          <p:nvPr userDrawn="1"/>
        </p:nvSpPr>
        <p:spPr>
          <a:xfrm>
            <a:off x="-3182462" y="388470"/>
            <a:ext cx="6875930" cy="7156823"/>
          </a:xfrm>
          <a:prstGeom prst="ellipse">
            <a:avLst/>
          </a:prstGeom>
          <a:solidFill>
            <a:schemeClr val="accent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-2943406" y="-4202953"/>
            <a:ext cx="7888933" cy="8169835"/>
          </a:xfrm>
          <a:prstGeom prst="ellipse">
            <a:avLst/>
          </a:prstGeom>
          <a:solidFill>
            <a:schemeClr val="accent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-2002119" y="-2906806"/>
            <a:ext cx="6693647" cy="5813612"/>
          </a:xfrm>
          <a:prstGeom prst="ellipse">
            <a:avLst/>
          </a:prstGeom>
          <a:solidFill>
            <a:schemeClr val="accent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7276358" y="234576"/>
            <a:ext cx="6875930" cy="7156823"/>
          </a:xfrm>
          <a:prstGeom prst="ellipse">
            <a:avLst/>
          </a:prstGeom>
          <a:solidFill>
            <a:schemeClr val="accent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5684601" y="-2497418"/>
            <a:ext cx="6165757" cy="4994835"/>
          </a:xfrm>
          <a:prstGeom prst="ellipse">
            <a:avLst/>
          </a:prstGeom>
          <a:solidFill>
            <a:schemeClr val="accent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8086171" y="-528918"/>
            <a:ext cx="6693647" cy="5813612"/>
          </a:xfrm>
          <a:prstGeom prst="ellipse">
            <a:avLst/>
          </a:prstGeom>
          <a:solidFill>
            <a:schemeClr val="accent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0B4E51B-C19A-C644-8A03-18DC8E9555B7}" type="datetimeFigureOut">
              <a:rPr lang="en-US" smtClean="0"/>
              <a:pPr/>
              <a:t>2/6/2013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F44FA88-B9B3-3A41-846D-4FBDBE5B4A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011209" y="2127784"/>
            <a:ext cx="7772400" cy="178010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8800" dirty="0" smtClean="0"/>
              <a:t>Welcome</a:t>
            </a:r>
            <a:endParaRPr lang="en-US" sz="5400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929046" y="3749148"/>
            <a:ext cx="6400800" cy="147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Tips to be Green While Gardening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3768" y="335090"/>
            <a:ext cx="1181100" cy="1981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628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6"/>
          <p:cNvSpPr txBox="1">
            <a:spLocks/>
          </p:cNvSpPr>
          <p:nvPr/>
        </p:nvSpPr>
        <p:spPr>
          <a:xfrm>
            <a:off x="3989340" y="1752963"/>
            <a:ext cx="5154660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Recycle as much as possible </a:t>
            </a:r>
          </a:p>
          <a:p>
            <a:pPr>
              <a:buClrTx/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Plant a tree</a:t>
            </a:r>
          </a:p>
          <a:p>
            <a:pPr>
              <a:buClrTx/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Go paperless when possible</a:t>
            </a:r>
          </a:p>
          <a:p>
            <a:pPr>
              <a:buClrTx/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Reuse old planting pots</a:t>
            </a:r>
          </a:p>
          <a:p>
            <a:pPr>
              <a:buClrTx/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</a:rPr>
              <a:t>Purchase recycled tools and </a:t>
            </a:r>
            <a:r>
              <a:rPr lang="en-US" dirty="0">
                <a:solidFill>
                  <a:srgbClr val="FFFFFF"/>
                </a:solidFill>
              </a:rPr>
              <a:t/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 smtClean="0">
                <a:solidFill>
                  <a:srgbClr val="FFFFFF"/>
                </a:solidFill>
              </a:rPr>
              <a:t>gardening gloves</a:t>
            </a:r>
          </a:p>
          <a:p>
            <a:pPr marL="0" indent="0">
              <a:buFont typeface="Symbol" pitchFamily="18" charset="2"/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1480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Being Green While Gardening</a:t>
            </a:r>
            <a:endParaRPr lang="en-US" dirty="0"/>
          </a:p>
        </p:txBody>
      </p:sp>
      <p:pic>
        <p:nvPicPr>
          <p:cNvPr id="6" name="Picture 5" descr="262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69" y="1614423"/>
            <a:ext cx="2710719" cy="4105709"/>
          </a:xfrm>
          <a:prstGeom prst="rect">
            <a:avLst/>
          </a:prstGeom>
          <a:effectLst>
            <a:outerShdw blurRad="292100" dist="139700" dir="2700000" algn="tl" rotWithShape="0">
              <a:schemeClr val="tx2">
                <a:lumMod val="90000"/>
                <a:lumOff val="10000"/>
                <a:alpha val="65000"/>
              </a:scheme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9562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S13036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7383" b="91952" l="4563" r="93568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721" y="1752304"/>
            <a:ext cx="3625268" cy="3625268"/>
          </a:xfrm>
          <a:prstGeom prst="rect">
            <a:avLst/>
          </a:prstGeom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68867" y="1861214"/>
            <a:ext cx="5438678" cy="3450696"/>
          </a:xfrm>
        </p:spPr>
        <p:txBody>
          <a:bodyPr>
            <a:normAutofit/>
          </a:bodyPr>
          <a:lstStyle/>
          <a:p>
            <a:pPr>
              <a:buClrTx/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</a:rPr>
              <a:t>House plants can help </a:t>
            </a:r>
            <a:r>
              <a:rPr lang="en-US" dirty="0" smtClean="0">
                <a:solidFill>
                  <a:srgbClr val="FFFFFF"/>
                </a:solidFill>
              </a:rPr>
              <a:t>cheer up </a:t>
            </a:r>
            <a:r>
              <a:rPr lang="en-US" dirty="0">
                <a:solidFill>
                  <a:srgbClr val="FFFFFF"/>
                </a:solidFill>
              </a:rPr>
              <a:t>a </a:t>
            </a:r>
            <a:r>
              <a:rPr lang="en-US" dirty="0" smtClean="0">
                <a:solidFill>
                  <a:srgbClr val="FFFFFF"/>
                </a:solidFill>
              </a:rPr>
              <a:t>room</a:t>
            </a:r>
            <a:endParaRPr lang="en-US" dirty="0">
              <a:solidFill>
                <a:srgbClr val="FFFFFF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</a:rPr>
              <a:t>Assist in the removal of harmful chemical </a:t>
            </a:r>
            <a:r>
              <a:rPr lang="en-US" dirty="0" smtClean="0">
                <a:solidFill>
                  <a:srgbClr val="FFFFFF"/>
                </a:solidFill>
              </a:rPr>
              <a:t>vapors</a:t>
            </a:r>
            <a:endParaRPr lang="en-US" dirty="0">
              <a:solidFill>
                <a:srgbClr val="FFFFFF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</a:rPr>
              <a:t>Absorb the pollutants given off by synthetic household </a:t>
            </a:r>
            <a:r>
              <a:rPr lang="en-US" dirty="0" smtClean="0">
                <a:solidFill>
                  <a:srgbClr val="FFFFFF"/>
                </a:solidFill>
              </a:rPr>
              <a:t>materials</a:t>
            </a:r>
            <a:endParaRPr lang="en-US" dirty="0">
              <a:solidFill>
                <a:srgbClr val="FFFFFF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</a:rPr>
              <a:t>Help to add moisture inside the </a:t>
            </a:r>
            <a:r>
              <a:rPr lang="en-US" dirty="0" smtClean="0">
                <a:solidFill>
                  <a:srgbClr val="FFFFFF"/>
                </a:solidFill>
              </a:rPr>
              <a:t>home</a:t>
            </a:r>
            <a:endParaRPr lang="en-US" dirty="0">
              <a:solidFill>
                <a:srgbClr val="FFFFFF"/>
              </a:solidFill>
            </a:endParaRPr>
          </a:p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271480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Helpful Household Plants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4219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="" xmlns:p14="http://schemas.microsoft.com/office/powerpoint/2010/main" val="1704642631"/>
              </p:ext>
            </p:extLst>
          </p:nvPr>
        </p:nvGraphicFramePr>
        <p:xfrm>
          <a:off x="1096359" y="1524208"/>
          <a:ext cx="6774593" cy="3622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316191" y="5357260"/>
            <a:ext cx="6707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FFFFF"/>
                </a:solidFill>
              </a:rPr>
              <a:t>This is based on BC </a:t>
            </a:r>
            <a:r>
              <a:rPr lang="en-US" sz="900" dirty="0" err="1">
                <a:solidFill>
                  <a:srgbClr val="FFFFFF"/>
                </a:solidFill>
              </a:rPr>
              <a:t>Wolverton's</a:t>
            </a:r>
            <a:r>
              <a:rPr lang="en-US" sz="900" dirty="0">
                <a:solidFill>
                  <a:srgbClr val="FFFFFF"/>
                </a:solidFill>
              </a:rPr>
              <a:t> research about the chemical absorbing / neutralizing properties of houseplants in enclosed containers. This graph shows the removal of Micrograms of Formaldehyde per Hour from an unknown concentration</a:t>
            </a:r>
            <a:r>
              <a:rPr lang="en-US" sz="900" dirty="0" smtClean="0">
                <a:solidFill>
                  <a:srgbClr val="FFFFFF"/>
                </a:solidFill>
              </a:rPr>
              <a:t>.</a:t>
            </a:r>
            <a:endParaRPr lang="en-US" sz="900" dirty="0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3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6359" y="6075812"/>
            <a:ext cx="1188720" cy="3778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271480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 smtClean="0"/>
              <a:t>House Plants Clean Your Air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5079" y="6075812"/>
            <a:ext cx="5892800" cy="571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6903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Custom 5">
      <a:dk1>
        <a:srgbClr val="E6E6E6"/>
      </a:dk1>
      <a:lt1>
        <a:srgbClr val="00542C"/>
      </a:lt1>
      <a:dk2>
        <a:srgbClr val="008245"/>
      </a:dk2>
      <a:lt2>
        <a:srgbClr val="00542C"/>
      </a:lt2>
      <a:accent1>
        <a:srgbClr val="FFFFFF"/>
      </a:accent1>
      <a:accent2>
        <a:srgbClr val="105A17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202</TotalTime>
  <Words>97</Words>
  <Application>Microsoft Office PowerPoint</Application>
  <PresentationFormat>Letter Paper (8.5x11 in)</PresentationFormat>
  <Paragraphs>17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Revolution</vt:lpstr>
      <vt:lpstr>Slide 1</vt:lpstr>
      <vt:lpstr>Slide 2</vt:lpstr>
      <vt:lpstr>Slide 3</vt:lpstr>
      <vt:lpstr>Slide 4</vt:lpstr>
    </vt:vector>
  </TitlesOfParts>
  <Company>EFI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Heather Blakley</dc:creator>
  <cp:lastModifiedBy>veronicm</cp:lastModifiedBy>
  <cp:revision>16</cp:revision>
  <dcterms:created xsi:type="dcterms:W3CDTF">2012-11-16T02:34:48Z</dcterms:created>
  <dcterms:modified xsi:type="dcterms:W3CDTF">2013-02-06T23:52:09Z</dcterms:modified>
</cp:coreProperties>
</file>